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64" r:id="rId5"/>
    <p:sldId id="261" r:id="rId6"/>
    <p:sldId id="262" r:id="rId7"/>
    <p:sldId id="270" r:id="rId8"/>
    <p:sldId id="265" r:id="rId9"/>
    <p:sldId id="263" r:id="rId10"/>
    <p:sldId id="271" r:id="rId11"/>
    <p:sldId id="266" r:id="rId12"/>
    <p:sldId id="267" r:id="rId13"/>
    <p:sldId id="273" r:id="rId14"/>
    <p:sldId id="274" r:id="rId15"/>
    <p:sldId id="276" r:id="rId16"/>
    <p:sldId id="277" r:id="rId17"/>
    <p:sldId id="268" r:id="rId18"/>
    <p:sldId id="278" r:id="rId19"/>
    <p:sldId id="269" r:id="rId20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0" d="100"/>
          <a:sy n="60" d="100"/>
        </p:scale>
        <p:origin x="-15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22CA-51A6-4782-8A3A-86DEED9A2E1F}" type="datetimeFigureOut">
              <a:rPr lang="id-ID" smtClean="0"/>
              <a:pPr/>
              <a:t>09/10/2018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6C325-1328-4CAE-8D4C-CBAFCC4E87C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93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0E6B-C4AA-44C8-B0E6-C9A43D66E272}" type="datetimeFigureOut">
              <a:rPr lang="id-ID" smtClean="0"/>
              <a:pPr/>
              <a:t>09/10/2018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5ED9-0281-40E4-B4C4-055ED8A1DDD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8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5ED9-0281-40E4-B4C4-055ED8A1DDDC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45ED9-0281-40E4-B4C4-055ED8A1DDDC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08FAB0F0-947C-4CB3-A670-335CC5E1F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FA415-A2DF-41F4-815E-797041495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F67F-64F9-4248-A15F-DAAA2433A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F84C7E4-1B6F-411D-AEBE-13B1A374DD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9C715-8BC9-476B-86BB-AF364522A8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1D3DB-4A80-42DF-B1EA-4EF5F2DED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5864F-168A-42B8-8371-9D7448A13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FC37D-90EA-4637-B6D9-D6E97EB52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94CE-95E8-4819-AFCE-E6C886E0C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264B1-EDBA-4867-9845-3C0BDF6FD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BBBE-869C-4D62-A0BC-EFB260E5C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D7A9-2E54-4FF3-B6E1-B38BD7014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2B86D82D-5622-4F9B-91A4-94BECF093F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85738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Hubungan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antara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Aktivitas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Nonton</a:t>
            </a:r>
            <a:r>
              <a:rPr lang="en-US" b="1" dirty="0" smtClean="0">
                <a:solidFill>
                  <a:srgbClr val="002060"/>
                </a:solidFill>
              </a:rPr>
              <a:t> TV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Memakai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Telepon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Seluler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Status </a:t>
            </a:r>
            <a:r>
              <a:rPr lang="en-US" b="1" dirty="0" err="1" smtClean="0">
                <a:solidFill>
                  <a:srgbClr val="002060"/>
                </a:solidFill>
              </a:rPr>
              <a:t>Gizi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Gemuk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Anak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Sekolah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Dasar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di</a:t>
            </a:r>
            <a:r>
              <a:rPr lang="en-US" b="1" dirty="0" smtClean="0">
                <a:solidFill>
                  <a:srgbClr val="002060"/>
                </a:solidFill>
              </a:rPr>
              <a:t> Bandar Lampung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3071810"/>
            <a:ext cx="6858016" cy="1857388"/>
          </a:xfrm>
        </p:spPr>
        <p:txBody>
          <a:bodyPr/>
          <a:lstStyle/>
          <a:p>
            <a:pPr lvl="0" algn="r">
              <a:lnSpc>
                <a:spcPts val="3500"/>
              </a:lnSpc>
              <a:spcBef>
                <a:spcPct val="0"/>
              </a:spcBef>
              <a:buSzTx/>
            </a:pPr>
            <a:r>
              <a:rPr lang="id-ID" sz="4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Yaktiworo Indriani</a:t>
            </a:r>
            <a:endParaRPr lang="id-ID" sz="4000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>
              <a:lnSpc>
                <a:spcPts val="3500"/>
              </a:lnSpc>
              <a:spcBef>
                <a:spcPct val="0"/>
              </a:spcBef>
              <a:buSzTx/>
            </a:pPr>
            <a:r>
              <a:rPr lang="id-ID" sz="4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Dr. </a:t>
            </a:r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id-ID" sz="4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amsu Udayana Nurdin</a:t>
            </a:r>
          </a:p>
          <a:p>
            <a:pPr algn="r">
              <a:lnSpc>
                <a:spcPts val="3500"/>
              </a:lnSpc>
            </a:pP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4500570"/>
            <a:ext cx="655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 smtClean="0">
                <a:solidFill>
                  <a:srgbClr val="24486C"/>
                </a:solidFill>
              </a:rPr>
              <a:t>UNIVERSITAS LAMPUNG</a:t>
            </a:r>
            <a:endParaRPr lang="id-ID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359974" y="5143512"/>
            <a:ext cx="721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HOTEL EMERSIA, BANDAR LAMPUNG,  10-11 OKTOBER </a:t>
            </a:r>
            <a:r>
              <a:rPr lang="id-ID" b="1" dirty="0" smtClean="0">
                <a:solidFill>
                  <a:srgbClr val="002060"/>
                </a:solidFill>
              </a:rPr>
              <a:t>201</a:t>
            </a:r>
            <a:r>
              <a:rPr lang="en-US" b="1" dirty="0" smtClean="0">
                <a:solidFill>
                  <a:srgbClr val="002060"/>
                </a:solidFill>
              </a:rPr>
              <a:t>8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SEMINAR NASIONAL “SINERGI KOMUNIKASI DIGITAL DAN PENYULUHAN DALAM PEMBANGUNAN NASIONAL</a:t>
            </a:r>
            <a:endParaRPr lang="id-ID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09600"/>
          </a:xfrm>
        </p:spPr>
        <p:txBody>
          <a:bodyPr/>
          <a:lstStyle/>
          <a:p>
            <a:pPr algn="ctr"/>
            <a:r>
              <a:rPr lang="id-ID" spc="300" dirty="0" smtClean="0"/>
              <a:t>Asupan Zat Gizi</a:t>
            </a:r>
            <a:endParaRPr lang="id-ID" spc="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142984"/>
          <a:ext cx="8501122" cy="5000662"/>
        </p:xfrm>
        <a:graphic>
          <a:graphicData uri="http://schemas.openxmlformats.org/drawingml/2006/table">
            <a:tbl>
              <a:tblPr/>
              <a:tblGrid>
                <a:gridCol w="2786082"/>
                <a:gridCol w="1285884"/>
                <a:gridCol w="1428760"/>
                <a:gridCol w="214314"/>
                <a:gridCol w="1500198"/>
                <a:gridCol w="1285884"/>
              </a:tblGrid>
              <a:tr h="625083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n-lt"/>
                          <a:ea typeface="Times New Roman"/>
                          <a:cs typeface="Times New Roman"/>
                        </a:rPr>
                        <a:t>Zat Gizi</a:t>
                      </a:r>
                      <a:endParaRPr lang="id-ID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n-lt"/>
                          <a:ea typeface="Times New Roman"/>
                          <a:cs typeface="Times New Roman"/>
                        </a:rPr>
                        <a:t>Negeri</a:t>
                      </a: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 (n=143)</a:t>
                      </a:r>
                      <a:endParaRPr lang="id-ID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id-ID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n-lt"/>
                          <a:ea typeface="Times New Roman"/>
                          <a:cs typeface="Times New Roman"/>
                        </a:rPr>
                        <a:t>Swasta</a:t>
                      </a: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 (n=249)</a:t>
                      </a:r>
                      <a:endParaRPr lang="id-ID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2508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+mn-lt"/>
                          <a:ea typeface="Times New Roman"/>
                          <a:cs typeface="Times New Roman"/>
                        </a:rPr>
                        <a:t>Rataan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SD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id-ID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+mn-lt"/>
                          <a:ea typeface="Times New Roman"/>
                          <a:cs typeface="Times New Roman"/>
                        </a:rPr>
                        <a:t>Rataan</a:t>
                      </a:r>
                      <a:endParaRPr lang="id-ID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SD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9376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Energ</a:t>
                      </a:r>
                      <a:r>
                        <a:rPr lang="id-ID" sz="2400" b="1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id-ID" sz="2400" b="1">
                          <a:latin typeface="+mn-lt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al)</a:t>
                      </a:r>
                      <a:r>
                        <a:rPr lang="en-US" sz="2400" b="1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1,602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455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id-ID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1,708</a:t>
                      </a:r>
                      <a:endParaRPr lang="id-ID" sz="2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526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376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Protein (g)</a:t>
                      </a:r>
                      <a:r>
                        <a:rPr lang="en-US" sz="2400" b="1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   53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23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id-ID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</a:t>
                      </a:r>
                      <a:endParaRPr lang="id-ID" sz="2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28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76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+mn-lt"/>
                          <a:ea typeface="Times New Roman"/>
                          <a:cs typeface="Times New Roman"/>
                        </a:rPr>
                        <a:t>Lemak</a:t>
                      </a: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(g)</a:t>
                      </a:r>
                      <a:r>
                        <a:rPr lang="en-US" sz="2400" b="1" baseline="3000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   59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24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id-ID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id-ID" sz="24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29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762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+mn-lt"/>
                          <a:ea typeface="Times New Roman"/>
                          <a:cs typeface="Times New Roman"/>
                        </a:rPr>
                        <a:t>Karbohidrat</a:t>
                      </a: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 (g)</a:t>
                      </a:r>
                      <a:r>
                        <a:rPr lang="en-US" sz="2400" b="1" baseline="30000">
                          <a:latin typeface="+mn-lt"/>
                          <a:ea typeface="Times New Roman"/>
                          <a:cs typeface="Times New Roman"/>
                        </a:rPr>
                        <a:t>ns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433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Times New Roman"/>
                          <a:cs typeface="Times New Roman"/>
                        </a:rPr>
                        <a:t>726</a:t>
                      </a:r>
                      <a:endParaRPr lang="id-ID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id-ID" sz="24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b="1" dirty="0" smtClean="0">
                          <a:latin typeface="+mn-lt"/>
                          <a:ea typeface="Times New Roman"/>
                          <a:cs typeface="Times New Roman"/>
                        </a:rPr>
                        <a:t>399</a:t>
                      </a:r>
                      <a:endParaRPr lang="id-ID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Times New Roman"/>
                          <a:cs typeface="Times New Roman"/>
                        </a:rPr>
                        <a:t>566</a:t>
                      </a:r>
                      <a:endParaRPr lang="id-ID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0"/>
            <a:ext cx="8183880" cy="105156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Prevalensi Status Gizi (IMT)</a:t>
            </a:r>
            <a:endParaRPr lang="id-ID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285860"/>
          <a:ext cx="8572558" cy="3035577"/>
        </p:xfrm>
        <a:graphic>
          <a:graphicData uri="http://schemas.openxmlformats.org/drawingml/2006/table">
            <a:tbl>
              <a:tblPr/>
              <a:tblGrid>
                <a:gridCol w="1785950"/>
                <a:gridCol w="785817"/>
                <a:gridCol w="714380"/>
                <a:gridCol w="714380"/>
                <a:gridCol w="785818"/>
                <a:gridCol w="767099"/>
                <a:gridCol w="777578"/>
                <a:gridCol w="734379"/>
                <a:gridCol w="729579"/>
                <a:gridCol w="777578"/>
              </a:tblGrid>
              <a:tr h="392734">
                <a:tc>
                  <a:txBody>
                    <a:bodyPr/>
                    <a:lstStyle/>
                    <a:p>
                      <a:pPr indent="0" algn="l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Kategori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SD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Negeri</a:t>
                      </a:r>
                      <a:r>
                        <a:rPr lang="id-ID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(%)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SD 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Swasta</a:t>
                      </a:r>
                      <a:r>
                        <a:rPr lang="id-ID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(%)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TOTAL (%)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92734">
                <a:tc>
                  <a:txBody>
                    <a:bodyPr/>
                    <a:lstStyle/>
                    <a:p>
                      <a:pPr indent="0" algn="l" fontAlgn="b"/>
                      <a:r>
                        <a:rPr lang="id-ID" sz="24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Status</a:t>
                      </a:r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Gizi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L+P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L+P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L+P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32">
                <a:tc>
                  <a:txBody>
                    <a:bodyPr/>
                    <a:lstStyle/>
                    <a:p>
                      <a:pPr indent="0" algn="l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Kurus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13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4032">
                <a:tc>
                  <a:txBody>
                    <a:bodyPr/>
                    <a:lstStyle/>
                    <a:p>
                      <a:pPr indent="0"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Normal</a:t>
                      </a:r>
                      <a:endParaRPr lang="id-ID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 87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69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156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032">
                <a:tc>
                  <a:txBody>
                    <a:bodyPr/>
                    <a:lstStyle/>
                    <a:p>
                      <a:pPr indent="0" algn="l" fontAlgn="t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Gemuk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 14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10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34">
                <a:tc>
                  <a:txBody>
                    <a:bodyPr/>
                    <a:lstStyle/>
                    <a:p>
                      <a:pPr indent="0" algn="l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Obesitas (Kegemukan)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id-ID" sz="2400" b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 12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 33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34">
                <a:tc>
                  <a:txBody>
                    <a:bodyPr/>
                    <a:lstStyle/>
                    <a:p>
                      <a:pPr indent="0" algn="l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Total</a:t>
                      </a:r>
                      <a:endParaRPr lang="id-ID" sz="2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id-ID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  <a:endParaRPr lang="id-ID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id-ID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650" y="723900"/>
            <a:ext cx="123825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0550" y="762000"/>
            <a:ext cx="123825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4375" y="723900"/>
            <a:ext cx="123825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23900" y="723900"/>
            <a:ext cx="123825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5325" y="723900"/>
            <a:ext cx="123825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5325" y="723900"/>
            <a:ext cx="123825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sp>
      <p:sp>
        <p:nvSpPr>
          <p:cNvPr id="11" name="Rectangle 10"/>
          <p:cNvSpPr/>
          <p:nvPr/>
        </p:nvSpPr>
        <p:spPr>
          <a:xfrm>
            <a:off x="8286776" y="2857496"/>
            <a:ext cx="642942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0760" y="2857496"/>
            <a:ext cx="642942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3643306" y="2857496"/>
            <a:ext cx="857256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Cloud Callout 15"/>
          <p:cNvSpPr/>
          <p:nvPr/>
        </p:nvSpPr>
        <p:spPr>
          <a:xfrm>
            <a:off x="5072066" y="4357694"/>
            <a:ext cx="1928826" cy="928694"/>
          </a:xfrm>
          <a:prstGeom prst="cloudCallout">
            <a:avLst>
              <a:gd name="adj1" fmla="val 16792"/>
              <a:gd name="adj2" fmla="val -104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27,7%</a:t>
            </a:r>
            <a:endParaRPr lang="id-ID" sz="2400" b="1" dirty="0"/>
          </a:p>
        </p:txBody>
      </p:sp>
      <p:sp>
        <p:nvSpPr>
          <p:cNvPr id="17" name="Cloud Callout 16"/>
          <p:cNvSpPr/>
          <p:nvPr/>
        </p:nvSpPr>
        <p:spPr>
          <a:xfrm>
            <a:off x="3000364" y="4214818"/>
            <a:ext cx="1928826" cy="785818"/>
          </a:xfrm>
          <a:prstGeom prst="cloudCallout">
            <a:avLst>
              <a:gd name="adj1" fmla="val 6257"/>
              <a:gd name="adj2" fmla="val -1683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23,8%</a:t>
            </a:r>
            <a:endParaRPr lang="id-ID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6715140" y="2857496"/>
            <a:ext cx="642942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7429520" y="2857496"/>
            <a:ext cx="714380" cy="107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Cloud Callout 19"/>
          <p:cNvSpPr/>
          <p:nvPr/>
        </p:nvSpPr>
        <p:spPr>
          <a:xfrm>
            <a:off x="6643670" y="1142984"/>
            <a:ext cx="2500330" cy="928694"/>
          </a:xfrm>
          <a:prstGeom prst="cloudCallout">
            <a:avLst>
              <a:gd name="adj1" fmla="val -7715"/>
              <a:gd name="adj2" fmla="val 1629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P:31%</a:t>
            </a:r>
            <a:endParaRPr lang="id-ID" sz="2400" b="1" dirty="0"/>
          </a:p>
        </p:txBody>
      </p:sp>
      <p:sp>
        <p:nvSpPr>
          <p:cNvPr id="21" name="Cloud Callout 20"/>
          <p:cNvSpPr/>
          <p:nvPr/>
        </p:nvSpPr>
        <p:spPr>
          <a:xfrm>
            <a:off x="4286248" y="1500174"/>
            <a:ext cx="2571768" cy="928694"/>
          </a:xfrm>
          <a:prstGeom prst="cloudCallout">
            <a:avLst>
              <a:gd name="adj1" fmla="val 45230"/>
              <a:gd name="adj2" fmla="val 17330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L: 21%</a:t>
            </a:r>
            <a:endParaRPr lang="id-ID" sz="2400" b="1" dirty="0"/>
          </a:p>
        </p:txBody>
      </p:sp>
      <p:sp>
        <p:nvSpPr>
          <p:cNvPr id="22" name="Cloud Callout 21"/>
          <p:cNvSpPr/>
          <p:nvPr/>
        </p:nvSpPr>
        <p:spPr>
          <a:xfrm>
            <a:off x="7215174" y="4214818"/>
            <a:ext cx="1928826" cy="928694"/>
          </a:xfrm>
          <a:prstGeom prst="cloudCallout">
            <a:avLst>
              <a:gd name="adj1" fmla="val 16792"/>
              <a:gd name="adj2" fmla="val -104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27,0%</a:t>
            </a:r>
            <a:endParaRPr lang="id-ID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14282" y="4714884"/>
            <a:ext cx="790633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dirty="0" smtClean="0"/>
              <a:t>Berdasarkan Tabel Antropometri </a:t>
            </a:r>
          </a:p>
          <a:p>
            <a:r>
              <a:rPr lang="id-ID" sz="2400" dirty="0" smtClean="0"/>
              <a:t>(Kemenkes Nomor 1995/Menkes/SK/XII/2010 )</a:t>
            </a:r>
          </a:p>
          <a:p>
            <a:r>
              <a:rPr lang="id-ID" sz="2400" dirty="0" smtClean="0"/>
              <a:t>k</a:t>
            </a:r>
            <a:r>
              <a:rPr lang="en-US" sz="2400" dirty="0" err="1" smtClean="0"/>
              <a:t>urus</a:t>
            </a:r>
            <a:r>
              <a:rPr lang="en-US" sz="2400" dirty="0" smtClean="0"/>
              <a:t> ( -3 SD  </a:t>
            </a:r>
            <a:r>
              <a:rPr lang="en-US" sz="2400" dirty="0" err="1" smtClean="0"/>
              <a:t>s.d</a:t>
            </a:r>
            <a:r>
              <a:rPr lang="en-US" sz="2400" dirty="0" smtClean="0"/>
              <a:t>.  &lt; -2 SD), normal ( -2 SD </a:t>
            </a:r>
            <a:r>
              <a:rPr lang="en-US" sz="2400" dirty="0" err="1" smtClean="0"/>
              <a:t>s.d</a:t>
            </a:r>
            <a:r>
              <a:rPr lang="en-US" sz="2400" dirty="0" smtClean="0"/>
              <a:t>. 1 SD), </a:t>
            </a:r>
            <a:endParaRPr lang="id-ID" sz="2400" dirty="0" smtClean="0"/>
          </a:p>
          <a:p>
            <a:r>
              <a:rPr lang="en-US" sz="2400" dirty="0" err="1" smtClean="0"/>
              <a:t>gemuk</a:t>
            </a:r>
            <a:r>
              <a:rPr lang="en-US" sz="2400" dirty="0" smtClean="0"/>
              <a:t> ( &gt; 1 SD </a:t>
            </a:r>
            <a:r>
              <a:rPr lang="en-US" sz="2400" dirty="0" err="1" smtClean="0"/>
              <a:t>s.d</a:t>
            </a:r>
            <a:r>
              <a:rPr lang="en-US" sz="2400" dirty="0" smtClean="0"/>
              <a:t>. 2 SD),</a:t>
            </a:r>
            <a:endParaRPr lang="id-ID" sz="2400" dirty="0" smtClean="0"/>
          </a:p>
          <a:p>
            <a:r>
              <a:rPr lang="id-ID" sz="2400" dirty="0" smtClean="0"/>
              <a:t>kegemukan atau </a:t>
            </a:r>
            <a:r>
              <a:rPr lang="en-US" sz="2400" dirty="0" err="1" smtClean="0"/>
              <a:t>obesitas</a:t>
            </a:r>
            <a:r>
              <a:rPr lang="en-US" sz="2400" dirty="0" smtClean="0"/>
              <a:t> (&gt; 2 SD).</a:t>
            </a:r>
            <a:endParaRPr lang="id-ID" sz="2400" dirty="0"/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285720" y="2071678"/>
            <a:ext cx="17859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643578"/>
            <a:ext cx="8286808" cy="100013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id-ID" sz="3200" dirty="0" smtClean="0"/>
              <a:t>DURASI MELAKUKAN KEGIATAN </a:t>
            </a:r>
            <a:endParaRPr lang="id-ID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596" y="571480"/>
          <a:ext cx="8072494" cy="6086476"/>
        </p:xfrm>
        <a:graphic>
          <a:graphicData uri="http://schemas.openxmlformats.org/drawingml/2006/table">
            <a:tbl>
              <a:tblPr/>
              <a:tblGrid>
                <a:gridCol w="3643338"/>
                <a:gridCol w="1000132"/>
                <a:gridCol w="903593"/>
                <a:gridCol w="164115"/>
                <a:gridCol w="1218308"/>
                <a:gridCol w="1143008"/>
              </a:tblGrid>
              <a:tr h="285750">
                <a:tc>
                  <a:txBody>
                    <a:bodyPr/>
                    <a:lstStyle/>
                    <a:p>
                      <a:pPr algn="l" fontAlgn="b"/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Swasta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Negeri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Kegiatan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Rataan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Rataan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Tidur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Makan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Pribadi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Jalan ke sekolah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 klas Sekolah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Jalan </a:t>
                      </a:r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Pulang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 di 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 di Rumah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Nonton TV&amp;HP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 di Luar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Olahraga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Ngaji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Bantu Ibu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Belajar di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Durasi</a:t>
                      </a:r>
                      <a:r>
                        <a:rPr lang="id-ID" sz="20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id-ID" sz="2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Tidur</a:t>
                      </a:r>
                      <a:endParaRPr lang="id-ID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9.19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0.97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8.58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Kegiatan kurang gerak</a:t>
                      </a:r>
                      <a:endParaRPr lang="id-ID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13.45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d-ID" sz="2000" b="1" i="0" u="none" strike="noStrike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13.18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021"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Kegiatan banyak gerak</a:t>
                      </a:r>
                      <a:endParaRPr lang="id-ID" sz="20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1.35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1.05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Durasi nonton Tv/main HP Vs kegiatan lain</a:t>
            </a: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857232"/>
          <a:ext cx="8501122" cy="5718015"/>
        </p:xfrm>
        <a:graphic>
          <a:graphicData uri="http://schemas.openxmlformats.org/drawingml/2006/table">
            <a:tbl>
              <a:tblPr/>
              <a:tblGrid>
                <a:gridCol w="2325094"/>
                <a:gridCol w="1380524"/>
                <a:gridCol w="1598502"/>
                <a:gridCol w="1453182"/>
                <a:gridCol w="1743820"/>
              </a:tblGrid>
              <a:tr h="330401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Nama 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Kegiatan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Durasi 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Nonton TV/Main HP (jam)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Korelasi 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3040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&lt;=1,75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1,76-3,5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&gt;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Tidur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9.06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8.82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8.38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-0.238**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Makan</a:t>
                      </a:r>
                      <a:endParaRPr lang="id-ID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1.06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1.28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0.97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0.095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Pribadi</a:t>
                      </a:r>
                      <a:endParaRPr lang="id-ID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1.21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1.23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1.26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0.055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Jalan ke sekolah</a:t>
                      </a:r>
                      <a:endParaRPr lang="id-ID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0.58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0.58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0.52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0.022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04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Dalam klas Sekolah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4.54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4.15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3.32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-0.368**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Jalan </a:t>
                      </a:r>
                      <a:r>
                        <a:rPr lang="id-ID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Pulang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0.64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0.61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-0.052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Main di SD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0.52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0.34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0.54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-0.038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Main di Rumah</a:t>
                      </a:r>
                      <a:endParaRPr lang="id-ID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1.15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1.49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1.40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0.246**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Main di Luar R</a:t>
                      </a:r>
                      <a:endParaRPr lang="id-ID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0.96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0.81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0.81</a:t>
                      </a:r>
                      <a:endParaRPr lang="id-ID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0.002</a:t>
                      </a:r>
                      <a:endParaRPr lang="id-ID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Olahraga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0.40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0.10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-0.262**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Ngaji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1.04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0.63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0.30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-0.212**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Bantu Ibu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0.43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0.20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-0.198**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Belajar di Rumah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1.19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1.05</a:t>
                      </a:r>
                      <a:endParaRPr lang="id-ID" sz="2000" b="1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0.66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-0.198**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Keg</a:t>
                      </a:r>
                      <a:r>
                        <a:rPr lang="id-ID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kurang gerak</a:t>
                      </a:r>
                      <a:endParaRPr lang="id-ID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12.69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13.90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14.41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720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.</a:t>
                      </a:r>
                      <a:r>
                        <a:rPr lang="id-ID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id-ID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id-ID" sz="2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l"/>
                      <a:r>
                        <a:rPr lang="id-ID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Keg  banyak</a:t>
                      </a:r>
                      <a:r>
                        <a:rPr lang="id-ID" sz="20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gerak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1.77</a:t>
                      </a:r>
                      <a:endParaRPr lang="id-ID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1.24</a:t>
                      </a:r>
                      <a:endParaRPr lang="id-ID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1.21</a:t>
                      </a:r>
                      <a:endParaRPr lang="id-ID" sz="20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-0.</a:t>
                      </a:r>
                      <a:r>
                        <a:rPr lang="id-ID" sz="2000" b="0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r>
                        <a:rPr lang="id-ID" sz="2000" b="0" i="0" u="none" strike="noStrik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09600"/>
          </a:xfrm>
        </p:spPr>
        <p:txBody>
          <a:bodyPr/>
          <a:lstStyle/>
          <a:p>
            <a:r>
              <a:rPr lang="id-ID" dirty="0" smtClean="0"/>
              <a:t>LAMA NONTON Tv/main HP Vs Lama kegiatan lain</a:t>
            </a:r>
            <a:endParaRPr lang="id-ID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2045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928670"/>
            <a:ext cx="4713287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15370" cy="58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4290"/>
            <a:ext cx="91440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Lama setiap kegiatan berdasarkan</a:t>
            </a:r>
            <a:r>
              <a:rPr kumimoji="0" lang="id-ID" sz="3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tipe SD</a:t>
            </a:r>
            <a:endParaRPr kumimoji="0" lang="id-ID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21770"/>
            <a:ext cx="3576641" cy="254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arallelogram 8"/>
          <p:cNvSpPr/>
          <p:nvPr/>
        </p:nvSpPr>
        <p:spPr>
          <a:xfrm rot="284703">
            <a:off x="5089095" y="5406693"/>
            <a:ext cx="2224717" cy="1162505"/>
          </a:xfrm>
          <a:prstGeom prst="parallelogram">
            <a:avLst>
              <a:gd name="adj" fmla="val 87898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Up Arrow 9"/>
          <p:cNvSpPr/>
          <p:nvPr/>
        </p:nvSpPr>
        <p:spPr>
          <a:xfrm rot="1452459">
            <a:off x="6931352" y="3414605"/>
            <a:ext cx="317499" cy="212909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0034" y="1214422"/>
          <a:ext cx="8072493" cy="3291840"/>
        </p:xfrm>
        <a:graphic>
          <a:graphicData uri="http://schemas.openxmlformats.org/drawingml/2006/table">
            <a:tbl>
              <a:tblPr/>
              <a:tblGrid>
                <a:gridCol w="3761939"/>
                <a:gridCol w="2510234"/>
                <a:gridCol w="1800320"/>
              </a:tblGrid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Koef. </a:t>
                      </a:r>
                      <a:r>
                        <a:rPr lang="id-ID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Regresi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THitung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(Constant)***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7.409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15.795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Durasi banyak gerak (X1)*</a:t>
                      </a:r>
                      <a:endParaRPr lang="id-ID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-0.219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-1.863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Asupan</a:t>
                      </a:r>
                      <a:r>
                        <a:rPr lang="id-ID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energi (X2)***</a:t>
                      </a:r>
                      <a:endParaRPr lang="id-ID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16.840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Asupan</a:t>
                      </a:r>
                      <a:r>
                        <a:rPr lang="id-ID" sz="2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Lemak</a:t>
                      </a:r>
                      <a:r>
                        <a:rPr lang="id-ID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**</a:t>
                      </a:r>
                      <a:endParaRPr lang="id-ID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-0.016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-2.224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 Hitung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214.742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id-ID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id-ID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Adjusted 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id-ID" sz="24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634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id-ID" sz="2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DW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8760" indent="457200" algn="r">
                        <a:spcAft>
                          <a:spcPts val="0"/>
                        </a:spcAft>
                      </a:pPr>
                      <a:r>
                        <a:rPr lang="id-ID" sz="24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id-ID" sz="2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   Faktor-faktor yg Mempengaruhi Status gizi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85776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Times New Roman" pitchFamily="18" charset="0"/>
                <a:cs typeface="Times New Roman" pitchFamily="18" charset="0"/>
              </a:rPr>
              <a:t>  Status Gizi (IMT) = 7,409-0219X1+0,007X2-0,016X3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42918"/>
          </a:xfrm>
        </p:spPr>
        <p:txBody>
          <a:bodyPr/>
          <a:lstStyle/>
          <a:p>
            <a:pPr lvl="1" algn="ctr"/>
            <a:r>
              <a:rPr lang="id-ID" sz="4800" b="1" spc="300" dirty="0" smtClean="0"/>
              <a:t>Kesimpulan</a:t>
            </a:r>
            <a:endParaRPr lang="id-ID" sz="4800" b="1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558242" cy="5410200"/>
          </a:xfrm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v"/>
            </a:pP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Prevalensi anak SD yang gemuk dan kegemukan di Bandar Lampung mencapai 27%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Durasi Nonton Tv/main HP nyata berbanding terbalik dengan durasi bergerak aktif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Status gizi (IMT) anak SD secara nyata dipengaruhi oleh durasi anak melakukan kegiatan yg banyak gerak serta asupan energi dan lemak</a:t>
            </a:r>
          </a:p>
          <a:p>
            <a:endParaRPr lang="id-ID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My Pictures 2\Android Ibu\basf\Site visit\IMG_20150807_083145.jpg"/>
          <p:cNvPicPr>
            <a:picLocks noChangeAspect="1" noChangeArrowheads="1"/>
          </p:cNvPicPr>
          <p:nvPr/>
        </p:nvPicPr>
        <p:blipFill>
          <a:blip r:embed="rId2" cstate="print"/>
          <a:srcRect r="33705"/>
          <a:stretch>
            <a:fillRect/>
          </a:stretch>
        </p:blipFill>
        <p:spPr bwMode="auto">
          <a:xfrm>
            <a:off x="3000364" y="285728"/>
            <a:ext cx="2441650" cy="2071702"/>
          </a:xfrm>
          <a:prstGeom prst="rect">
            <a:avLst/>
          </a:prstGeom>
          <a:noFill/>
        </p:spPr>
      </p:pic>
      <p:pic>
        <p:nvPicPr>
          <p:cNvPr id="40963" name="Picture 3" descr="D:\My Pictures 2\Android Ibu\basf\Site visit\IMG_20150807_083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62" y="285728"/>
            <a:ext cx="3643338" cy="2049379"/>
          </a:xfrm>
          <a:prstGeom prst="rect">
            <a:avLst/>
          </a:prstGeom>
          <a:noFill/>
        </p:spPr>
      </p:pic>
      <p:pic>
        <p:nvPicPr>
          <p:cNvPr id="40964" name="Picture 4" descr="D:\My Pictures 2\Android Ibu\basf\Site visit\2000-04-04 22.08.17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 l="11116" r="7364"/>
          <a:stretch>
            <a:fillRect/>
          </a:stretch>
        </p:blipFill>
        <p:spPr bwMode="auto">
          <a:xfrm>
            <a:off x="357157" y="3143248"/>
            <a:ext cx="2872981" cy="2643206"/>
          </a:xfrm>
          <a:prstGeom prst="rect">
            <a:avLst/>
          </a:prstGeom>
          <a:noFill/>
        </p:spPr>
      </p:pic>
      <p:pic>
        <p:nvPicPr>
          <p:cNvPr id="40965" name="Picture 5" descr="D:\My Pictures 2\Android Ibu\basf\Site visit\2000-04-04 22.08.48.jpg"/>
          <p:cNvPicPr>
            <a:picLocks noChangeAspect="1" noChangeArrowheads="1"/>
          </p:cNvPicPr>
          <p:nvPr/>
        </p:nvPicPr>
        <p:blipFill>
          <a:blip r:embed="rId5" cstate="print"/>
          <a:srcRect r="10398"/>
          <a:stretch>
            <a:fillRect/>
          </a:stretch>
        </p:blipFill>
        <p:spPr bwMode="auto">
          <a:xfrm>
            <a:off x="3357554" y="3143248"/>
            <a:ext cx="3141378" cy="2629436"/>
          </a:xfrm>
          <a:prstGeom prst="rect">
            <a:avLst/>
          </a:prstGeom>
          <a:noFill/>
        </p:spPr>
      </p:pic>
      <p:pic>
        <p:nvPicPr>
          <p:cNvPr id="40966" name="Picture 6" descr="D:\My Pictures 2\Android Ibu\basf\17-18 NOV PERSIT\2014-11-17 14.57.02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643702" y="3143248"/>
            <a:ext cx="2071702" cy="2646020"/>
          </a:xfrm>
          <a:prstGeom prst="rect">
            <a:avLst/>
          </a:prstGeom>
          <a:noFill/>
        </p:spPr>
      </p:pic>
      <p:pic>
        <p:nvPicPr>
          <p:cNvPr id="40967" name="Picture 7" descr="D:\My Pictures 2\Android Ibu\basf\Site visit\IMG_20150807_083224.jpg"/>
          <p:cNvPicPr>
            <a:picLocks noChangeAspect="1" noChangeArrowheads="1"/>
          </p:cNvPicPr>
          <p:nvPr/>
        </p:nvPicPr>
        <p:blipFill>
          <a:blip r:embed="rId7" cstate="print"/>
          <a:srcRect l="7759" r="20474"/>
          <a:stretch>
            <a:fillRect/>
          </a:stretch>
        </p:blipFill>
        <p:spPr bwMode="auto">
          <a:xfrm>
            <a:off x="214282" y="285728"/>
            <a:ext cx="264320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Pictures 2\Android Ibu\basf\17-18 NOV PERSIT\2014-11-17 14.56.38.jpg"/>
          <p:cNvPicPr>
            <a:picLocks noChangeAspect="1" noChangeArrowheads="1"/>
          </p:cNvPicPr>
          <p:nvPr/>
        </p:nvPicPr>
        <p:blipFill>
          <a:blip r:embed="rId2" cstate="print"/>
          <a:srcRect r="1748" b="17859"/>
          <a:stretch>
            <a:fillRect/>
          </a:stretch>
        </p:blipFill>
        <p:spPr bwMode="auto">
          <a:xfrm>
            <a:off x="1142976" y="172038"/>
            <a:ext cx="6643734" cy="668596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00166" y="428604"/>
            <a:ext cx="607409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TERIMAKASIH</a:t>
            </a:r>
            <a:endParaRPr lang="en-US" sz="5400" b="1" cap="none" spc="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000" dirty="0" smtClean="0">
                <a:solidFill>
                  <a:srgbClr val="002060"/>
                </a:solidFill>
              </a:rPr>
              <a:t>PENDAHULUAN</a:t>
            </a:r>
            <a:endParaRPr lang="id-ID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10200"/>
          </a:xfrm>
        </p:spPr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    </a:t>
            </a:r>
            <a:r>
              <a:rPr lang="en-US" sz="2800" dirty="0" err="1" smtClean="0"/>
              <a:t>Kegemukan</a:t>
            </a:r>
            <a:r>
              <a:rPr lang="en-US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 </a:t>
            </a:r>
            <a:r>
              <a:rPr lang="en-US" sz="2800" dirty="0" err="1" smtClean="0"/>
              <a:t>dahulu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id-ID" sz="2800" dirty="0" smtClean="0"/>
              <a:t>di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maju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id-ID" sz="2800" dirty="0" smtClean="0">
                <a:solidFill>
                  <a:srgbClr val="FF0000"/>
                </a:solidFill>
              </a:rPr>
              <a:t>Saat ini : 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2800" dirty="0" err="1" smtClean="0"/>
              <a:t>angka</a:t>
            </a:r>
            <a:r>
              <a:rPr lang="en-US" sz="2800" dirty="0" smtClean="0"/>
              <a:t> </a:t>
            </a:r>
            <a:r>
              <a:rPr lang="en-US" sz="2800" dirty="0" err="1" smtClean="0"/>
              <a:t>kegemukan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id-ID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maju</a:t>
            </a:r>
            <a:r>
              <a:rPr lang="en-US" sz="2800" dirty="0" smtClean="0"/>
              <a:t> </a:t>
            </a:r>
            <a:r>
              <a:rPr lang="id-ID" sz="2800" dirty="0" smtClean="0"/>
              <a:t>/</a:t>
            </a:r>
            <a:r>
              <a:rPr lang="en-US" sz="2800" dirty="0" smtClean="0"/>
              <a:t> </a:t>
            </a:r>
            <a:r>
              <a:rPr lang="en-US" sz="2800" dirty="0" err="1" smtClean="0"/>
              <a:t>sedang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termasuk</a:t>
            </a:r>
            <a:r>
              <a:rPr lang="en-US" sz="2800" dirty="0" smtClean="0"/>
              <a:t> Indonesia</a:t>
            </a:r>
            <a:endParaRPr lang="id-ID" sz="2800" dirty="0" smtClean="0"/>
          </a:p>
          <a:p>
            <a:pPr>
              <a:buSzPct val="100000"/>
              <a:buFont typeface="Wingdings" pitchFamily="2" charset="2"/>
              <a:buChar char="v"/>
            </a:pPr>
            <a:r>
              <a:rPr lang="id-ID" sz="2800" dirty="0" smtClean="0"/>
              <a:t>Th </a:t>
            </a:r>
            <a:r>
              <a:rPr lang="en-US" sz="2800" dirty="0" smtClean="0"/>
              <a:t>2013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</a:t>
            </a:r>
            <a:r>
              <a:rPr lang="en-US" sz="2800" dirty="0" err="1" smtClean="0"/>
              <a:t>kegemukan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2,1 </a:t>
            </a:r>
            <a:r>
              <a:rPr lang="en-US" sz="2800" dirty="0" err="1" smtClean="0"/>
              <a:t>miliar</a:t>
            </a:r>
            <a:endParaRPr lang="id-ID" sz="2800" dirty="0" smtClean="0"/>
          </a:p>
          <a:p>
            <a:pPr>
              <a:buSzPct val="100000"/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00000"/>
                </a:solidFill>
              </a:rPr>
              <a:t>Indonesia </a:t>
            </a:r>
            <a:r>
              <a:rPr lang="en-US" sz="2800" dirty="0" err="1" smtClean="0">
                <a:solidFill>
                  <a:srgbClr val="C00000"/>
                </a:solidFill>
              </a:rPr>
              <a:t>masuk</a:t>
            </a:r>
            <a:r>
              <a:rPr lang="en-US" sz="2800" dirty="0" smtClean="0">
                <a:solidFill>
                  <a:srgbClr val="C00000"/>
                </a:solidFill>
              </a:rPr>
              <a:t> 10 </a:t>
            </a:r>
            <a:r>
              <a:rPr lang="en-US" sz="2800" dirty="0" err="1" smtClean="0">
                <a:solidFill>
                  <a:srgbClr val="C00000"/>
                </a:solidFill>
              </a:rPr>
              <a:t>besar</a:t>
            </a:r>
            <a:r>
              <a:rPr lang="id-ID" sz="28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kegemukan</a:t>
            </a:r>
            <a:r>
              <a:rPr lang="en-US" sz="2800" dirty="0" smtClean="0">
                <a:solidFill>
                  <a:srgbClr val="C00000"/>
                </a:solidFill>
              </a:rPr>
              <a:t> 40 j</a:t>
            </a:r>
            <a:r>
              <a:rPr lang="id-ID" sz="2800" dirty="0" smtClean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id-ID" sz="2800" dirty="0" smtClean="0">
              <a:solidFill>
                <a:srgbClr val="C00000"/>
              </a:solidFill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id-ID" sz="2800" dirty="0" smtClean="0"/>
              <a:t>N</a:t>
            </a:r>
            <a:r>
              <a:rPr lang="en-US" sz="2800" dirty="0" err="1" smtClean="0"/>
              <a:t>egara</a:t>
            </a:r>
            <a:r>
              <a:rPr lang="en-US" sz="2800" dirty="0" smtClean="0"/>
              <a:t> </a:t>
            </a:r>
            <a:r>
              <a:rPr lang="en-US" sz="2800" dirty="0" err="1" smtClean="0"/>
              <a:t>maju</a:t>
            </a:r>
            <a:r>
              <a:rPr lang="en-US" sz="2800" dirty="0" smtClean="0"/>
              <a:t> yang </a:t>
            </a:r>
            <a:r>
              <a:rPr lang="en-US" sz="2800" dirty="0" err="1" smtClean="0"/>
              <a:t>gemuk</a:t>
            </a:r>
            <a:r>
              <a:rPr lang="en-US" sz="2800" dirty="0" smtClean="0"/>
              <a:t> </a:t>
            </a:r>
            <a:r>
              <a:rPr lang="id-ID" sz="2800" dirty="0" smtClean="0"/>
              <a:t>&gt;&gt; </a:t>
            </a:r>
            <a:r>
              <a:rPr lang="en-US" sz="2800" dirty="0" err="1" smtClean="0"/>
              <a:t>laki-laki</a:t>
            </a:r>
            <a:endParaRPr lang="id-ID" sz="2800" dirty="0" smtClean="0"/>
          </a:p>
          <a:p>
            <a:pPr>
              <a:buSzPct val="100000"/>
            </a:pPr>
            <a:r>
              <a:rPr lang="id-ID" sz="2800" dirty="0" smtClean="0"/>
              <a:t>	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smtClean="0"/>
              <a:t> Indonesia yang </a:t>
            </a:r>
            <a:r>
              <a:rPr lang="en-US" sz="2800" dirty="0" err="1" smtClean="0"/>
              <a:t>gemuk</a:t>
            </a:r>
            <a:r>
              <a:rPr lang="en-US" sz="2800" dirty="0" smtClean="0"/>
              <a:t> </a:t>
            </a:r>
            <a:r>
              <a:rPr lang="id-ID" sz="2800" dirty="0" smtClean="0"/>
              <a:t>&gt;&gt; 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 </a:t>
            </a:r>
            <a:r>
              <a:rPr lang="id-ID" sz="2800" dirty="0" smtClean="0"/>
              <a:t>   </a:t>
            </a:r>
          </a:p>
          <a:p>
            <a:pPr>
              <a:buSzPct val="100000"/>
            </a:pPr>
            <a:r>
              <a:rPr lang="id-ID" sz="2800" dirty="0" smtClean="0"/>
              <a:t>                                   </a:t>
            </a:r>
            <a:r>
              <a:rPr lang="id-ID" sz="2800" dirty="0" smtClean="0">
                <a:solidFill>
                  <a:srgbClr val="FF0000"/>
                </a:solidFill>
              </a:rPr>
              <a:t>P 32,9% ;  L 19,7%</a:t>
            </a:r>
          </a:p>
          <a:p>
            <a:pPr>
              <a:buSzPct val="100000"/>
            </a:pPr>
            <a:r>
              <a:rPr lang="id-ID" sz="2800" dirty="0" smtClean="0"/>
              <a:t>	</a:t>
            </a:r>
            <a:r>
              <a:rPr lang="en-US" sz="2800" dirty="0" err="1" smtClean="0"/>
              <a:t>Prevalensi</a:t>
            </a:r>
            <a:r>
              <a:rPr lang="en-US" sz="2800" dirty="0" smtClean="0"/>
              <a:t> </a:t>
            </a:r>
            <a:r>
              <a:rPr lang="en-US" sz="2800" dirty="0" err="1" smtClean="0"/>
              <a:t>gemuk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gemuk</a:t>
            </a:r>
            <a:r>
              <a:rPr lang="en-US" sz="2800" dirty="0" smtClean="0"/>
              <a:t> 5-12</a:t>
            </a:r>
            <a:r>
              <a:rPr lang="id-ID" sz="2800" dirty="0" smtClean="0"/>
              <a:t> th di  Lampung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~ 30%</a:t>
            </a:r>
            <a:r>
              <a:rPr lang="en-US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DKI Jakarta</a:t>
            </a:r>
            <a:endParaRPr lang="id-ID" sz="2800" dirty="0" smtClean="0"/>
          </a:p>
          <a:p>
            <a:pPr>
              <a:buSzPct val="100000"/>
            </a:pPr>
            <a:endParaRPr lang="id-ID" sz="2800" dirty="0" smtClean="0"/>
          </a:p>
          <a:p>
            <a:endParaRPr lang="id-ID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8629680" cy="5929330"/>
          </a:xfrm>
        </p:spPr>
        <p:txBody>
          <a:bodyPr>
            <a:normAutofit lnSpcReduction="10000"/>
          </a:bodyPr>
          <a:lstStyle/>
          <a:p>
            <a:pPr marL="360363" indent="-360363">
              <a:buSzPct val="100000"/>
              <a:buFont typeface="Wingdings" pitchFamily="2" charset="2"/>
              <a:buChar char="ü"/>
            </a:pP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perkotaan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id-ID" sz="2800" dirty="0" smtClean="0"/>
              <a:t>    </a:t>
            </a:r>
            <a:r>
              <a:rPr lang="en-US" sz="2800" dirty="0" err="1" smtClean="0"/>
              <a:t>makin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rumah</a:t>
            </a:r>
            <a:r>
              <a:rPr lang="en-US" sz="2800" dirty="0" smtClean="0"/>
              <a:t> (</a:t>
            </a:r>
            <a:r>
              <a:rPr lang="en-US" sz="2800" dirty="0" err="1" smtClean="0"/>
              <a:t>jajan</a:t>
            </a:r>
            <a:r>
              <a:rPr lang="en-US" sz="2800" dirty="0" smtClean="0"/>
              <a:t>) </a:t>
            </a:r>
            <a:endParaRPr lang="id-ID" sz="2800" dirty="0" smtClean="0"/>
          </a:p>
          <a:p>
            <a:r>
              <a:rPr lang="id-ID" sz="2800" dirty="0" smtClean="0"/>
              <a:t>   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jajan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terkontrol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r>
              <a:rPr lang="id-ID" sz="2800" dirty="0" smtClean="0"/>
              <a:t>    U</a:t>
            </a:r>
            <a:r>
              <a:rPr lang="en-US" sz="2800" dirty="0" err="1" smtClean="0"/>
              <a:t>sia</a:t>
            </a:r>
            <a:r>
              <a:rPr lang="en-US" sz="2800" dirty="0" smtClean="0"/>
              <a:t> 5-12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id-ID" sz="2800" dirty="0" smtClean="0">
                <a:sym typeface="Wingdings" pitchFamily="2" charset="2"/>
              </a:rPr>
              <a:t></a:t>
            </a:r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teman</a:t>
            </a:r>
            <a:r>
              <a:rPr lang="id-ID" sz="2800" dirty="0" smtClean="0"/>
              <a:t>2</a:t>
            </a:r>
            <a:r>
              <a:rPr lang="en-US" sz="2800" dirty="0" err="1" smtClean="0"/>
              <a:t>nya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>
              <a:buSzPct val="100000"/>
              <a:buFont typeface="Wingdings" pitchFamily="2" charset="2"/>
              <a:buChar char="ü"/>
            </a:pPr>
            <a:r>
              <a:rPr lang="id-ID" sz="2800" dirty="0" smtClean="0"/>
              <a:t>P</a:t>
            </a:r>
            <a:r>
              <a:rPr lang="en-US" sz="2800" dirty="0" err="1" smtClean="0"/>
              <a:t>engamatan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id-ID" sz="2800" dirty="0" smtClean="0"/>
              <a:t>SD:</a:t>
            </a:r>
          </a:p>
          <a:p>
            <a:pPr indent="17463">
              <a:buSzPct val="100000"/>
              <a:buFont typeface="Wingdings" pitchFamily="2" charset="2"/>
              <a:buChar char="Ø"/>
            </a:pPr>
            <a:r>
              <a:rPr lang="id-ID" sz="2800" dirty="0" smtClean="0"/>
              <a:t> </a:t>
            </a:r>
            <a:r>
              <a:rPr lang="en-US" sz="2800" dirty="0" smtClean="0"/>
              <a:t>10-30 </a:t>
            </a:r>
            <a:r>
              <a:rPr lang="en-US" sz="2800" dirty="0" err="1" smtClean="0"/>
              <a:t>persen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</a:t>
            </a:r>
            <a:r>
              <a:rPr lang="en-US" sz="2800" dirty="0" err="1" smtClean="0"/>
              <a:t>gemuk</a:t>
            </a:r>
            <a:r>
              <a:rPr lang="id-ID" sz="2800" dirty="0" smtClean="0"/>
              <a:t>-</a:t>
            </a:r>
            <a:r>
              <a:rPr lang="en-US" sz="2800" dirty="0" err="1" smtClean="0"/>
              <a:t>obesitas</a:t>
            </a:r>
            <a:endParaRPr lang="id-ID" sz="2800" dirty="0" smtClean="0"/>
          </a:p>
          <a:p>
            <a:pPr marL="719138" indent="-358775">
              <a:buSzPct val="100000"/>
              <a:buFont typeface="Wingdings" pitchFamily="2" charset="2"/>
              <a:buChar char="Ø"/>
            </a:pPr>
            <a:r>
              <a:rPr lang="en-US" sz="2800" dirty="0" err="1" smtClean="0"/>
              <a:t>kebiasaan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membeli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makjan</a:t>
            </a:r>
            <a:r>
              <a:rPr lang="id-ID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padat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energi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bersama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teman-temannya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juga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gemuk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kegemukan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719138" indent="-358775">
              <a:buSzPct val="100000"/>
              <a:buFont typeface="Wingdings" pitchFamily="2" charset="2"/>
              <a:buChar char="Ø"/>
            </a:pPr>
            <a:r>
              <a:rPr lang="id-ID" sz="2800" dirty="0" smtClean="0"/>
              <a:t>Kurang aktivitas fisik/gerak aktif/olahraga</a:t>
            </a:r>
          </a:p>
          <a:p>
            <a:pPr marL="5565775" indent="-5205413">
              <a:buSzPct val="100000"/>
            </a:pPr>
            <a:r>
              <a:rPr lang="id-ID" sz="2800" dirty="0" smtClean="0">
                <a:sym typeface="Wingdings" pitchFamily="2" charset="2"/>
              </a:rPr>
              <a:t>    Aktivitas dalam rumah </a:t>
            </a:r>
          </a:p>
          <a:p>
            <a:pPr marL="5565775" indent="-5205413">
              <a:buSzPct val="100000"/>
            </a:pPr>
            <a:r>
              <a:rPr lang="id-ID" sz="2800" dirty="0" smtClean="0">
                <a:sym typeface="Wingdings" pitchFamily="2" charset="2"/>
              </a:rPr>
              <a:t>    &gt;&gt; </a:t>
            </a:r>
            <a:r>
              <a:rPr lang="id-ID" sz="2800" dirty="0" smtClean="0">
                <a:solidFill>
                  <a:srgbClr val="FF0000"/>
                </a:solidFill>
                <a:sym typeface="Wingdings" pitchFamily="2" charset="2"/>
              </a:rPr>
              <a:t>duduk, nonton TV main HP</a:t>
            </a:r>
            <a:endParaRPr lang="id-ID" sz="28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Penyebab??</a:t>
            </a:r>
            <a:endParaRPr lang="en-US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D:\My Pictures 2\Android Ibu\basf\Site visit\IMG_20150807_083145.jpg"/>
          <p:cNvPicPr>
            <a:picLocks noChangeAspect="1" noChangeArrowheads="1"/>
          </p:cNvPicPr>
          <p:nvPr/>
        </p:nvPicPr>
        <p:blipFill>
          <a:blip r:embed="rId2" cstate="print"/>
          <a:srcRect r="33749"/>
          <a:stretch>
            <a:fillRect/>
          </a:stretch>
        </p:blipFill>
        <p:spPr bwMode="auto">
          <a:xfrm>
            <a:off x="7643834" y="2000240"/>
            <a:ext cx="1285852" cy="1091746"/>
          </a:xfrm>
          <a:prstGeom prst="rect">
            <a:avLst/>
          </a:prstGeom>
          <a:noFill/>
        </p:spPr>
      </p:pic>
      <p:pic>
        <p:nvPicPr>
          <p:cNvPr id="6" name="Picture 3" descr="D:\My Pictures 2\Android Ibu\basf\Site visit\IMG_20150807_083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214686"/>
            <a:ext cx="1714480" cy="96439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214422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b="1" dirty="0" err="1" smtClean="0"/>
              <a:t>M</a:t>
            </a:r>
            <a:r>
              <a:rPr lang="en-US" sz="2800" b="1" dirty="0" err="1" smtClean="0"/>
              <a:t>engetahui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hubungan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aktivitas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nonton</a:t>
            </a:r>
            <a:r>
              <a:rPr lang="en-US" sz="2800" b="1" dirty="0" smtClean="0"/>
              <a:t> TV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memakai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telepon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seluler</a:t>
            </a:r>
            <a:r>
              <a:rPr lang="en-US" sz="2800" b="1" dirty="0" smtClean="0"/>
              <a:t> (HP)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status </a:t>
            </a:r>
            <a:r>
              <a:rPr lang="en-US" sz="2800" b="1" dirty="0" err="1" smtClean="0"/>
              <a:t>gizi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gemuk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sekolah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Bandar Lampung</a:t>
            </a:r>
            <a:endParaRPr lang="id-ID" sz="28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20" y="3857628"/>
            <a:ext cx="88582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3600" i="0" u="none" strike="noStrike" kern="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D:\My Pictures 2\Android Ibu\basf\17-18 NOV PERSIT\2014-11-17 13.02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18" y="3357538"/>
            <a:ext cx="4667282" cy="3500462"/>
          </a:xfrm>
          <a:prstGeom prst="rect">
            <a:avLst/>
          </a:prstGeom>
          <a:noFill/>
        </p:spPr>
      </p:pic>
      <p:pic>
        <p:nvPicPr>
          <p:cNvPr id="8" name="Picture 2" descr="D:\My Pictures 2\Android Ibu\basf\17-18 NOV PERSIT\2014-11-17 14.56.38.jpg"/>
          <p:cNvPicPr>
            <a:picLocks noChangeAspect="1" noChangeArrowheads="1"/>
          </p:cNvPicPr>
          <p:nvPr/>
        </p:nvPicPr>
        <p:blipFill>
          <a:blip r:embed="rId3" cstate="print"/>
          <a:srcRect r="1748" b="8741"/>
          <a:stretch>
            <a:fillRect/>
          </a:stretch>
        </p:blipFill>
        <p:spPr bwMode="auto">
          <a:xfrm>
            <a:off x="0" y="3302790"/>
            <a:ext cx="3786182" cy="355521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5346"/>
          </a:xfrm>
        </p:spPr>
        <p:txBody>
          <a:bodyPr/>
          <a:lstStyle/>
          <a:p>
            <a:pPr lvl="0" algn="ctr"/>
            <a:r>
              <a:rPr lang="id-ID" sz="4800" dirty="0" smtClean="0"/>
              <a:t>Tujuan Penelitian</a:t>
            </a:r>
            <a:endParaRPr lang="id-ID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spc="600" dirty="0" smtClean="0"/>
              <a:t>METODE PENELITIAN</a:t>
            </a:r>
            <a:endParaRPr lang="id-ID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9293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SzPct val="100000"/>
              <a:buFont typeface="Wingdings" pitchFamily="2" charset="2"/>
              <a:buChar char="v"/>
            </a:pPr>
            <a:r>
              <a:rPr lang="id-ID" dirty="0" smtClean="0"/>
              <a:t>survei </a:t>
            </a:r>
            <a:r>
              <a:rPr lang="en-US" dirty="0" err="1" smtClean="0"/>
              <a:t>eksploratif</a:t>
            </a:r>
            <a:r>
              <a:rPr lang="id-ID" dirty="0" smtClean="0"/>
              <a:t>, </a:t>
            </a:r>
            <a:r>
              <a:rPr lang="en-US" i="1" dirty="0" smtClean="0"/>
              <a:t>cross sectional study</a:t>
            </a:r>
            <a:endParaRPr lang="id-ID" i="1" dirty="0" smtClean="0"/>
          </a:p>
          <a:p>
            <a:pPr>
              <a:buSzPct val="100000"/>
              <a:buFont typeface="Wingdings" pitchFamily="2" charset="2"/>
              <a:buChar char="v"/>
            </a:pPr>
            <a:r>
              <a:rPr lang="en-US" dirty="0" err="1" smtClean="0"/>
              <a:t>Pengambilan</a:t>
            </a:r>
            <a:r>
              <a:rPr lang="en-US" dirty="0" smtClean="0"/>
              <a:t> data</a:t>
            </a:r>
            <a:r>
              <a:rPr lang="id-ID" dirty="0" smtClean="0"/>
              <a:t>:</a:t>
            </a:r>
            <a:r>
              <a:rPr lang="en-US" dirty="0" smtClean="0"/>
              <a:t> </a:t>
            </a:r>
            <a:r>
              <a:rPr lang="id-ID" dirty="0" smtClean="0"/>
              <a:t>Septem</a:t>
            </a:r>
            <a:r>
              <a:rPr lang="en-US" dirty="0" err="1" smtClean="0"/>
              <a:t>ber</a:t>
            </a:r>
            <a:r>
              <a:rPr lang="en-US" dirty="0" smtClean="0"/>
              <a:t> 2014</a:t>
            </a:r>
            <a:r>
              <a:rPr lang="id-ID" dirty="0" smtClean="0"/>
              <a:t> – Maret 2015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Populasi</a:t>
            </a:r>
            <a:r>
              <a:rPr lang="id-ID" dirty="0" smtClean="0">
                <a:solidFill>
                  <a:srgbClr val="FF0000"/>
                </a:solidFill>
              </a:rPr>
              <a:t> 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Sampel</a:t>
            </a:r>
            <a:r>
              <a:rPr lang="id-ID" dirty="0" smtClean="0">
                <a:solidFill>
                  <a:srgbClr val="FF0000"/>
                </a:solidFill>
              </a:rPr>
              <a:t>:</a:t>
            </a:r>
          </a:p>
          <a:p>
            <a:pPr>
              <a:buSzPct val="100000"/>
            </a:pPr>
            <a:r>
              <a:rPr lang="id-ID" dirty="0" smtClean="0"/>
              <a:t>    N Th </a:t>
            </a:r>
            <a:r>
              <a:rPr lang="en-US" dirty="0" smtClean="0"/>
              <a:t>2014</a:t>
            </a:r>
            <a:r>
              <a:rPr lang="id-ID" dirty="0" smtClean="0">
                <a:sym typeface="Wingdings" pitchFamily="2" charset="2"/>
              </a:rPr>
              <a:t>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99.439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anak</a:t>
            </a:r>
            <a:r>
              <a:rPr lang="en-US" dirty="0" smtClean="0">
                <a:solidFill>
                  <a:srgbClr val="FF0000"/>
                </a:solidFill>
              </a:rPr>
              <a:t> SD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Bandar Lampung</a:t>
            </a:r>
            <a:endParaRPr lang="id-ID" dirty="0" smtClean="0"/>
          </a:p>
          <a:p>
            <a:pPr>
              <a:buSzPct val="100000"/>
            </a:pPr>
            <a:r>
              <a:rPr lang="id-ID" dirty="0" smtClean="0"/>
              <a:t>    ± 10% gemuk-kegemukan, α≤0,05</a:t>
            </a:r>
          </a:p>
          <a:p>
            <a:pPr>
              <a:buSzPct val="100000"/>
            </a:pPr>
            <a:endParaRPr lang="id-ID" sz="900" dirty="0" smtClean="0"/>
          </a:p>
          <a:p>
            <a:pPr>
              <a:buSzPct val="100000"/>
            </a:pPr>
            <a:r>
              <a:rPr lang="id-ID" dirty="0" smtClean="0">
                <a:sym typeface="Wingdings" pitchFamily="2" charset="2"/>
              </a:rPr>
              <a:t>    </a:t>
            </a:r>
            <a:r>
              <a:rPr lang="id-ID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id-ID" dirty="0" smtClean="0">
                <a:solidFill>
                  <a:srgbClr val="C00000"/>
                </a:solidFill>
              </a:rPr>
              <a:t>∑ sampel minimal 385 anak SD</a:t>
            </a:r>
          </a:p>
          <a:p>
            <a:pPr>
              <a:buSzPct val="100000"/>
              <a:buFont typeface="Wingdings" pitchFamily="2" charset="2"/>
              <a:buChar char="v"/>
            </a:pPr>
            <a:r>
              <a:rPr lang="id-ID" dirty="0" smtClean="0"/>
              <a:t>Lokasi 5 </a:t>
            </a:r>
            <a:r>
              <a:rPr lang="en-US" dirty="0" smtClean="0"/>
              <a:t>SD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3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SD </a:t>
            </a:r>
            <a:r>
              <a:rPr lang="en-US" dirty="0" err="1" smtClean="0">
                <a:solidFill>
                  <a:srgbClr val="C00000"/>
                </a:solidFill>
              </a:rPr>
              <a:t>swasta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SD </a:t>
            </a:r>
            <a:r>
              <a:rPr lang="en-US" dirty="0" err="1" smtClean="0">
                <a:solidFill>
                  <a:srgbClr val="C00000"/>
                </a:solidFill>
              </a:rPr>
              <a:t>Negeri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id-ID" dirty="0" smtClean="0">
              <a:solidFill>
                <a:srgbClr val="C00000"/>
              </a:solidFill>
            </a:endParaRPr>
          </a:p>
          <a:p>
            <a:pPr>
              <a:buSzPct val="100000"/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C00000"/>
                </a:solidFill>
              </a:rPr>
              <a:t>lokasi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di </a:t>
            </a:r>
            <a:r>
              <a:rPr lang="en-US" dirty="0" err="1" smtClean="0">
                <a:solidFill>
                  <a:srgbClr val="C00000"/>
                </a:solidFill>
              </a:rPr>
              <a:t>tengah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kota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5-7 </a:t>
            </a:r>
            <a:r>
              <a:rPr lang="en-US" dirty="0" err="1" smtClean="0"/>
              <a:t>klas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,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endParaRPr lang="id-ID" dirty="0" smtClean="0"/>
          </a:p>
          <a:p>
            <a:pPr>
              <a:buSzPct val="100000"/>
              <a:buFont typeface="Wingdings" pitchFamily="2" charset="2"/>
              <a:buChar char="v"/>
            </a:pPr>
            <a:r>
              <a:rPr lang="id-ID" dirty="0" smtClean="0"/>
              <a:t>Pengumpulan Data: Wawancara, </a:t>
            </a:r>
            <a:r>
              <a:rPr lang="id-ID" dirty="0" smtClean="0"/>
              <a:t>anthropometri</a:t>
            </a:r>
            <a:r>
              <a:rPr lang="en-US" dirty="0" smtClean="0"/>
              <a:t> (BB, TB, LLA, </a:t>
            </a:r>
            <a:r>
              <a:rPr lang="en-US" dirty="0" err="1" smtClean="0"/>
              <a:t>LPr</a:t>
            </a:r>
            <a:r>
              <a:rPr lang="en-US" dirty="0" smtClean="0"/>
              <a:t>, </a:t>
            </a:r>
            <a:r>
              <a:rPr lang="en-US" dirty="0" err="1" smtClean="0"/>
              <a:t>LPgl</a:t>
            </a:r>
            <a:r>
              <a:rPr lang="en-US" dirty="0" smtClean="0"/>
              <a:t>)</a:t>
            </a:r>
            <a:r>
              <a:rPr lang="id-ID" dirty="0" smtClean="0"/>
              <a:t>, </a:t>
            </a:r>
            <a:r>
              <a:rPr lang="id-ID" dirty="0" smtClean="0"/>
              <a:t>recall konsumsi 24 jam </a:t>
            </a:r>
            <a:endParaRPr lang="en-US" dirty="0" smtClean="0"/>
          </a:p>
          <a:p>
            <a:pPr>
              <a:buSzPct val="100000"/>
              <a:buFont typeface="Wingdings" pitchFamily="2" charset="2"/>
              <a:buChar char="v"/>
            </a:pPr>
            <a:r>
              <a:rPr lang="id-ID" dirty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id-ID" u="sng" dirty="0">
                <a:solidFill>
                  <a:srgbClr val="C00000"/>
                </a:solidFill>
                <a:sym typeface="Wingdings" pitchFamily="2" charset="2"/>
              </a:rPr>
              <a:t>klas 4 saja</a:t>
            </a:r>
            <a:r>
              <a:rPr lang="id-ID" dirty="0">
                <a:solidFill>
                  <a:srgbClr val="C00000"/>
                </a:solidFill>
                <a:sym typeface="Wingdings" pitchFamily="2" charset="2"/>
              </a:rPr>
              <a:t>: orang tua mengisi </a:t>
            </a:r>
            <a:r>
              <a:rPr lang="id-ID" i="1" dirty="0">
                <a:solidFill>
                  <a:srgbClr val="C00000"/>
                </a:solidFill>
                <a:sym typeface="Wingdings" pitchFamily="2" charset="2"/>
              </a:rPr>
              <a:t>informed concern</a:t>
            </a:r>
            <a:endParaRPr lang="id-ID" i="1" dirty="0">
              <a:solidFill>
                <a:srgbClr val="C00000"/>
              </a:solidFill>
            </a:endParaRPr>
          </a:p>
          <a:p>
            <a:pPr>
              <a:buSzPct val="100000"/>
              <a:buFont typeface="Wingdings" pitchFamily="2" charset="2"/>
              <a:buChar char="v"/>
            </a:pPr>
            <a:endParaRPr lang="id-ID" dirty="0" smtClean="0"/>
          </a:p>
          <a:p>
            <a:pPr>
              <a:buSzPct val="100000"/>
              <a:buFont typeface="Wingdings" pitchFamily="2" charset="2"/>
              <a:buChar char="v"/>
            </a:pPr>
            <a:endParaRPr lang="id-ID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286512" y="2571744"/>
          <a:ext cx="23256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914400" imgH="253800" progId="Equation.3">
                  <p:embed/>
                </p:oleObj>
              </mc:Choice>
              <mc:Fallback>
                <p:oleObj name="Equation" r:id="rId3" imgW="914400" imgH="253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571744"/>
                        <a:ext cx="2325687" cy="6461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urved Connector 17"/>
          <p:cNvCxnSpPr/>
          <p:nvPr/>
        </p:nvCxnSpPr>
        <p:spPr>
          <a:xfrm rot="16200000" flipH="1">
            <a:off x="6072198" y="3857628"/>
            <a:ext cx="42862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928670"/>
          </a:xfrm>
        </p:spPr>
        <p:txBody>
          <a:bodyPr>
            <a:normAutofit/>
          </a:bodyPr>
          <a:lstStyle/>
          <a:p>
            <a:pPr algn="ctr"/>
            <a:r>
              <a:rPr lang="id-ID" b="1" spc="300" dirty="0" smtClean="0">
                <a:solidFill>
                  <a:schemeClr val="tx1"/>
                </a:solidFill>
                <a:latin typeface="+mn-lt"/>
              </a:rPr>
              <a:t>HASIL DAN PEMBAHASAN</a:t>
            </a:r>
            <a:endParaRPr lang="id-ID" spc="3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0034" y="3000372"/>
            <a:ext cx="664370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7158" y="2143116"/>
          <a:ext cx="8572561" cy="3979838"/>
        </p:xfrm>
        <a:graphic>
          <a:graphicData uri="http://schemas.openxmlformats.org/drawingml/2006/table">
            <a:tbl>
              <a:tblPr/>
              <a:tblGrid>
                <a:gridCol w="2124823"/>
                <a:gridCol w="1025776"/>
                <a:gridCol w="952507"/>
                <a:gridCol w="146539"/>
                <a:gridCol w="952507"/>
                <a:gridCol w="952507"/>
                <a:gridCol w="989141"/>
                <a:gridCol w="1428761"/>
              </a:tblGrid>
              <a:tr h="928694">
                <a:tc rowSpan="2"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Sex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SD Negeri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800" b="1" dirty="0">
                          <a:latin typeface="Times New Roman"/>
                          <a:ea typeface="Calibri"/>
                          <a:cs typeface="Times New Roman"/>
                        </a:rPr>
                        <a:t>SD </a:t>
                      </a:r>
                      <a:r>
                        <a:rPr lang="id-ID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Swasta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6278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76278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b="1">
                          <a:latin typeface="Times New Roman"/>
                          <a:ea typeface="Calibri"/>
                          <a:cs typeface="Times New Roman"/>
                        </a:rPr>
                        <a:t>Laki-laki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2786">
                <a:tc>
                  <a:txBody>
                    <a:bodyPr/>
                    <a:lstStyle/>
                    <a:p>
                      <a:pPr marL="0" indent="952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b="1" dirty="0">
                          <a:latin typeface="Times New Roman"/>
                          <a:ea typeface="Calibri"/>
                          <a:cs typeface="Times New Roman"/>
                        </a:rPr>
                        <a:t>Perempuan</a:t>
                      </a:r>
                      <a:endParaRPr lang="id-ID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Times New Roman"/>
                        </a:rPr>
                        <a:t>197</a:t>
                      </a:r>
                      <a:endParaRPr lang="id-ID" sz="2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786"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id-ID" sz="28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id-ID" sz="2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id-ID" sz="28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8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id-ID" sz="2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id-ID" sz="2800" b="1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id-ID" sz="2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392</a:t>
                      </a:r>
                      <a:endParaRPr lang="id-ID" sz="28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543" marR="4354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57158" y="1357298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 err="1" smtClean="0">
                <a:solidFill>
                  <a:schemeClr val="bg1"/>
                </a:solidFill>
              </a:rPr>
              <a:t>Sebaran</a:t>
            </a:r>
            <a:r>
              <a:rPr lang="en-US" sz="2800" b="1" spc="300" dirty="0" smtClean="0">
                <a:solidFill>
                  <a:schemeClr val="bg1"/>
                </a:solidFill>
              </a:rPr>
              <a:t> </a:t>
            </a:r>
            <a:r>
              <a:rPr lang="id-ID" sz="2800" b="1" spc="300" dirty="0" smtClean="0">
                <a:solidFill>
                  <a:schemeClr val="bg1"/>
                </a:solidFill>
              </a:rPr>
              <a:t>S</a:t>
            </a:r>
            <a:r>
              <a:rPr lang="en-US" sz="2800" b="1" spc="300" dirty="0" err="1" smtClean="0">
                <a:solidFill>
                  <a:schemeClr val="bg1"/>
                </a:solidFill>
              </a:rPr>
              <a:t>ampel</a:t>
            </a:r>
            <a:r>
              <a:rPr lang="en-US" sz="2800" b="1" spc="300" dirty="0" smtClean="0">
                <a:solidFill>
                  <a:schemeClr val="bg1"/>
                </a:solidFill>
              </a:rPr>
              <a:t> </a:t>
            </a:r>
            <a:r>
              <a:rPr lang="id-ID" sz="2800" b="1" spc="300" dirty="0" smtClean="0">
                <a:solidFill>
                  <a:schemeClr val="bg1"/>
                </a:solidFill>
              </a:rPr>
              <a:t>P</a:t>
            </a:r>
            <a:r>
              <a:rPr lang="en-US" sz="2800" b="1" spc="300" dirty="0" err="1" smtClean="0">
                <a:solidFill>
                  <a:schemeClr val="bg1"/>
                </a:solidFill>
              </a:rPr>
              <a:t>enelitian</a:t>
            </a:r>
            <a:r>
              <a:rPr lang="id-ID" sz="2800" b="1" spc="300" dirty="0" smtClean="0">
                <a:solidFill>
                  <a:schemeClr val="bg1"/>
                </a:solidFill>
              </a:rPr>
              <a:t> Klas IV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858148" y="5429264"/>
            <a:ext cx="1071570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en-US" b="1" dirty="0" err="1" smtClean="0">
                <a:latin typeface="Adobe Caslon Pro Bold" pitchFamily="18" charset="0"/>
              </a:rPr>
              <a:t>Karakteristik</a:t>
            </a:r>
            <a:r>
              <a:rPr lang="en-US" b="1" dirty="0" smtClean="0">
                <a:latin typeface="Adobe Caslon Pro Bold" pitchFamily="18" charset="0"/>
              </a:rPr>
              <a:t> </a:t>
            </a:r>
            <a:r>
              <a:rPr lang="en-US" b="1" dirty="0" err="1" smtClean="0">
                <a:latin typeface="Adobe Caslon Pro Bold" pitchFamily="18" charset="0"/>
              </a:rPr>
              <a:t>sosial</a:t>
            </a:r>
            <a:r>
              <a:rPr lang="en-US" b="1" dirty="0" smtClean="0">
                <a:latin typeface="Adobe Caslon Pro Bold" pitchFamily="18" charset="0"/>
              </a:rPr>
              <a:t> </a:t>
            </a:r>
            <a:r>
              <a:rPr lang="id-ID" b="1" dirty="0" smtClean="0">
                <a:latin typeface="Adobe Caslon Pro Bold" pitchFamily="18" charset="0"/>
              </a:rPr>
              <a:t>ekonomi keluarga </a:t>
            </a:r>
            <a:r>
              <a:rPr lang="en-US" b="1" dirty="0" err="1" smtClean="0">
                <a:latin typeface="Adobe Caslon Pro Bold" pitchFamily="18" charset="0"/>
              </a:rPr>
              <a:t>anak</a:t>
            </a:r>
            <a:endParaRPr lang="id-ID" dirty="0">
              <a:latin typeface="Adobe Caslon Pro Bold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672111"/>
          <a:ext cx="8215368" cy="6185889"/>
        </p:xfrm>
        <a:graphic>
          <a:graphicData uri="http://schemas.openxmlformats.org/drawingml/2006/table">
            <a:tbl>
              <a:tblPr/>
              <a:tblGrid>
                <a:gridCol w="3954880"/>
                <a:gridCol w="1812308"/>
                <a:gridCol w="2448180"/>
              </a:tblGrid>
              <a:tr h="3347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d-ID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KARAKTERISTIK</a:t>
                      </a:r>
                      <a:endParaRPr lang="id-ID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SD Negeri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SD Swasta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63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Umur (bulan)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</a:t>
                      </a:r>
                      <a:r>
                        <a:rPr lang="id-ID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id-ID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114,59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287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Jumlah </a:t>
                      </a:r>
                      <a:r>
                        <a:rPr lang="id-ID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anak dalam kelg  </a:t>
                      </a: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(jiwa)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4,70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4,80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5664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Status Pekerjaan Ayah (%)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PNS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id-ID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Swasta /wiraswasta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Tidak dijawab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27,97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61,54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10,49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39,36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49,40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11,24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5147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Status Pekerjaan Ibu (%)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Kerja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Tidak Kerja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Tidak dijawab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35,66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50,35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13,99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51,41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34,94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13,65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5147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Pendidikan Ayah (%)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 Dasar (9 tahun)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 SMA (12 tahun)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 PT (&gt; 12 tahun)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4,90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29,37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65,73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34,09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16,06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59,85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5147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Pendidikan Ibu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 Dasar (9 tahun)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 SMA (12 tahun)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Times New Roman"/>
                          <a:ea typeface="Times New Roman"/>
                          <a:cs typeface="Times New Roman"/>
                        </a:rPr>
                        <a:t>     PT (&gt; 12 tahun)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4,20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28,67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67,13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20,88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78,72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763">
                <a:tc>
                  <a:txBody>
                    <a:bodyPr/>
                    <a:lstStyle/>
                    <a:p>
                      <a:pPr indent="215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Pendapatan </a:t>
                      </a:r>
                      <a:r>
                        <a:rPr lang="id-ID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orang </a:t>
                      </a: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tua (Rp/bulan)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5.636.402,82</a:t>
                      </a:r>
                      <a:endParaRPr lang="id-ID" sz="2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Times New Roman"/>
                          <a:ea typeface="Times New Roman"/>
                          <a:cs typeface="Times New Roman"/>
                        </a:rPr>
                        <a:t>6.240.282,10</a:t>
                      </a:r>
                      <a:endParaRPr lang="id-ID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22" marR="282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   Anthropometri – Status Gizi</a:t>
            </a:r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r="34881"/>
          <a:stretch>
            <a:fillRect/>
          </a:stretch>
        </p:blipFill>
        <p:spPr bwMode="auto">
          <a:xfrm>
            <a:off x="0" y="1000108"/>
            <a:ext cx="8929718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57158" y="1000108"/>
            <a:ext cx="857256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7158" y="2071678"/>
            <a:ext cx="857256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720" y="5072074"/>
            <a:ext cx="857256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572396" y="2071678"/>
            <a:ext cx="1000132" cy="2857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0964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POLA KONSUMSI:</a:t>
            </a:r>
            <a:br>
              <a:rPr lang="id-ID" dirty="0" smtClean="0">
                <a:solidFill>
                  <a:schemeClr val="tx1"/>
                </a:solidFill>
              </a:rPr>
            </a:br>
            <a:r>
              <a:rPr lang="id-ID" dirty="0" smtClean="0">
                <a:solidFill>
                  <a:schemeClr val="tx1"/>
                </a:solidFill>
              </a:rPr>
              <a:t>Frequensi makan (kali/minggu) </a:t>
            </a:r>
            <a:endParaRPr lang="id-ID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4282" y="1443012"/>
          <a:ext cx="8643996" cy="5414988"/>
        </p:xfrm>
        <a:graphic>
          <a:graphicData uri="http://schemas.openxmlformats.org/drawingml/2006/table">
            <a:tbl>
              <a:tblPr/>
              <a:tblGrid>
                <a:gridCol w="2571768"/>
                <a:gridCol w="1500198"/>
                <a:gridCol w="1461497"/>
                <a:gridCol w="168118"/>
                <a:gridCol w="1477333"/>
                <a:gridCol w="1465082"/>
              </a:tblGrid>
              <a:tr h="37556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+mn-lt"/>
                          <a:ea typeface="Times New Roman"/>
                          <a:cs typeface="Times New Roman"/>
                        </a:rPr>
                        <a:t>Jenis Makanan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latin typeface="+mn-lt"/>
                          <a:ea typeface="Times New Roman"/>
                          <a:cs typeface="Times New Roman"/>
                        </a:rPr>
                        <a:t>Negeri</a:t>
                      </a: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 (n=143)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+mn-lt"/>
                          <a:ea typeface="Times New Roman"/>
                          <a:cs typeface="Times New Roman"/>
                        </a:rPr>
                        <a:t>Swasta</a:t>
                      </a: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 (n=249)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5567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</a:pPr>
                      <a:endParaRPr lang="id-ID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+mn-lt"/>
                          <a:ea typeface="Times New Roman"/>
                          <a:cs typeface="Times New Roman"/>
                        </a:rPr>
                        <a:t>Rataan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SD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latin typeface="+mn-lt"/>
                          <a:ea typeface="Times New Roman"/>
                          <a:cs typeface="Times New Roman"/>
                        </a:rPr>
                        <a:t>Rataan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SD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56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Kacang2an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18.79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16.38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13.61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12.95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556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sayuran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ns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18.38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18.42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16.14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14.04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556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Buah-buahan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24.26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31.61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14.52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14.66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556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Hewani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ns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18.22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15.24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18.05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15.67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556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Minyak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11.92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6.02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9.71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6.15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150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Makanan berat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10.51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12.15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6.17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5.35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57242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Mak. 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Siap Saji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ns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3.62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6.22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3.30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4.98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Mak. 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Jajanan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16.58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21.60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11.22</a:t>
                      </a:r>
                      <a:endParaRPr lang="id-ID" sz="20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12.63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70008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Minuman manis</a:t>
                      </a:r>
                      <a:r>
                        <a:rPr lang="en-US" sz="2000" b="1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ns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11.15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14.82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n-lt"/>
                          <a:ea typeface="Times New Roman"/>
                          <a:cs typeface="Times New Roman"/>
                        </a:rPr>
                        <a:t>10.56</a:t>
                      </a:r>
                      <a:endParaRPr lang="id-ID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Times New Roman"/>
                        </a:rPr>
                        <a:t>11.75</a:t>
                      </a:r>
                      <a:endParaRPr lang="id-ID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ence_of_tim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29718</TotalTime>
  <Words>1173</Words>
  <Application>Microsoft Office PowerPoint</Application>
  <PresentationFormat>On-screen Show (4:3)</PresentationFormat>
  <Paragraphs>504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essence_of_time</vt:lpstr>
      <vt:lpstr>Equation</vt:lpstr>
      <vt:lpstr>Hubungan antara Aktivitas Nonton TV dan Memakai Telepon Seluler dengan Status Gizi Gemuk Anak Sekolah Dasar di Bandar Lampung</vt:lpstr>
      <vt:lpstr>PENDAHULUAN</vt:lpstr>
      <vt:lpstr>PowerPoint Presentation</vt:lpstr>
      <vt:lpstr>Tujuan Penelitian</vt:lpstr>
      <vt:lpstr>METODE PENELITIAN</vt:lpstr>
      <vt:lpstr>HASIL DAN PEMBAHASAN</vt:lpstr>
      <vt:lpstr>Karakteristik sosial ekonomi keluarga anak</vt:lpstr>
      <vt:lpstr>   Anthropometri – Status Gizi</vt:lpstr>
      <vt:lpstr>POLA KONSUMSI: Frequensi makan (kali/minggu) </vt:lpstr>
      <vt:lpstr>Asupan Zat Gizi</vt:lpstr>
      <vt:lpstr>Prevalensi Status Gizi (IMT)</vt:lpstr>
      <vt:lpstr>DURASI MELAKUKAN KEGIATAN </vt:lpstr>
      <vt:lpstr>Durasi nonton Tv/main HP Vs kegiatan lain</vt:lpstr>
      <vt:lpstr>LAMA NONTON Tv/main HP Vs Lama kegiatan lain</vt:lpstr>
      <vt:lpstr>PowerPoint Presentation</vt:lpstr>
      <vt:lpstr>   Faktor-faktor yg Mempengaruhi Status gizi</vt:lpstr>
      <vt:lpstr>Kesimpulan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PREVALENSI SERTA DETERMINAN GEMUK DAN KEGEMUKAN (OBESITAS) PADA ANAK SEKOLAH DASAR DI BANDAR LAMPUNG</dc:title>
  <dc:creator>Yaktiworo Indriani</dc:creator>
  <cp:lastModifiedBy>Yaktiworo Indriani</cp:lastModifiedBy>
  <cp:revision>78</cp:revision>
  <dcterms:created xsi:type="dcterms:W3CDTF">2016-05-25T14:17:18Z</dcterms:created>
  <dcterms:modified xsi:type="dcterms:W3CDTF">2018-10-09T15:48:34Z</dcterms:modified>
</cp:coreProperties>
</file>