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256" r:id="rId3"/>
    <p:sldId id="260" r:id="rId4"/>
    <p:sldId id="259" r:id="rId5"/>
    <p:sldId id="261" r:id="rId6"/>
    <p:sldId id="265" r:id="rId7"/>
    <p:sldId id="266" r:id="rId8"/>
    <p:sldId id="262" r:id="rId9"/>
    <p:sldId id="264" r:id="rId10"/>
    <p:sldId id="267" r:id="rId11"/>
    <p:sldId id="269" r:id="rId12"/>
    <p:sldId id="270" r:id="rId13"/>
    <p:sldId id="272" r:id="rId14"/>
    <p:sldId id="273" r:id="rId15"/>
    <p:sldId id="274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B5526F-CE6F-43EA-9677-B46A41E309A6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EC443DAF-E4AC-4236-B813-6021E313EFF1}">
      <dgm:prSet/>
      <dgm:spPr/>
      <dgm:t>
        <a:bodyPr/>
        <a:lstStyle/>
        <a:p>
          <a:pPr rtl="0"/>
          <a:r>
            <a:rPr lang="fi-FI" b="1" i="0" baseline="0" dirty="0" smtClean="0"/>
            <a:t>Lahan </a:t>
          </a:r>
          <a:r>
            <a:rPr lang="id-ID" b="1" i="0" baseline="0" dirty="0" smtClean="0"/>
            <a:t>Marginal ~ Tanah Ultisols</a:t>
          </a:r>
          <a:endParaRPr lang="id-ID" b="1" dirty="0"/>
        </a:p>
      </dgm:t>
    </dgm:pt>
    <dgm:pt modelId="{24DC41E1-885C-44EB-99B2-D71E2B470F0D}" type="parTrans" cxnId="{24649203-C359-4C07-90A4-4E97BEB580D1}">
      <dgm:prSet/>
      <dgm:spPr/>
      <dgm:t>
        <a:bodyPr/>
        <a:lstStyle/>
        <a:p>
          <a:endParaRPr lang="id-ID"/>
        </a:p>
      </dgm:t>
    </dgm:pt>
    <dgm:pt modelId="{24FDCAEF-9CC1-4EBD-AC76-49ABD48054AF}" type="sibTrans" cxnId="{24649203-C359-4C07-90A4-4E97BEB580D1}">
      <dgm:prSet/>
      <dgm:spPr/>
      <dgm:t>
        <a:bodyPr/>
        <a:lstStyle/>
        <a:p>
          <a:endParaRPr lang="id-ID"/>
        </a:p>
      </dgm:t>
    </dgm:pt>
    <dgm:pt modelId="{29C78050-8F87-4365-9B04-2A86C6D22001}" type="pres">
      <dgm:prSet presAssocID="{EBB5526F-CE6F-43EA-9677-B46A41E309A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9F06A88-F77C-4677-A9F9-6F566445C5D1}" type="pres">
      <dgm:prSet presAssocID="{EC443DAF-E4AC-4236-B813-6021E313EFF1}" presName="circ1TxSh" presStyleLbl="vennNode1" presStyleIdx="0" presStyleCnt="1" custScaleX="270588" custLinFactNeighborX="37309" custLinFactNeighborY="-56689"/>
      <dgm:spPr/>
      <dgm:t>
        <a:bodyPr/>
        <a:lstStyle/>
        <a:p>
          <a:endParaRPr lang="id-ID"/>
        </a:p>
      </dgm:t>
    </dgm:pt>
  </dgm:ptLst>
  <dgm:cxnLst>
    <dgm:cxn modelId="{24649203-C359-4C07-90A4-4E97BEB580D1}" srcId="{EBB5526F-CE6F-43EA-9677-B46A41E309A6}" destId="{EC443DAF-E4AC-4236-B813-6021E313EFF1}" srcOrd="0" destOrd="0" parTransId="{24DC41E1-885C-44EB-99B2-D71E2B470F0D}" sibTransId="{24FDCAEF-9CC1-4EBD-AC76-49ABD48054AF}"/>
    <dgm:cxn modelId="{6F4CEBBC-7E90-4313-968C-8E503B434C70}" type="presOf" srcId="{EBB5526F-CE6F-43EA-9677-B46A41E309A6}" destId="{29C78050-8F87-4365-9B04-2A86C6D22001}" srcOrd="0" destOrd="0" presId="urn:microsoft.com/office/officeart/2005/8/layout/venn1"/>
    <dgm:cxn modelId="{E514F4F5-295B-4F24-9D00-D68F334D266F}" type="presOf" srcId="{EC443DAF-E4AC-4236-B813-6021E313EFF1}" destId="{99F06A88-F77C-4677-A9F9-6F566445C5D1}" srcOrd="0" destOrd="0" presId="urn:microsoft.com/office/officeart/2005/8/layout/venn1"/>
    <dgm:cxn modelId="{D9527186-8FE4-4B07-A916-3CA9A1818F58}" type="presParOf" srcId="{29C78050-8F87-4365-9B04-2A86C6D22001}" destId="{99F06A88-F77C-4677-A9F9-6F566445C5D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211BF1-6E1B-4D18-8744-006209919FCB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5C0EEE0-21BF-4D22-A02F-DDE966AB6C5E}">
      <dgm:prSet/>
      <dgm:spPr/>
      <dgm:t>
        <a:bodyPr/>
        <a:lstStyle/>
        <a:p>
          <a:pPr algn="ctr" rtl="0"/>
          <a:r>
            <a:rPr lang="id-ID" b="1" i="0" baseline="0" dirty="0" smtClean="0"/>
            <a:t>Kandungan Bahan Oganik tanah sangat rendah</a:t>
          </a:r>
          <a:endParaRPr lang="id-ID" b="1" dirty="0"/>
        </a:p>
      </dgm:t>
    </dgm:pt>
    <dgm:pt modelId="{10BF3F86-255F-4845-95FA-017271F0E052}" type="parTrans" cxnId="{83F3AFF7-1B01-483B-8A56-D385C822A8E3}">
      <dgm:prSet/>
      <dgm:spPr/>
      <dgm:t>
        <a:bodyPr/>
        <a:lstStyle/>
        <a:p>
          <a:pPr algn="ctr"/>
          <a:endParaRPr lang="id-ID" b="1"/>
        </a:p>
      </dgm:t>
    </dgm:pt>
    <dgm:pt modelId="{B6248BFF-01D8-42DC-ADB6-FF89046E2AAC}" type="sibTrans" cxnId="{83F3AFF7-1B01-483B-8A56-D385C822A8E3}">
      <dgm:prSet/>
      <dgm:spPr/>
      <dgm:t>
        <a:bodyPr/>
        <a:lstStyle/>
        <a:p>
          <a:pPr algn="ctr"/>
          <a:endParaRPr lang="id-ID" b="1"/>
        </a:p>
      </dgm:t>
    </dgm:pt>
    <dgm:pt modelId="{354E8B76-4E76-467F-8A7C-C7DD52E10AFB}" type="pres">
      <dgm:prSet presAssocID="{DB211BF1-6E1B-4D18-8744-006209919F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2EA5AE3-DC60-4BBB-B10B-C79E2A2BF032}" type="pres">
      <dgm:prSet presAssocID="{75C0EEE0-21BF-4D22-A02F-DDE966AB6C5E}" presName="linNode" presStyleCnt="0"/>
      <dgm:spPr/>
    </dgm:pt>
    <dgm:pt modelId="{0C4BCF13-701E-4164-AFB8-A2EB659944D4}" type="pres">
      <dgm:prSet presAssocID="{75C0EEE0-21BF-4D22-A02F-DDE966AB6C5E}" presName="parentText" presStyleLbl="node1" presStyleIdx="0" presStyleCnt="1" custScaleX="277425" custLinFactNeighborX="-62183" custLinFactNeighborY="-3709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3F3AFF7-1B01-483B-8A56-D385C822A8E3}" srcId="{DB211BF1-6E1B-4D18-8744-006209919FCB}" destId="{75C0EEE0-21BF-4D22-A02F-DDE966AB6C5E}" srcOrd="0" destOrd="0" parTransId="{10BF3F86-255F-4845-95FA-017271F0E052}" sibTransId="{B6248BFF-01D8-42DC-ADB6-FF89046E2AAC}"/>
    <dgm:cxn modelId="{5F025260-4C05-4BA5-8C02-19AE0DE19B54}" type="presOf" srcId="{DB211BF1-6E1B-4D18-8744-006209919FCB}" destId="{354E8B76-4E76-467F-8A7C-C7DD52E10AFB}" srcOrd="0" destOrd="0" presId="urn:microsoft.com/office/officeart/2005/8/layout/vList5"/>
    <dgm:cxn modelId="{4A4F45F7-D1DD-4C94-9CED-45C4D7525812}" type="presOf" srcId="{75C0EEE0-21BF-4D22-A02F-DDE966AB6C5E}" destId="{0C4BCF13-701E-4164-AFB8-A2EB659944D4}" srcOrd="0" destOrd="0" presId="urn:microsoft.com/office/officeart/2005/8/layout/vList5"/>
    <dgm:cxn modelId="{31FA524F-CD04-4D5A-BF8E-9EBE0B58D47C}" type="presParOf" srcId="{354E8B76-4E76-467F-8A7C-C7DD52E10AFB}" destId="{D2EA5AE3-DC60-4BBB-B10B-C79E2A2BF032}" srcOrd="0" destOrd="0" presId="urn:microsoft.com/office/officeart/2005/8/layout/vList5"/>
    <dgm:cxn modelId="{2FAC36FA-DC20-4C1E-9FF8-0EA65D6B13E6}" type="presParOf" srcId="{D2EA5AE3-DC60-4BBB-B10B-C79E2A2BF032}" destId="{0C4BCF13-701E-4164-AFB8-A2EB659944D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8812BB-7FA2-4E26-B566-B622B660C172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0772402-7493-4108-973E-10A8039CF188}" type="pres">
      <dgm:prSet presAssocID="{2D8812BB-7FA2-4E26-B566-B622B660C17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</dgm:ptLst>
  <dgm:cxnLst>
    <dgm:cxn modelId="{4E6A6364-A545-4B5B-850E-EF012FEDE53D}" type="presOf" srcId="{2D8812BB-7FA2-4E26-B566-B622B660C172}" destId="{C0772402-7493-4108-973E-10A8039CF18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588BFA-212A-425B-A309-95C142F974F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B88F825-60B0-4715-ACC3-16B0ECF4DF71}">
      <dgm:prSet phldrT="[Text]" custT="1"/>
      <dgm:spPr>
        <a:solidFill>
          <a:schemeClr val="bg2">
            <a:lumMod val="25000"/>
          </a:schemeClr>
        </a:solidFill>
        <a:ln>
          <a:solidFill>
            <a:srgbClr val="FFFF00"/>
          </a:solidFill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d-ID" sz="3600" b="0" dirty="0" smtClean="0"/>
            <a:t>Pembenah Tanah</a:t>
          </a:r>
          <a:endParaRPr lang="id-ID" sz="3600" b="0" dirty="0"/>
        </a:p>
      </dgm:t>
    </dgm:pt>
    <dgm:pt modelId="{AD9B6A80-7A0E-482C-A0C1-BC3FBC641BFA}" type="parTrans" cxnId="{BCB5FB2A-6D6A-41B8-A18F-CD90CA83355E}">
      <dgm:prSet/>
      <dgm:spPr/>
      <dgm:t>
        <a:bodyPr/>
        <a:lstStyle/>
        <a:p>
          <a:endParaRPr lang="id-ID"/>
        </a:p>
      </dgm:t>
    </dgm:pt>
    <dgm:pt modelId="{EAD40AD1-33B7-4543-A2EA-ECE17A1F0939}" type="sibTrans" cxnId="{BCB5FB2A-6D6A-41B8-A18F-CD90CA83355E}">
      <dgm:prSet/>
      <dgm:spPr/>
      <dgm:t>
        <a:bodyPr/>
        <a:lstStyle/>
        <a:p>
          <a:endParaRPr lang="id-ID"/>
        </a:p>
      </dgm:t>
    </dgm:pt>
    <dgm:pt modelId="{E3B9296A-DA60-4204-AE11-0B7357DBC0D4}">
      <dgm:prSet phldrT="[Text]" custT="1"/>
      <dgm:spPr>
        <a:solidFill>
          <a:schemeClr val="bg2">
            <a:lumMod val="25000"/>
          </a:schemeClr>
        </a:solidFill>
        <a:ln>
          <a:solidFill>
            <a:srgbClr val="FFFF00"/>
          </a:solidFill>
        </a:ln>
      </dgm:spPr>
      <dgm:t>
        <a:bodyPr/>
        <a:lstStyle/>
        <a:p>
          <a:r>
            <a:rPr lang="id-ID" sz="2800" b="1" dirty="0" smtClean="0"/>
            <a:t>Olah Tanah Konservasi</a:t>
          </a:r>
          <a:endParaRPr lang="id-ID" sz="2800" b="1" dirty="0"/>
        </a:p>
      </dgm:t>
    </dgm:pt>
    <dgm:pt modelId="{23E3FDC7-EBCB-468F-A6BD-BD60156DD0F3}" type="parTrans" cxnId="{AF1A56EF-F18D-44CB-8189-DEA158290C99}">
      <dgm:prSet/>
      <dgm:spPr/>
      <dgm:t>
        <a:bodyPr/>
        <a:lstStyle/>
        <a:p>
          <a:endParaRPr lang="id-ID"/>
        </a:p>
      </dgm:t>
    </dgm:pt>
    <dgm:pt modelId="{12ECA376-C648-42A3-80D9-8435C01401AC}" type="sibTrans" cxnId="{AF1A56EF-F18D-44CB-8189-DEA158290C99}">
      <dgm:prSet/>
      <dgm:spPr/>
      <dgm:t>
        <a:bodyPr/>
        <a:lstStyle/>
        <a:p>
          <a:endParaRPr lang="id-ID"/>
        </a:p>
      </dgm:t>
    </dgm:pt>
    <dgm:pt modelId="{A9E388CE-DA4D-4C63-A16F-B152395AFC14}">
      <dgm:prSet phldrT="[Text]" custT="1"/>
      <dgm:spPr>
        <a:solidFill>
          <a:schemeClr val="bg2">
            <a:lumMod val="25000"/>
          </a:schemeClr>
        </a:solidFill>
        <a:ln>
          <a:solidFill>
            <a:srgbClr val="FFFF00"/>
          </a:solidFill>
        </a:ln>
      </dgm:spPr>
      <dgm:t>
        <a:bodyPr/>
        <a:lstStyle/>
        <a:p>
          <a:r>
            <a:rPr lang="id-ID" sz="2000" b="1" dirty="0" smtClean="0"/>
            <a:t>Mulsa, LCC, Rotasi Tanaman, Tumpangsari</a:t>
          </a:r>
          <a:endParaRPr lang="id-ID" sz="2000" b="1" dirty="0"/>
        </a:p>
      </dgm:t>
    </dgm:pt>
    <dgm:pt modelId="{C5CDA2C9-61CF-436E-8BB6-CCBEAC42D32E}" type="parTrans" cxnId="{DAEBA3D0-DC1E-4F91-B97B-C204403F533E}">
      <dgm:prSet/>
      <dgm:spPr/>
      <dgm:t>
        <a:bodyPr/>
        <a:lstStyle/>
        <a:p>
          <a:endParaRPr lang="id-ID"/>
        </a:p>
      </dgm:t>
    </dgm:pt>
    <dgm:pt modelId="{BF1E8A62-D11D-4186-80F9-FFAE83DEE777}" type="sibTrans" cxnId="{DAEBA3D0-DC1E-4F91-B97B-C204403F533E}">
      <dgm:prSet/>
      <dgm:spPr/>
      <dgm:t>
        <a:bodyPr/>
        <a:lstStyle/>
        <a:p>
          <a:endParaRPr lang="id-ID"/>
        </a:p>
      </dgm:t>
    </dgm:pt>
    <dgm:pt modelId="{EA469C6E-E873-4647-86B6-5469F700CCF5}" type="pres">
      <dgm:prSet presAssocID="{D4588BFA-212A-425B-A309-95C142F974F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3A4FAFF-58BE-42C1-978C-EB855ED54596}" type="pres">
      <dgm:prSet presAssocID="{8B88F825-60B0-4715-ACC3-16B0ECF4DF71}" presName="parentLin" presStyleCnt="0"/>
      <dgm:spPr/>
    </dgm:pt>
    <dgm:pt modelId="{413D92C9-209E-4EA6-B1B0-2CF349F62A6D}" type="pres">
      <dgm:prSet presAssocID="{8B88F825-60B0-4715-ACC3-16B0ECF4DF71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2C585347-CEF7-48A9-A690-6E087FA93C98}" type="pres">
      <dgm:prSet presAssocID="{8B88F825-60B0-4715-ACC3-16B0ECF4DF71}" presName="parentText" presStyleLbl="node1" presStyleIdx="0" presStyleCnt="3" custScaleX="96070" custScaleY="206159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1A68A82-6330-45C5-ACE9-8016645D50EA}" type="pres">
      <dgm:prSet presAssocID="{8B88F825-60B0-4715-ACC3-16B0ECF4DF71}" presName="negativeSpace" presStyleCnt="0"/>
      <dgm:spPr/>
    </dgm:pt>
    <dgm:pt modelId="{EF0930C7-4564-44A2-BCD0-20A09835D59D}" type="pres">
      <dgm:prSet presAssocID="{8B88F825-60B0-4715-ACC3-16B0ECF4DF71}" presName="childText" presStyleLbl="conFgAcc1" presStyleIdx="0" presStyleCnt="3">
        <dgm:presLayoutVars>
          <dgm:bulletEnabled val="1"/>
        </dgm:presLayoutVars>
      </dgm:prSet>
      <dgm:spPr/>
    </dgm:pt>
    <dgm:pt modelId="{B62B85CA-338B-4AEF-8AC8-DBA64F9F920A}" type="pres">
      <dgm:prSet presAssocID="{EAD40AD1-33B7-4543-A2EA-ECE17A1F0939}" presName="spaceBetweenRectangles" presStyleCnt="0"/>
      <dgm:spPr/>
    </dgm:pt>
    <dgm:pt modelId="{BC92B7C3-2D65-4D02-B60E-1446731DD969}" type="pres">
      <dgm:prSet presAssocID="{E3B9296A-DA60-4204-AE11-0B7357DBC0D4}" presName="parentLin" presStyleCnt="0"/>
      <dgm:spPr/>
    </dgm:pt>
    <dgm:pt modelId="{91B36FBE-C2C6-4488-B11D-66F8B712D95F}" type="pres">
      <dgm:prSet presAssocID="{E3B9296A-DA60-4204-AE11-0B7357DBC0D4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BBB98F95-2621-461F-9504-49A99FE911DC}" type="pres">
      <dgm:prSet presAssocID="{E3B9296A-DA60-4204-AE11-0B7357DBC0D4}" presName="parentText" presStyleLbl="node1" presStyleIdx="1" presStyleCnt="3" custScaleX="102820" custScaleY="192758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52F2554-534D-4F82-BF6F-B1E3C90254CC}" type="pres">
      <dgm:prSet presAssocID="{E3B9296A-DA60-4204-AE11-0B7357DBC0D4}" presName="negativeSpace" presStyleCnt="0"/>
      <dgm:spPr/>
    </dgm:pt>
    <dgm:pt modelId="{1DDA65F0-512F-420C-8D22-BD1FB58757A5}" type="pres">
      <dgm:prSet presAssocID="{E3B9296A-DA60-4204-AE11-0B7357DBC0D4}" presName="childText" presStyleLbl="conFgAcc1" presStyleIdx="1" presStyleCnt="3">
        <dgm:presLayoutVars>
          <dgm:bulletEnabled val="1"/>
        </dgm:presLayoutVars>
      </dgm:prSet>
      <dgm:spPr/>
    </dgm:pt>
    <dgm:pt modelId="{68F810C9-562A-41BF-8AFD-761FD57A26A7}" type="pres">
      <dgm:prSet presAssocID="{12ECA376-C648-42A3-80D9-8435C01401AC}" presName="spaceBetweenRectangles" presStyleCnt="0"/>
      <dgm:spPr/>
    </dgm:pt>
    <dgm:pt modelId="{4D24FC82-C8BB-4DE1-B981-C6C19984EB73}" type="pres">
      <dgm:prSet presAssocID="{A9E388CE-DA4D-4C63-A16F-B152395AFC14}" presName="parentLin" presStyleCnt="0"/>
      <dgm:spPr/>
    </dgm:pt>
    <dgm:pt modelId="{5F52E6A1-94B1-46F1-9AC7-817E32417566}" type="pres">
      <dgm:prSet presAssocID="{A9E388CE-DA4D-4C63-A16F-B152395AFC14}" presName="parentLeftMargin" presStyleLbl="node1" presStyleIdx="1" presStyleCnt="3"/>
      <dgm:spPr/>
      <dgm:t>
        <a:bodyPr/>
        <a:lstStyle/>
        <a:p>
          <a:endParaRPr lang="id-ID"/>
        </a:p>
      </dgm:t>
    </dgm:pt>
    <dgm:pt modelId="{BBCFC962-350E-4A67-86BA-27F9FE18A983}" type="pres">
      <dgm:prSet presAssocID="{A9E388CE-DA4D-4C63-A16F-B152395AFC14}" presName="parentText" presStyleLbl="node1" presStyleIdx="2" presStyleCnt="3" custScaleX="106195" custScaleY="16595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67560EE-B7B6-4718-92BE-95EC960AE87F}" type="pres">
      <dgm:prSet presAssocID="{A9E388CE-DA4D-4C63-A16F-B152395AFC14}" presName="negativeSpace" presStyleCnt="0"/>
      <dgm:spPr/>
    </dgm:pt>
    <dgm:pt modelId="{651A4646-6C76-408C-8E10-C2D420C2920C}" type="pres">
      <dgm:prSet presAssocID="{A9E388CE-DA4D-4C63-A16F-B152395AFC1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8EE8AFE-07DD-478D-A112-76C5D779536D}" type="presOf" srcId="{A9E388CE-DA4D-4C63-A16F-B152395AFC14}" destId="{5F52E6A1-94B1-46F1-9AC7-817E32417566}" srcOrd="0" destOrd="0" presId="urn:microsoft.com/office/officeart/2005/8/layout/list1"/>
    <dgm:cxn modelId="{BCB5FB2A-6D6A-41B8-A18F-CD90CA83355E}" srcId="{D4588BFA-212A-425B-A309-95C142F974F9}" destId="{8B88F825-60B0-4715-ACC3-16B0ECF4DF71}" srcOrd="0" destOrd="0" parTransId="{AD9B6A80-7A0E-482C-A0C1-BC3FBC641BFA}" sibTransId="{EAD40AD1-33B7-4543-A2EA-ECE17A1F0939}"/>
    <dgm:cxn modelId="{2C422021-8D0F-4DF0-9462-9308860EB6E3}" type="presOf" srcId="{E3B9296A-DA60-4204-AE11-0B7357DBC0D4}" destId="{91B36FBE-C2C6-4488-B11D-66F8B712D95F}" srcOrd="0" destOrd="0" presId="urn:microsoft.com/office/officeart/2005/8/layout/list1"/>
    <dgm:cxn modelId="{CF68D709-E434-4C3F-87CB-1FC33B5DA814}" type="presOf" srcId="{E3B9296A-DA60-4204-AE11-0B7357DBC0D4}" destId="{BBB98F95-2621-461F-9504-49A99FE911DC}" srcOrd="1" destOrd="0" presId="urn:microsoft.com/office/officeart/2005/8/layout/list1"/>
    <dgm:cxn modelId="{AF1A56EF-F18D-44CB-8189-DEA158290C99}" srcId="{D4588BFA-212A-425B-A309-95C142F974F9}" destId="{E3B9296A-DA60-4204-AE11-0B7357DBC0D4}" srcOrd="1" destOrd="0" parTransId="{23E3FDC7-EBCB-468F-A6BD-BD60156DD0F3}" sibTransId="{12ECA376-C648-42A3-80D9-8435C01401AC}"/>
    <dgm:cxn modelId="{4456ABDB-3568-46EE-9B71-43EFE94A1CC0}" type="presOf" srcId="{8B88F825-60B0-4715-ACC3-16B0ECF4DF71}" destId="{413D92C9-209E-4EA6-B1B0-2CF349F62A6D}" srcOrd="0" destOrd="0" presId="urn:microsoft.com/office/officeart/2005/8/layout/list1"/>
    <dgm:cxn modelId="{DAEBA3D0-DC1E-4F91-B97B-C204403F533E}" srcId="{D4588BFA-212A-425B-A309-95C142F974F9}" destId="{A9E388CE-DA4D-4C63-A16F-B152395AFC14}" srcOrd="2" destOrd="0" parTransId="{C5CDA2C9-61CF-436E-8BB6-CCBEAC42D32E}" sibTransId="{BF1E8A62-D11D-4186-80F9-FFAE83DEE777}"/>
    <dgm:cxn modelId="{6C6C22E1-81AF-468F-8DBF-82C38D8A42B2}" type="presOf" srcId="{A9E388CE-DA4D-4C63-A16F-B152395AFC14}" destId="{BBCFC962-350E-4A67-86BA-27F9FE18A983}" srcOrd="1" destOrd="0" presId="urn:microsoft.com/office/officeart/2005/8/layout/list1"/>
    <dgm:cxn modelId="{EC858971-44C8-470E-88A1-471CE53EA9FD}" type="presOf" srcId="{D4588BFA-212A-425B-A309-95C142F974F9}" destId="{EA469C6E-E873-4647-86B6-5469F700CCF5}" srcOrd="0" destOrd="0" presId="urn:microsoft.com/office/officeart/2005/8/layout/list1"/>
    <dgm:cxn modelId="{F3970F73-8341-4AFA-912F-2758F50FC6E6}" type="presOf" srcId="{8B88F825-60B0-4715-ACC3-16B0ECF4DF71}" destId="{2C585347-CEF7-48A9-A690-6E087FA93C98}" srcOrd="1" destOrd="0" presId="urn:microsoft.com/office/officeart/2005/8/layout/list1"/>
    <dgm:cxn modelId="{51C76BEB-2095-435E-8176-4502011E7060}" type="presParOf" srcId="{EA469C6E-E873-4647-86B6-5469F700CCF5}" destId="{83A4FAFF-58BE-42C1-978C-EB855ED54596}" srcOrd="0" destOrd="0" presId="urn:microsoft.com/office/officeart/2005/8/layout/list1"/>
    <dgm:cxn modelId="{E62CC9FF-7B51-4A21-BD34-49D51EFD574C}" type="presParOf" srcId="{83A4FAFF-58BE-42C1-978C-EB855ED54596}" destId="{413D92C9-209E-4EA6-B1B0-2CF349F62A6D}" srcOrd="0" destOrd="0" presId="urn:microsoft.com/office/officeart/2005/8/layout/list1"/>
    <dgm:cxn modelId="{AF0D86DB-5C3B-4DB7-90C9-876FE2529A46}" type="presParOf" srcId="{83A4FAFF-58BE-42C1-978C-EB855ED54596}" destId="{2C585347-CEF7-48A9-A690-6E087FA93C98}" srcOrd="1" destOrd="0" presId="urn:microsoft.com/office/officeart/2005/8/layout/list1"/>
    <dgm:cxn modelId="{AB402896-9BCC-4C25-893E-63FDABB4951B}" type="presParOf" srcId="{EA469C6E-E873-4647-86B6-5469F700CCF5}" destId="{11A68A82-6330-45C5-ACE9-8016645D50EA}" srcOrd="1" destOrd="0" presId="urn:microsoft.com/office/officeart/2005/8/layout/list1"/>
    <dgm:cxn modelId="{6EA5F1A9-23EA-4A81-AB62-6239970C76D4}" type="presParOf" srcId="{EA469C6E-E873-4647-86B6-5469F700CCF5}" destId="{EF0930C7-4564-44A2-BCD0-20A09835D59D}" srcOrd="2" destOrd="0" presId="urn:microsoft.com/office/officeart/2005/8/layout/list1"/>
    <dgm:cxn modelId="{008DD19F-6B2E-4A0B-821B-CE621F9A6FF6}" type="presParOf" srcId="{EA469C6E-E873-4647-86B6-5469F700CCF5}" destId="{B62B85CA-338B-4AEF-8AC8-DBA64F9F920A}" srcOrd="3" destOrd="0" presId="urn:microsoft.com/office/officeart/2005/8/layout/list1"/>
    <dgm:cxn modelId="{F35479E1-51B5-4B06-A1C7-C391BFBCE4E4}" type="presParOf" srcId="{EA469C6E-E873-4647-86B6-5469F700CCF5}" destId="{BC92B7C3-2D65-4D02-B60E-1446731DD969}" srcOrd="4" destOrd="0" presId="urn:microsoft.com/office/officeart/2005/8/layout/list1"/>
    <dgm:cxn modelId="{10ECE319-F0E5-4CF6-A6FF-EA8C778C52B7}" type="presParOf" srcId="{BC92B7C3-2D65-4D02-B60E-1446731DD969}" destId="{91B36FBE-C2C6-4488-B11D-66F8B712D95F}" srcOrd="0" destOrd="0" presId="urn:microsoft.com/office/officeart/2005/8/layout/list1"/>
    <dgm:cxn modelId="{411AC0EC-FC42-47E3-950A-C407DBD71486}" type="presParOf" srcId="{BC92B7C3-2D65-4D02-B60E-1446731DD969}" destId="{BBB98F95-2621-461F-9504-49A99FE911DC}" srcOrd="1" destOrd="0" presId="urn:microsoft.com/office/officeart/2005/8/layout/list1"/>
    <dgm:cxn modelId="{29B0E4AE-3198-4E85-8282-2D254BCC9397}" type="presParOf" srcId="{EA469C6E-E873-4647-86B6-5469F700CCF5}" destId="{D52F2554-534D-4F82-BF6F-B1E3C90254CC}" srcOrd="5" destOrd="0" presId="urn:microsoft.com/office/officeart/2005/8/layout/list1"/>
    <dgm:cxn modelId="{EEBBFD98-D1CD-40BA-B4C4-4658E56B7C2E}" type="presParOf" srcId="{EA469C6E-E873-4647-86B6-5469F700CCF5}" destId="{1DDA65F0-512F-420C-8D22-BD1FB58757A5}" srcOrd="6" destOrd="0" presId="urn:microsoft.com/office/officeart/2005/8/layout/list1"/>
    <dgm:cxn modelId="{0E93994A-FA62-49ED-85BA-75ADC9185274}" type="presParOf" srcId="{EA469C6E-E873-4647-86B6-5469F700CCF5}" destId="{68F810C9-562A-41BF-8AFD-761FD57A26A7}" srcOrd="7" destOrd="0" presId="urn:microsoft.com/office/officeart/2005/8/layout/list1"/>
    <dgm:cxn modelId="{D1C794D9-E037-4BBE-A485-0980D0ADDED3}" type="presParOf" srcId="{EA469C6E-E873-4647-86B6-5469F700CCF5}" destId="{4D24FC82-C8BB-4DE1-B981-C6C19984EB73}" srcOrd="8" destOrd="0" presId="urn:microsoft.com/office/officeart/2005/8/layout/list1"/>
    <dgm:cxn modelId="{B39024B9-3AE5-4131-8055-4BBDFCB864B4}" type="presParOf" srcId="{4D24FC82-C8BB-4DE1-B981-C6C19984EB73}" destId="{5F52E6A1-94B1-46F1-9AC7-817E32417566}" srcOrd="0" destOrd="0" presId="urn:microsoft.com/office/officeart/2005/8/layout/list1"/>
    <dgm:cxn modelId="{1D259EA1-9FCE-4815-B0DC-DA5AD5953978}" type="presParOf" srcId="{4D24FC82-C8BB-4DE1-B981-C6C19984EB73}" destId="{BBCFC962-350E-4A67-86BA-27F9FE18A983}" srcOrd="1" destOrd="0" presId="urn:microsoft.com/office/officeart/2005/8/layout/list1"/>
    <dgm:cxn modelId="{06A6DDA0-76D4-4C71-AE60-43F091E6ED58}" type="presParOf" srcId="{EA469C6E-E873-4647-86B6-5469F700CCF5}" destId="{067560EE-B7B6-4718-92BE-95EC960AE87F}" srcOrd="9" destOrd="0" presId="urn:microsoft.com/office/officeart/2005/8/layout/list1"/>
    <dgm:cxn modelId="{1447DB07-29D0-468B-99AF-05DB9E90FABB}" type="presParOf" srcId="{EA469C6E-E873-4647-86B6-5469F700CCF5}" destId="{651A4646-6C76-408C-8E10-C2D420C2920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01F06D-1AF5-4907-B6E5-A5E1F3558A4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FE8EA12-3C0A-4DFC-B6B6-99780E36E948}">
      <dgm:prSet phldrT="[Text]" custT="1"/>
      <dgm:spPr>
        <a:solidFill>
          <a:srgbClr val="FFFF00"/>
        </a:solidFill>
        <a:effectLst>
          <a:glow rad="635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id-ID" sz="2800" dirty="0" smtClean="0">
              <a:solidFill>
                <a:schemeClr val="tx1"/>
              </a:solidFill>
            </a:rPr>
            <a:t>Kapur</a:t>
          </a:r>
          <a:endParaRPr lang="id-ID" sz="2800" dirty="0">
            <a:solidFill>
              <a:schemeClr val="tx1"/>
            </a:solidFill>
          </a:endParaRPr>
        </a:p>
      </dgm:t>
    </dgm:pt>
    <dgm:pt modelId="{DD7AC24E-BFF0-4FB0-BDD1-5BDC17791714}" type="parTrans" cxnId="{8535242A-E839-41C1-A3DA-D6CA27233373}">
      <dgm:prSet/>
      <dgm:spPr/>
      <dgm:t>
        <a:bodyPr/>
        <a:lstStyle/>
        <a:p>
          <a:endParaRPr lang="id-ID" sz="2000">
            <a:solidFill>
              <a:schemeClr val="tx1"/>
            </a:solidFill>
          </a:endParaRPr>
        </a:p>
      </dgm:t>
    </dgm:pt>
    <dgm:pt modelId="{D77AC6A1-E13A-431E-92F6-BE4904036EC7}" type="sibTrans" cxnId="{8535242A-E839-41C1-A3DA-D6CA27233373}">
      <dgm:prSet/>
      <dgm:spPr/>
      <dgm:t>
        <a:bodyPr/>
        <a:lstStyle/>
        <a:p>
          <a:endParaRPr lang="id-ID" sz="2000">
            <a:solidFill>
              <a:schemeClr val="tx1"/>
            </a:solidFill>
          </a:endParaRPr>
        </a:p>
      </dgm:t>
    </dgm:pt>
    <dgm:pt modelId="{467B699C-7E22-4F7D-8B19-721C2494A5A7}">
      <dgm:prSet phldrT="[Text]" custT="1"/>
      <dgm:spPr>
        <a:solidFill>
          <a:srgbClr val="FFFF00"/>
        </a:solidFill>
        <a:effectLst>
          <a:glow rad="635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id-ID" sz="2800" dirty="0" smtClean="0">
              <a:solidFill>
                <a:schemeClr val="tx1"/>
              </a:solidFill>
            </a:rPr>
            <a:t>Kompos</a:t>
          </a:r>
          <a:endParaRPr lang="id-ID" sz="2800" dirty="0">
            <a:solidFill>
              <a:schemeClr val="tx1"/>
            </a:solidFill>
          </a:endParaRPr>
        </a:p>
      </dgm:t>
    </dgm:pt>
    <dgm:pt modelId="{B795BE56-46A5-40E3-BD9A-9858E78A6ED6}" type="parTrans" cxnId="{BB49E1DB-3237-4305-8CDC-C567BF3A54B2}">
      <dgm:prSet/>
      <dgm:spPr/>
      <dgm:t>
        <a:bodyPr/>
        <a:lstStyle/>
        <a:p>
          <a:endParaRPr lang="id-ID" sz="2000">
            <a:solidFill>
              <a:schemeClr val="tx1"/>
            </a:solidFill>
          </a:endParaRPr>
        </a:p>
      </dgm:t>
    </dgm:pt>
    <dgm:pt modelId="{4AAE83E3-7D56-4E1C-B97B-875E7AD03EE5}" type="sibTrans" cxnId="{BB49E1DB-3237-4305-8CDC-C567BF3A54B2}">
      <dgm:prSet/>
      <dgm:spPr/>
      <dgm:t>
        <a:bodyPr/>
        <a:lstStyle/>
        <a:p>
          <a:endParaRPr lang="id-ID" sz="2000">
            <a:solidFill>
              <a:schemeClr val="tx1"/>
            </a:solidFill>
          </a:endParaRPr>
        </a:p>
      </dgm:t>
    </dgm:pt>
    <dgm:pt modelId="{07BFFA63-86BA-418D-B7C8-9AEB4DCD9250}">
      <dgm:prSet phldrT="[Text]"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id-ID" sz="2800" b="1" dirty="0" smtClean="0">
              <a:solidFill>
                <a:schemeClr val="tx1"/>
              </a:solidFill>
            </a:rPr>
            <a:t>Biochar</a:t>
          </a:r>
          <a:endParaRPr lang="id-ID" sz="2800" b="1" dirty="0">
            <a:solidFill>
              <a:schemeClr val="tx1"/>
            </a:solidFill>
          </a:endParaRPr>
        </a:p>
      </dgm:t>
    </dgm:pt>
    <dgm:pt modelId="{CE00F225-3770-4015-93E5-FAB3260B2099}" type="parTrans" cxnId="{724FF6D5-D9F1-4252-99B2-6CB1B8676CC1}">
      <dgm:prSet/>
      <dgm:spPr/>
      <dgm:t>
        <a:bodyPr/>
        <a:lstStyle/>
        <a:p>
          <a:endParaRPr lang="id-ID" sz="2000">
            <a:solidFill>
              <a:schemeClr val="tx1"/>
            </a:solidFill>
          </a:endParaRPr>
        </a:p>
      </dgm:t>
    </dgm:pt>
    <dgm:pt modelId="{35361D78-E4BD-4F8A-B69A-0440F71CE730}" type="sibTrans" cxnId="{724FF6D5-D9F1-4252-99B2-6CB1B8676CC1}">
      <dgm:prSet/>
      <dgm:spPr/>
      <dgm:t>
        <a:bodyPr/>
        <a:lstStyle/>
        <a:p>
          <a:endParaRPr lang="id-ID" sz="2000">
            <a:solidFill>
              <a:schemeClr val="tx1"/>
            </a:solidFill>
          </a:endParaRPr>
        </a:p>
      </dgm:t>
    </dgm:pt>
    <dgm:pt modelId="{2808D0E6-1DEE-42B1-88F1-612A6A4A42D5}">
      <dgm:prSet phldrT="[Text]" custT="1"/>
      <dgm:spPr>
        <a:solidFill>
          <a:srgbClr val="FFFF00"/>
        </a:solidFill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ts val="2000"/>
            </a:lnSpc>
            <a:spcAft>
              <a:spcPts val="0"/>
            </a:spcAft>
          </a:pPr>
          <a:r>
            <a:rPr lang="id-ID" sz="2000" b="1" dirty="0" smtClean="0">
              <a:solidFill>
                <a:schemeClr val="tx1"/>
              </a:solidFill>
            </a:rPr>
            <a:t>Limbah cair/padat agroindustri</a:t>
          </a:r>
          <a:endParaRPr lang="id-ID" sz="2000" b="1" dirty="0">
            <a:solidFill>
              <a:schemeClr val="tx1"/>
            </a:solidFill>
          </a:endParaRPr>
        </a:p>
      </dgm:t>
    </dgm:pt>
    <dgm:pt modelId="{18469F99-0B07-4DCD-9849-65734C85B0C3}" type="parTrans" cxnId="{A75CB542-13C4-4DE7-9EDF-8A98FD77F798}">
      <dgm:prSet/>
      <dgm:spPr/>
      <dgm:t>
        <a:bodyPr/>
        <a:lstStyle/>
        <a:p>
          <a:endParaRPr lang="id-ID" sz="2000">
            <a:solidFill>
              <a:schemeClr val="tx1"/>
            </a:solidFill>
          </a:endParaRPr>
        </a:p>
      </dgm:t>
    </dgm:pt>
    <dgm:pt modelId="{2A95D0A5-455C-4999-8D38-089286B28A53}" type="sibTrans" cxnId="{A75CB542-13C4-4DE7-9EDF-8A98FD77F798}">
      <dgm:prSet/>
      <dgm:spPr/>
      <dgm:t>
        <a:bodyPr/>
        <a:lstStyle/>
        <a:p>
          <a:endParaRPr lang="id-ID" sz="2000">
            <a:solidFill>
              <a:schemeClr val="tx1"/>
            </a:solidFill>
          </a:endParaRPr>
        </a:p>
      </dgm:t>
    </dgm:pt>
    <dgm:pt modelId="{A7D28EAB-AE03-4F38-8F81-8E0C38C08CE8}">
      <dgm:prSet phldrT="[Text]" custT="1"/>
      <dgm:spPr>
        <a:solidFill>
          <a:srgbClr val="FFFF00"/>
        </a:solidFill>
        <a:effectLst>
          <a:glow rad="635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id-ID" sz="2400" dirty="0" smtClean="0">
              <a:solidFill>
                <a:schemeClr val="tx1"/>
              </a:solidFill>
            </a:rPr>
            <a:t>Zeolit, dll</a:t>
          </a:r>
          <a:endParaRPr lang="id-ID" sz="2400" dirty="0">
            <a:solidFill>
              <a:schemeClr val="tx1"/>
            </a:solidFill>
          </a:endParaRPr>
        </a:p>
      </dgm:t>
    </dgm:pt>
    <dgm:pt modelId="{B93F896F-427D-4455-B09F-A75993EFA073}" type="parTrans" cxnId="{B3915A06-E226-441A-8D28-73DF36E00956}">
      <dgm:prSet/>
      <dgm:spPr/>
      <dgm:t>
        <a:bodyPr/>
        <a:lstStyle/>
        <a:p>
          <a:endParaRPr lang="id-ID" sz="2000">
            <a:solidFill>
              <a:schemeClr val="tx1"/>
            </a:solidFill>
          </a:endParaRPr>
        </a:p>
      </dgm:t>
    </dgm:pt>
    <dgm:pt modelId="{7DF2617A-E582-419B-B8D9-7AADD738D0F5}" type="sibTrans" cxnId="{B3915A06-E226-441A-8D28-73DF36E00956}">
      <dgm:prSet/>
      <dgm:spPr/>
      <dgm:t>
        <a:bodyPr/>
        <a:lstStyle/>
        <a:p>
          <a:endParaRPr lang="id-ID" sz="2000">
            <a:solidFill>
              <a:schemeClr val="tx1"/>
            </a:solidFill>
          </a:endParaRPr>
        </a:p>
      </dgm:t>
    </dgm:pt>
    <dgm:pt modelId="{CD42FA2D-14EA-4AD5-9A84-1CAA952E197B}" type="pres">
      <dgm:prSet presAssocID="{BA01F06D-1AF5-4907-B6E5-A5E1F3558A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DBE93C2-DB69-423C-BDD6-D69A244D392E}" type="pres">
      <dgm:prSet presAssocID="{CFE8EA12-3C0A-4DFC-B6B6-99780E36E94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ACB70C4-5A70-4C34-B116-611799C312F2}" type="pres">
      <dgm:prSet presAssocID="{D77AC6A1-E13A-431E-92F6-BE4904036EC7}" presName="sibTrans" presStyleCnt="0"/>
      <dgm:spPr/>
    </dgm:pt>
    <dgm:pt modelId="{81A015FC-0F8B-48B6-A390-1D0B6F475647}" type="pres">
      <dgm:prSet presAssocID="{467B699C-7E22-4F7D-8B19-721C2494A5A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D4B1736-6139-4FB9-860A-50C1EEC6A696}" type="pres">
      <dgm:prSet presAssocID="{4AAE83E3-7D56-4E1C-B97B-875E7AD03EE5}" presName="sibTrans" presStyleCnt="0"/>
      <dgm:spPr/>
    </dgm:pt>
    <dgm:pt modelId="{874C3BB5-CE26-4D4E-B38D-5C2A9DBAC6F4}" type="pres">
      <dgm:prSet presAssocID="{07BFFA63-86BA-418D-B7C8-9AEB4DCD925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DDC632B-5DA0-43D7-8D8F-032B47041BA4}" type="pres">
      <dgm:prSet presAssocID="{35361D78-E4BD-4F8A-B69A-0440F71CE730}" presName="sibTrans" presStyleCnt="0"/>
      <dgm:spPr/>
    </dgm:pt>
    <dgm:pt modelId="{290522EE-2D74-4835-BF12-85BF6B4A6F14}" type="pres">
      <dgm:prSet presAssocID="{2808D0E6-1DEE-42B1-88F1-612A6A4A42D5}" presName="node" presStyleLbl="node1" presStyleIdx="3" presStyleCnt="5" custScaleX="118280" custLinFactNeighborX="-3822" custLinFactNeighborY="28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B4703D-06D5-48B9-A7C1-28BABDA1F683}" type="pres">
      <dgm:prSet presAssocID="{2A95D0A5-455C-4999-8D38-089286B28A53}" presName="sibTrans" presStyleCnt="0"/>
      <dgm:spPr/>
    </dgm:pt>
    <dgm:pt modelId="{E82165AF-5B6C-4792-98D0-BB8DEEF9CA9F}" type="pres">
      <dgm:prSet presAssocID="{A7D28EAB-AE03-4F38-8F81-8E0C38C08CE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3915A06-E226-441A-8D28-73DF36E00956}" srcId="{BA01F06D-1AF5-4907-B6E5-A5E1F3558A46}" destId="{A7D28EAB-AE03-4F38-8F81-8E0C38C08CE8}" srcOrd="4" destOrd="0" parTransId="{B93F896F-427D-4455-B09F-A75993EFA073}" sibTransId="{7DF2617A-E582-419B-B8D9-7AADD738D0F5}"/>
    <dgm:cxn modelId="{FE2B6752-88EC-47E3-A322-856E6A4BE4C8}" type="presOf" srcId="{BA01F06D-1AF5-4907-B6E5-A5E1F3558A46}" destId="{CD42FA2D-14EA-4AD5-9A84-1CAA952E197B}" srcOrd="0" destOrd="0" presId="urn:microsoft.com/office/officeart/2005/8/layout/default"/>
    <dgm:cxn modelId="{FDC15184-C772-48AA-AB6B-EC573C11E32A}" type="presOf" srcId="{CFE8EA12-3C0A-4DFC-B6B6-99780E36E948}" destId="{4DBE93C2-DB69-423C-BDD6-D69A244D392E}" srcOrd="0" destOrd="0" presId="urn:microsoft.com/office/officeart/2005/8/layout/default"/>
    <dgm:cxn modelId="{79FA9CF3-BBFA-4E8B-A8AE-15868E0E4BE6}" type="presOf" srcId="{07BFFA63-86BA-418D-B7C8-9AEB4DCD9250}" destId="{874C3BB5-CE26-4D4E-B38D-5C2A9DBAC6F4}" srcOrd="0" destOrd="0" presId="urn:microsoft.com/office/officeart/2005/8/layout/default"/>
    <dgm:cxn modelId="{A75CB542-13C4-4DE7-9EDF-8A98FD77F798}" srcId="{BA01F06D-1AF5-4907-B6E5-A5E1F3558A46}" destId="{2808D0E6-1DEE-42B1-88F1-612A6A4A42D5}" srcOrd="3" destOrd="0" parTransId="{18469F99-0B07-4DCD-9849-65734C85B0C3}" sibTransId="{2A95D0A5-455C-4999-8D38-089286B28A53}"/>
    <dgm:cxn modelId="{F6F339B6-96CB-432B-8F84-45CDFF9C8645}" type="presOf" srcId="{2808D0E6-1DEE-42B1-88F1-612A6A4A42D5}" destId="{290522EE-2D74-4835-BF12-85BF6B4A6F14}" srcOrd="0" destOrd="0" presId="urn:microsoft.com/office/officeart/2005/8/layout/default"/>
    <dgm:cxn modelId="{BB49E1DB-3237-4305-8CDC-C567BF3A54B2}" srcId="{BA01F06D-1AF5-4907-B6E5-A5E1F3558A46}" destId="{467B699C-7E22-4F7D-8B19-721C2494A5A7}" srcOrd="1" destOrd="0" parTransId="{B795BE56-46A5-40E3-BD9A-9858E78A6ED6}" sibTransId="{4AAE83E3-7D56-4E1C-B97B-875E7AD03EE5}"/>
    <dgm:cxn modelId="{724FF6D5-D9F1-4252-99B2-6CB1B8676CC1}" srcId="{BA01F06D-1AF5-4907-B6E5-A5E1F3558A46}" destId="{07BFFA63-86BA-418D-B7C8-9AEB4DCD9250}" srcOrd="2" destOrd="0" parTransId="{CE00F225-3770-4015-93E5-FAB3260B2099}" sibTransId="{35361D78-E4BD-4F8A-B69A-0440F71CE730}"/>
    <dgm:cxn modelId="{8535242A-E839-41C1-A3DA-D6CA27233373}" srcId="{BA01F06D-1AF5-4907-B6E5-A5E1F3558A46}" destId="{CFE8EA12-3C0A-4DFC-B6B6-99780E36E948}" srcOrd="0" destOrd="0" parTransId="{DD7AC24E-BFF0-4FB0-BDD1-5BDC17791714}" sibTransId="{D77AC6A1-E13A-431E-92F6-BE4904036EC7}"/>
    <dgm:cxn modelId="{3F0B1D50-5E80-475B-A670-176130A3031A}" type="presOf" srcId="{467B699C-7E22-4F7D-8B19-721C2494A5A7}" destId="{81A015FC-0F8B-48B6-A390-1D0B6F475647}" srcOrd="0" destOrd="0" presId="urn:microsoft.com/office/officeart/2005/8/layout/default"/>
    <dgm:cxn modelId="{0F9667C9-3E5F-40DC-8DB8-01CE4800BBB1}" type="presOf" srcId="{A7D28EAB-AE03-4F38-8F81-8E0C38C08CE8}" destId="{E82165AF-5B6C-4792-98D0-BB8DEEF9CA9F}" srcOrd="0" destOrd="0" presId="urn:microsoft.com/office/officeart/2005/8/layout/default"/>
    <dgm:cxn modelId="{926F9413-218D-4621-B113-2DE2D5FD15CC}" type="presParOf" srcId="{CD42FA2D-14EA-4AD5-9A84-1CAA952E197B}" destId="{4DBE93C2-DB69-423C-BDD6-D69A244D392E}" srcOrd="0" destOrd="0" presId="urn:microsoft.com/office/officeart/2005/8/layout/default"/>
    <dgm:cxn modelId="{16F203FA-6EEC-478D-BE7C-7266E2FB0476}" type="presParOf" srcId="{CD42FA2D-14EA-4AD5-9A84-1CAA952E197B}" destId="{BACB70C4-5A70-4C34-B116-611799C312F2}" srcOrd="1" destOrd="0" presId="urn:microsoft.com/office/officeart/2005/8/layout/default"/>
    <dgm:cxn modelId="{827A29BB-F38E-4563-A537-29814222231F}" type="presParOf" srcId="{CD42FA2D-14EA-4AD5-9A84-1CAA952E197B}" destId="{81A015FC-0F8B-48B6-A390-1D0B6F475647}" srcOrd="2" destOrd="0" presId="urn:microsoft.com/office/officeart/2005/8/layout/default"/>
    <dgm:cxn modelId="{BC285F2B-A5DE-4F7D-815E-A5739D79EB21}" type="presParOf" srcId="{CD42FA2D-14EA-4AD5-9A84-1CAA952E197B}" destId="{FD4B1736-6139-4FB9-860A-50C1EEC6A696}" srcOrd="3" destOrd="0" presId="urn:microsoft.com/office/officeart/2005/8/layout/default"/>
    <dgm:cxn modelId="{32A6AE3E-B0D2-49DA-A6C0-42ABC2CDF8EF}" type="presParOf" srcId="{CD42FA2D-14EA-4AD5-9A84-1CAA952E197B}" destId="{874C3BB5-CE26-4D4E-B38D-5C2A9DBAC6F4}" srcOrd="4" destOrd="0" presId="urn:microsoft.com/office/officeart/2005/8/layout/default"/>
    <dgm:cxn modelId="{E5B380CE-30B5-40B6-A562-534C2DAABBF0}" type="presParOf" srcId="{CD42FA2D-14EA-4AD5-9A84-1CAA952E197B}" destId="{1DDC632B-5DA0-43D7-8D8F-032B47041BA4}" srcOrd="5" destOrd="0" presId="urn:microsoft.com/office/officeart/2005/8/layout/default"/>
    <dgm:cxn modelId="{2B7AC5CF-9BFE-4488-9BC5-3FF43D6C7660}" type="presParOf" srcId="{CD42FA2D-14EA-4AD5-9A84-1CAA952E197B}" destId="{290522EE-2D74-4835-BF12-85BF6B4A6F14}" srcOrd="6" destOrd="0" presId="urn:microsoft.com/office/officeart/2005/8/layout/default"/>
    <dgm:cxn modelId="{145C7125-EA22-470D-9F18-E62872AFCA82}" type="presParOf" srcId="{CD42FA2D-14EA-4AD5-9A84-1CAA952E197B}" destId="{A9B4703D-06D5-48B9-A7C1-28BABDA1F683}" srcOrd="7" destOrd="0" presId="urn:microsoft.com/office/officeart/2005/8/layout/default"/>
    <dgm:cxn modelId="{FEF838FB-D4BC-4683-8EC5-C933D066628B}" type="presParOf" srcId="{CD42FA2D-14EA-4AD5-9A84-1CAA952E197B}" destId="{E82165AF-5B6C-4792-98D0-BB8DEEF9CA9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06A88-F77C-4677-A9F9-6F566445C5D1}">
      <dsp:nvSpPr>
        <dsp:cNvPr id="0" name=""/>
        <dsp:cNvSpPr/>
      </dsp:nvSpPr>
      <dsp:spPr>
        <a:xfrm>
          <a:off x="0" y="0"/>
          <a:ext cx="3312367" cy="12241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b="1" i="0" kern="1200" baseline="0" dirty="0" smtClean="0"/>
            <a:t>Lahan </a:t>
          </a:r>
          <a:r>
            <a:rPr lang="id-ID" sz="2100" b="1" i="0" kern="1200" baseline="0" dirty="0" smtClean="0"/>
            <a:t>Marginal ~ Tanah Ultisols</a:t>
          </a:r>
          <a:endParaRPr lang="id-ID" sz="2100" b="1" kern="1200" dirty="0"/>
        </a:p>
      </dsp:txBody>
      <dsp:txXfrm>
        <a:off x="485085" y="179271"/>
        <a:ext cx="2342197" cy="8655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BCF13-701E-4164-AFB8-A2EB659944D4}">
      <dsp:nvSpPr>
        <dsp:cNvPr id="0" name=""/>
        <dsp:cNvSpPr/>
      </dsp:nvSpPr>
      <dsp:spPr>
        <a:xfrm>
          <a:off x="0" y="0"/>
          <a:ext cx="3380077" cy="981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1" i="0" kern="1200" baseline="0" dirty="0" smtClean="0"/>
            <a:t>Kandungan Bahan Oganik tanah sangat rendah</a:t>
          </a:r>
          <a:endParaRPr lang="id-ID" sz="1900" b="1" kern="1200" dirty="0"/>
        </a:p>
      </dsp:txBody>
      <dsp:txXfrm>
        <a:off x="47892" y="47892"/>
        <a:ext cx="3284293" cy="8852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930C7-4564-44A2-BCD0-20A09835D59D}">
      <dsp:nvSpPr>
        <dsp:cNvPr id="0" name=""/>
        <dsp:cNvSpPr/>
      </dsp:nvSpPr>
      <dsp:spPr>
        <a:xfrm>
          <a:off x="0" y="923594"/>
          <a:ext cx="6096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85347-CEF7-48A9-A690-6E087FA93C98}">
      <dsp:nvSpPr>
        <dsp:cNvPr id="0" name=""/>
        <dsp:cNvSpPr/>
      </dsp:nvSpPr>
      <dsp:spPr>
        <a:xfrm>
          <a:off x="304800" y="47730"/>
          <a:ext cx="4099499" cy="1156304"/>
        </a:xfrm>
        <a:prstGeom prst="roundRect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rgbClr val="FFFF00"/>
          </a:solidFill>
          <a:prstDash val="solid"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b="0" kern="1200" dirty="0" smtClean="0"/>
            <a:t>Pembenah Tanah</a:t>
          </a:r>
          <a:endParaRPr lang="id-ID" sz="3600" b="0" kern="1200" dirty="0"/>
        </a:p>
      </dsp:txBody>
      <dsp:txXfrm>
        <a:off x="361246" y="104176"/>
        <a:ext cx="3986607" cy="1043412"/>
      </dsp:txXfrm>
    </dsp:sp>
    <dsp:sp modelId="{1DDA65F0-512F-420C-8D22-BD1FB58757A5}">
      <dsp:nvSpPr>
        <dsp:cNvPr id="0" name=""/>
        <dsp:cNvSpPr/>
      </dsp:nvSpPr>
      <dsp:spPr>
        <a:xfrm>
          <a:off x="0" y="2305695"/>
          <a:ext cx="6096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B98F95-2621-461F-9504-49A99FE911DC}">
      <dsp:nvSpPr>
        <dsp:cNvPr id="0" name=""/>
        <dsp:cNvSpPr/>
      </dsp:nvSpPr>
      <dsp:spPr>
        <a:xfrm>
          <a:off x="304800" y="1504994"/>
          <a:ext cx="4387535" cy="1081141"/>
        </a:xfrm>
        <a:prstGeom prst="roundRect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smtClean="0"/>
            <a:t>Olah Tanah Konservasi</a:t>
          </a:r>
          <a:endParaRPr lang="id-ID" sz="2800" b="1" kern="1200" dirty="0"/>
        </a:p>
      </dsp:txBody>
      <dsp:txXfrm>
        <a:off x="357577" y="1557771"/>
        <a:ext cx="4281981" cy="975587"/>
      </dsp:txXfrm>
    </dsp:sp>
    <dsp:sp modelId="{651A4646-6C76-408C-8E10-C2D420C2920C}">
      <dsp:nvSpPr>
        <dsp:cNvPr id="0" name=""/>
        <dsp:cNvSpPr/>
      </dsp:nvSpPr>
      <dsp:spPr>
        <a:xfrm>
          <a:off x="0" y="3537469"/>
          <a:ext cx="6096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CFC962-350E-4A67-86BA-27F9FE18A983}">
      <dsp:nvSpPr>
        <dsp:cNvPr id="0" name=""/>
        <dsp:cNvSpPr/>
      </dsp:nvSpPr>
      <dsp:spPr>
        <a:xfrm>
          <a:off x="304800" y="2887095"/>
          <a:ext cx="4531553" cy="930814"/>
        </a:xfrm>
        <a:prstGeom prst="roundRect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Mulsa, LCC, Rotasi Tanaman, Tumpangsari</a:t>
          </a:r>
          <a:endParaRPr lang="id-ID" sz="2000" b="1" kern="1200" dirty="0"/>
        </a:p>
      </dsp:txBody>
      <dsp:txXfrm>
        <a:off x="350239" y="2932534"/>
        <a:ext cx="4440675" cy="8399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E93C2-DB69-423C-BDD6-D69A244D392E}">
      <dsp:nvSpPr>
        <dsp:cNvPr id="0" name=""/>
        <dsp:cNvSpPr/>
      </dsp:nvSpPr>
      <dsp:spPr>
        <a:xfrm>
          <a:off x="514473" y="1472"/>
          <a:ext cx="1550009" cy="930005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>
              <a:solidFill>
                <a:schemeClr val="tx1"/>
              </a:solidFill>
            </a:rPr>
            <a:t>Kapur</a:t>
          </a:r>
          <a:endParaRPr lang="id-ID" sz="2800" kern="1200" dirty="0">
            <a:solidFill>
              <a:schemeClr val="tx1"/>
            </a:solidFill>
          </a:endParaRPr>
        </a:p>
      </dsp:txBody>
      <dsp:txXfrm>
        <a:off x="514473" y="1472"/>
        <a:ext cx="1550009" cy="930005"/>
      </dsp:txXfrm>
    </dsp:sp>
    <dsp:sp modelId="{81A015FC-0F8B-48B6-A390-1D0B6F475647}">
      <dsp:nvSpPr>
        <dsp:cNvPr id="0" name=""/>
        <dsp:cNvSpPr/>
      </dsp:nvSpPr>
      <dsp:spPr>
        <a:xfrm>
          <a:off x="2219484" y="1472"/>
          <a:ext cx="1550009" cy="930005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>
              <a:solidFill>
                <a:schemeClr val="tx1"/>
              </a:solidFill>
            </a:rPr>
            <a:t>Kompos</a:t>
          </a:r>
          <a:endParaRPr lang="id-ID" sz="2800" kern="1200" dirty="0">
            <a:solidFill>
              <a:schemeClr val="tx1"/>
            </a:solidFill>
          </a:endParaRPr>
        </a:p>
      </dsp:txBody>
      <dsp:txXfrm>
        <a:off x="2219484" y="1472"/>
        <a:ext cx="1550009" cy="930005"/>
      </dsp:txXfrm>
    </dsp:sp>
    <dsp:sp modelId="{874C3BB5-CE26-4D4E-B38D-5C2A9DBAC6F4}">
      <dsp:nvSpPr>
        <dsp:cNvPr id="0" name=""/>
        <dsp:cNvSpPr/>
      </dsp:nvSpPr>
      <dsp:spPr>
        <a:xfrm>
          <a:off x="372802" y="1086479"/>
          <a:ext cx="1550009" cy="930005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smtClean="0">
              <a:solidFill>
                <a:schemeClr val="tx1"/>
              </a:solidFill>
            </a:rPr>
            <a:t>Biochar</a:t>
          </a:r>
          <a:endParaRPr lang="id-ID" sz="2800" b="1" kern="1200" dirty="0">
            <a:solidFill>
              <a:schemeClr val="tx1"/>
            </a:solidFill>
          </a:endParaRPr>
        </a:p>
      </dsp:txBody>
      <dsp:txXfrm>
        <a:off x="372802" y="1086479"/>
        <a:ext cx="1550009" cy="930005"/>
      </dsp:txXfrm>
    </dsp:sp>
    <dsp:sp modelId="{290522EE-2D74-4835-BF12-85BF6B4A6F14}">
      <dsp:nvSpPr>
        <dsp:cNvPr id="0" name=""/>
        <dsp:cNvSpPr/>
      </dsp:nvSpPr>
      <dsp:spPr>
        <a:xfrm>
          <a:off x="2018572" y="1089120"/>
          <a:ext cx="1833351" cy="930005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id-ID" sz="2000" b="1" kern="1200" dirty="0" smtClean="0">
              <a:solidFill>
                <a:schemeClr val="tx1"/>
              </a:solidFill>
            </a:rPr>
            <a:t>Limbah cair/padat agroindustri</a:t>
          </a:r>
          <a:endParaRPr lang="id-ID" sz="2000" b="1" kern="1200" dirty="0">
            <a:solidFill>
              <a:schemeClr val="tx1"/>
            </a:solidFill>
          </a:endParaRPr>
        </a:p>
      </dsp:txBody>
      <dsp:txXfrm>
        <a:off x="2018572" y="1089120"/>
        <a:ext cx="1833351" cy="930005"/>
      </dsp:txXfrm>
    </dsp:sp>
    <dsp:sp modelId="{E82165AF-5B6C-4792-98D0-BB8DEEF9CA9F}">
      <dsp:nvSpPr>
        <dsp:cNvPr id="0" name=""/>
        <dsp:cNvSpPr/>
      </dsp:nvSpPr>
      <dsp:spPr>
        <a:xfrm>
          <a:off x="1366979" y="2171486"/>
          <a:ext cx="1550009" cy="930005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solidFill>
                <a:schemeClr val="tx1"/>
              </a:solidFill>
            </a:rPr>
            <a:t>Zeolit, dll</a:t>
          </a:r>
          <a:endParaRPr lang="id-ID" sz="2400" kern="1200" dirty="0">
            <a:solidFill>
              <a:schemeClr val="tx1"/>
            </a:solidFill>
          </a:endParaRPr>
        </a:p>
      </dsp:txBody>
      <dsp:txXfrm>
        <a:off x="1366979" y="2171486"/>
        <a:ext cx="1550009" cy="930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780CB-5FC5-4720-9E3D-848BEB3065C6}" type="datetimeFigureOut">
              <a:rPr lang="id-ID" smtClean="0"/>
              <a:t>29/09/2018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5F349-8660-4EFD-A483-2DF404C9697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9684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5F349-8660-4EFD-A483-2DF404C9697A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6422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CA9BE-E052-4AA7-AFEC-78049282AA7F}" type="datetimeFigureOut">
              <a:rPr lang="en-US"/>
              <a:pPr>
                <a:defRPr/>
              </a:pPr>
              <a:t>9/29/2018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03515-149B-4A44-80AB-DDFBB46637E9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7765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4008" y="3429000"/>
            <a:ext cx="34918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d-ID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Ainin Niswati, Rianida Taisa, dan Maya Suryani</a:t>
            </a:r>
            <a:endParaRPr kumimoji="0"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915816" y="908720"/>
            <a:ext cx="6228184" cy="2246769"/>
          </a:xfrm>
          <a:prstGeom prst="rect">
            <a:avLst/>
          </a:prstGeom>
          <a:solidFill>
            <a:srgbClr val="99FF66"/>
          </a:solidFill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id-ID" sz="2800" b="1" dirty="0"/>
              <a:t>PENINGKATAN RESPIRASI TANAH DAN PERTUMBUHAN TANAMAN </a:t>
            </a:r>
            <a:r>
              <a:rPr lang="id-ID" sz="2800" b="1" dirty="0" smtClean="0"/>
              <a:t>  JAGUNG </a:t>
            </a:r>
            <a:r>
              <a:rPr lang="id-ID" sz="2800" b="1" dirty="0"/>
              <a:t>AKIBAT RESIDU BIOCHAR PADA TOP SOIL DAN SUB SOIL </a:t>
            </a:r>
            <a:r>
              <a:rPr lang="id-ID" sz="2800" b="1" dirty="0" smtClean="0"/>
              <a:t>    TANAH </a:t>
            </a:r>
            <a:r>
              <a:rPr lang="id-ID" sz="2800" b="1" dirty="0"/>
              <a:t>ULTISOLS</a:t>
            </a:r>
            <a:endParaRPr lang="id-ID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203848" y="5157192"/>
            <a:ext cx="5940152" cy="830997"/>
          </a:xfrm>
          <a:prstGeom prst="rect">
            <a:avLst/>
          </a:prstGeom>
          <a:solidFill>
            <a:srgbClr val="99FF66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Jurusan Ilmu Tanah, Fakultas Pertanian Universitas Lampung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logo-unila-ht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90600" cy="903288"/>
          </a:xfrm>
          <a:prstGeom prst="rect">
            <a:avLst/>
          </a:prstGeom>
          <a:solidFill>
            <a:srgbClr val="99FF66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Hasil dan </a:t>
            </a:r>
            <a:r>
              <a:rPr lang="id-ID" dirty="0" smtClean="0">
                <a:solidFill>
                  <a:schemeClr val="tx1"/>
                </a:solidFill>
              </a:rPr>
              <a:t>Pembahasan (1)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1286" y="1540272"/>
            <a:ext cx="5688902" cy="78742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id-ID" sz="2800" b="1" dirty="0" smtClean="0"/>
              <a:t>RESPIRASI TANAH – Pengaruh dosis Biochar</a:t>
            </a:r>
            <a:endParaRPr lang="id-ID" sz="28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939592"/>
              </p:ext>
            </p:extLst>
          </p:nvPr>
        </p:nvGraphicFramePr>
        <p:xfrm>
          <a:off x="33189" y="1217410"/>
          <a:ext cx="2627783" cy="1702317"/>
        </p:xfrm>
        <a:graphic>
          <a:graphicData uri="http://schemas.openxmlformats.org/drawingml/2006/table">
            <a:tbl>
              <a:tblPr firstRow="1" firstCol="1" bandRow="1"/>
              <a:tblGrid>
                <a:gridCol w="1433454"/>
                <a:gridCol w="1194329"/>
              </a:tblGrid>
              <a:tr h="426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Sumber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Kera</a:t>
                      </a:r>
                      <a:r>
                        <a:rPr lang="id-ID" sz="16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id-ID" sz="1600" baseline="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gaman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Respirasi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d-ID" sz="16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US" sz="16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Tanah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1600" dirty="0" smtClean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Lapisan</a:t>
                      </a:r>
                      <a:r>
                        <a:rPr lang="en-US" sz="16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(L)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1600" dirty="0" smtClean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tn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Biochar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(B)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**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3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Interaksi</a:t>
                      </a:r>
                      <a:r>
                        <a:rPr lang="id-ID" sz="16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L×B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**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id-ID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5143932"/>
              </p:ext>
            </p:extLst>
          </p:nvPr>
        </p:nvGraphicFramePr>
        <p:xfrm>
          <a:off x="2240795" y="2349399"/>
          <a:ext cx="6876526" cy="4416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/>
                <a:gridCol w="4068214"/>
              </a:tblGrid>
              <a:tr h="920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800" dirty="0" smtClean="0">
                          <a:effectLst/>
                        </a:rPr>
                        <a:t>  Dosis Biochar</a:t>
                      </a:r>
                      <a:endParaRPr lang="id-ID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  <a:tab pos="990600" algn="l"/>
                        </a:tabLst>
                      </a:pPr>
                      <a:r>
                        <a:rPr lang="en-US" sz="2800" dirty="0" err="1">
                          <a:effectLst/>
                        </a:rPr>
                        <a:t>Respirasi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smtClean="0">
                          <a:effectLst/>
                        </a:rPr>
                        <a:t>Tanah</a:t>
                      </a:r>
                      <a:r>
                        <a:rPr lang="id-ID" sz="2800" dirty="0" smtClean="0">
                          <a:effectLst/>
                        </a:rPr>
                        <a:t>        </a:t>
                      </a:r>
                      <a:r>
                        <a:rPr lang="id-ID" sz="2800" dirty="0" smtClean="0">
                          <a:effectLst/>
                        </a:rPr>
                        <a:t>   (</a:t>
                      </a:r>
                      <a:r>
                        <a:rPr lang="id-ID" sz="2800" dirty="0">
                          <a:effectLst/>
                        </a:rPr>
                        <a:t>mg CO</a:t>
                      </a:r>
                      <a:r>
                        <a:rPr lang="id-ID" sz="2800" baseline="-25000" dirty="0">
                          <a:effectLst/>
                        </a:rPr>
                        <a:t>2</a:t>
                      </a:r>
                      <a:r>
                        <a:rPr lang="id-ID" sz="2800" dirty="0">
                          <a:effectLst/>
                        </a:rPr>
                        <a:t>-C g</a:t>
                      </a:r>
                      <a:r>
                        <a:rPr lang="id-ID" sz="2800" baseline="30000" dirty="0">
                          <a:effectLst/>
                        </a:rPr>
                        <a:t>-1</a:t>
                      </a:r>
                      <a:r>
                        <a:rPr lang="id-ID" sz="2800" dirty="0">
                          <a:effectLst/>
                        </a:rPr>
                        <a:t> tanah)</a:t>
                      </a:r>
                      <a:endParaRPr lang="id-ID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932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        </a:t>
                      </a:r>
                      <a:r>
                        <a:rPr lang="en-US" sz="2800" dirty="0" smtClean="0">
                          <a:effectLst/>
                        </a:rPr>
                        <a:t>B</a:t>
                      </a:r>
                      <a:r>
                        <a:rPr lang="en-US" sz="2800" baseline="-25000" dirty="0" smtClean="0">
                          <a:effectLst/>
                        </a:rPr>
                        <a:t>0 </a:t>
                      </a:r>
                      <a:r>
                        <a:rPr lang="id-ID" sz="2800" dirty="0">
                          <a:effectLst/>
                        </a:rPr>
                        <a:t>(0%)</a:t>
                      </a:r>
                      <a:endParaRPr lang="id-ID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  <a:tab pos="990600" algn="l"/>
                        </a:tabLs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</a:rPr>
                        <a:t>4,64 a</a:t>
                      </a:r>
                      <a:endParaRPr lang="id-ID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932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   </a:t>
                      </a:r>
                      <a:r>
                        <a:rPr lang="en-US" sz="2800" dirty="0" smtClean="0">
                          <a:solidFill>
                            <a:srgbClr val="FFFF00"/>
                          </a:solidFill>
                          <a:effectLst/>
                        </a:rPr>
                        <a:t>     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B</a:t>
                      </a:r>
                      <a:r>
                        <a:rPr lang="en-US" sz="2800" baseline="-25000" dirty="0">
                          <a:solidFill>
                            <a:srgbClr val="FFFF00"/>
                          </a:solidFill>
                          <a:effectLst/>
                        </a:rPr>
                        <a:t>1 </a:t>
                      </a:r>
                      <a:r>
                        <a:rPr lang="id-ID" sz="2800" dirty="0">
                          <a:solidFill>
                            <a:srgbClr val="FFFF00"/>
                          </a:solidFill>
                          <a:effectLst/>
                        </a:rPr>
                        <a:t>(5%)</a:t>
                      </a:r>
                      <a:endParaRPr lang="id-ID" sz="28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  <a:tab pos="990600" algn="l"/>
                        </a:tabLst>
                      </a:pPr>
                      <a:r>
                        <a:rPr lang="en-US" sz="2800" dirty="0">
                          <a:effectLst/>
                        </a:rPr>
                        <a:t>8,56  b</a:t>
                      </a:r>
                      <a:endParaRPr lang="id-ID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932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FF00"/>
                          </a:solidFill>
                          <a:effectLst/>
                        </a:rPr>
                        <a:t>        B</a:t>
                      </a:r>
                      <a:r>
                        <a:rPr lang="en-US" sz="2800" baseline="-25000" dirty="0" smtClean="0">
                          <a:solidFill>
                            <a:srgbClr val="FFFF00"/>
                          </a:solidFill>
                          <a:effectLst/>
                        </a:rPr>
                        <a:t>2 </a:t>
                      </a:r>
                      <a:r>
                        <a:rPr lang="id-ID" sz="2800" dirty="0">
                          <a:solidFill>
                            <a:srgbClr val="FFFF00"/>
                          </a:solidFill>
                          <a:effectLst/>
                        </a:rPr>
                        <a:t>(10%)</a:t>
                      </a:r>
                      <a:endParaRPr lang="id-ID" sz="28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  <a:tab pos="990600" algn="l"/>
                        </a:tabLst>
                      </a:pPr>
                      <a:r>
                        <a:rPr lang="en-US" sz="2800">
                          <a:effectLst/>
                        </a:rPr>
                        <a:t>7,68  b</a:t>
                      </a:r>
                      <a:endParaRPr lang="id-ID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932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       </a:t>
                      </a:r>
                      <a:r>
                        <a:rPr lang="en-US" sz="2800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FFFF00"/>
                          </a:solidFill>
                          <a:effectLst/>
                        </a:rPr>
                        <a:t>B</a:t>
                      </a:r>
                      <a:r>
                        <a:rPr lang="en-US" sz="2800" baseline="-25000" dirty="0" smtClean="0">
                          <a:solidFill>
                            <a:srgbClr val="FFFF00"/>
                          </a:solidFill>
                          <a:effectLst/>
                        </a:rPr>
                        <a:t>3 </a:t>
                      </a:r>
                      <a:r>
                        <a:rPr lang="id-ID" sz="2800" dirty="0">
                          <a:solidFill>
                            <a:srgbClr val="FFFF00"/>
                          </a:solidFill>
                          <a:effectLst/>
                        </a:rPr>
                        <a:t>(15%)</a:t>
                      </a:r>
                      <a:endParaRPr lang="id-ID" sz="28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  <a:tab pos="990600" algn="l"/>
                        </a:tabLst>
                      </a:pPr>
                      <a:r>
                        <a:rPr lang="en-US" sz="2800">
                          <a:effectLst/>
                        </a:rPr>
                        <a:t>8,98  b</a:t>
                      </a:r>
                      <a:endParaRPr lang="id-ID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932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       </a:t>
                      </a:r>
                      <a:r>
                        <a:rPr lang="en-US" sz="2800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B</a:t>
                      </a:r>
                      <a:r>
                        <a:rPr lang="en-US" sz="2800" baseline="-25000" dirty="0">
                          <a:solidFill>
                            <a:srgbClr val="FFFF00"/>
                          </a:solidFill>
                          <a:effectLst/>
                        </a:rPr>
                        <a:t>4 </a:t>
                      </a:r>
                      <a:r>
                        <a:rPr lang="id-ID" sz="2800" dirty="0">
                          <a:solidFill>
                            <a:srgbClr val="FFFF00"/>
                          </a:solidFill>
                          <a:effectLst/>
                        </a:rPr>
                        <a:t>(20%)</a:t>
                      </a:r>
                      <a:endParaRPr lang="id-ID" sz="28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  <a:tab pos="990600" algn="l"/>
                        </a:tabLst>
                      </a:pPr>
                      <a:r>
                        <a:rPr lang="en-US" sz="2800">
                          <a:effectLst/>
                        </a:rPr>
                        <a:t>9,08  b</a:t>
                      </a:r>
                      <a:endParaRPr lang="id-ID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932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        </a:t>
                      </a:r>
                      <a:r>
                        <a:rPr lang="en-US" sz="2800" dirty="0" smtClean="0">
                          <a:solidFill>
                            <a:srgbClr val="FFFF00"/>
                          </a:solidFill>
                          <a:effectLst/>
                        </a:rPr>
                        <a:t>B</a:t>
                      </a:r>
                      <a:r>
                        <a:rPr lang="en-US" sz="2800" baseline="-25000" dirty="0" smtClean="0">
                          <a:solidFill>
                            <a:srgbClr val="FFFF00"/>
                          </a:solidFill>
                          <a:effectLst/>
                        </a:rPr>
                        <a:t>5 </a:t>
                      </a:r>
                      <a:r>
                        <a:rPr lang="id-ID" sz="2800" dirty="0">
                          <a:solidFill>
                            <a:srgbClr val="FFFF00"/>
                          </a:solidFill>
                          <a:effectLst/>
                        </a:rPr>
                        <a:t>(25%)</a:t>
                      </a:r>
                      <a:endParaRPr lang="id-ID" sz="28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  <a:tab pos="990600" algn="l"/>
                        </a:tabLst>
                      </a:pPr>
                      <a:r>
                        <a:rPr lang="en-US" sz="2800">
                          <a:effectLst/>
                        </a:rPr>
                        <a:t>10,84 b</a:t>
                      </a:r>
                      <a:endParaRPr lang="id-ID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932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    </a:t>
                      </a:r>
                      <a:r>
                        <a:rPr lang="en-US" sz="2800" dirty="0" smtClean="0">
                          <a:effectLst/>
                        </a:rPr>
                        <a:t> </a:t>
                      </a:r>
                      <a:r>
                        <a:rPr lang="id-ID" sz="2800" dirty="0" smtClean="0">
                          <a:effectLst/>
                        </a:rPr>
                        <a:t>   </a:t>
                      </a:r>
                      <a:r>
                        <a:rPr lang="en-US" sz="2800" dirty="0" smtClean="0">
                          <a:effectLst/>
                        </a:rPr>
                        <a:t>BNJ </a:t>
                      </a:r>
                      <a:r>
                        <a:rPr lang="en-US" sz="2800" dirty="0">
                          <a:effectLst/>
                        </a:rPr>
                        <a:t>5%</a:t>
                      </a:r>
                      <a:endParaRPr lang="id-ID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  <a:tab pos="990600" algn="l"/>
                        </a:tabLst>
                      </a:pPr>
                      <a:r>
                        <a:rPr lang="en-US" sz="2800" dirty="0">
                          <a:effectLst/>
                        </a:rPr>
                        <a:t>1,54</a:t>
                      </a:r>
                      <a:endParaRPr lang="id-ID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ight Arrow 9"/>
          <p:cNvSpPr/>
          <p:nvPr/>
        </p:nvSpPr>
        <p:spPr>
          <a:xfrm>
            <a:off x="107504" y="3663591"/>
            <a:ext cx="2753782" cy="8179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458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391" y="-160794"/>
            <a:ext cx="7524328" cy="1069514"/>
          </a:xfrm>
        </p:spPr>
        <p:txBody>
          <a:bodyPr/>
          <a:lstStyle/>
          <a:p>
            <a:r>
              <a:rPr lang="id-ID" dirty="0">
                <a:solidFill>
                  <a:schemeClr val="tx1"/>
                </a:solidFill>
              </a:rPr>
              <a:t>Hasil dan </a:t>
            </a:r>
            <a:r>
              <a:rPr lang="id-ID" dirty="0" smtClean="0">
                <a:solidFill>
                  <a:schemeClr val="tx1"/>
                </a:solidFill>
              </a:rPr>
              <a:t>Pembahasan (2)</a:t>
            </a:r>
            <a:endParaRPr lang="id-ID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331725965"/>
              </p:ext>
            </p:extLst>
          </p:nvPr>
        </p:nvGraphicFramePr>
        <p:xfrm>
          <a:off x="521272" y="1772816"/>
          <a:ext cx="8371207" cy="4893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4736"/>
                <a:gridCol w="2954203"/>
                <a:gridCol w="295226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Dosis </a:t>
                      </a:r>
                      <a:r>
                        <a:rPr lang="en-US" sz="2000" dirty="0">
                          <a:effectLst/>
                        </a:rPr>
                        <a:t>Biochar</a:t>
                      </a:r>
                      <a:endParaRPr lang="id-ID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Respirasi Tanah </a:t>
                      </a:r>
                      <a:r>
                        <a:rPr lang="id-ID" sz="2000"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 (mg CO</a:t>
                      </a:r>
                      <a:r>
                        <a:rPr lang="id-ID" sz="2000" baseline="-25000">
                          <a:effectLst/>
                        </a:rPr>
                        <a:t>2</a:t>
                      </a:r>
                      <a:r>
                        <a:rPr lang="id-ID" sz="2000">
                          <a:effectLst/>
                        </a:rPr>
                        <a:t>-C g</a:t>
                      </a:r>
                      <a:r>
                        <a:rPr lang="id-ID" sz="2000" baseline="30000">
                          <a:effectLst/>
                        </a:rPr>
                        <a:t>-1</a:t>
                      </a:r>
                      <a:r>
                        <a:rPr lang="id-ID" sz="2000">
                          <a:effectLst/>
                        </a:rPr>
                        <a:t> tanah hari</a:t>
                      </a:r>
                      <a:r>
                        <a:rPr lang="id-ID" sz="2000" baseline="30000">
                          <a:effectLst/>
                        </a:rPr>
                        <a:t>-1</a:t>
                      </a:r>
                      <a:r>
                        <a:rPr lang="id-ID" sz="2000">
                          <a:effectLst/>
                        </a:rPr>
                        <a:t>)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87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id-ID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Topsoil</a:t>
                      </a:r>
                      <a:endParaRPr lang="id-ID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Subsoil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9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</a:t>
                      </a:r>
                      <a:r>
                        <a:rPr lang="en-US" sz="2000" baseline="-25000">
                          <a:effectLst/>
                        </a:rPr>
                        <a:t>0 </a:t>
                      </a:r>
                      <a:r>
                        <a:rPr lang="id-ID" sz="2000">
                          <a:effectLst/>
                        </a:rPr>
                        <a:t>(0%)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6,40 </a:t>
                      </a:r>
                      <a:r>
                        <a:rPr lang="en-US" sz="2000" dirty="0" err="1">
                          <a:effectLst/>
                        </a:rPr>
                        <a:t>abc</a:t>
                      </a:r>
                      <a:endParaRPr lang="id-ID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(AB)</a:t>
                      </a:r>
                      <a:endParaRPr lang="id-ID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           2,88 a</a:t>
                      </a:r>
                      <a:endParaRPr lang="id-ID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(A)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9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</a:t>
                      </a:r>
                      <a:r>
                        <a:rPr lang="en-US" sz="2000" baseline="-25000">
                          <a:effectLst/>
                        </a:rPr>
                        <a:t>1 </a:t>
                      </a:r>
                      <a:r>
                        <a:rPr lang="id-ID" sz="2000">
                          <a:effectLst/>
                        </a:rPr>
                        <a:t>(5%)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10,16 de</a:t>
                      </a:r>
                      <a:endParaRPr lang="id-ID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(C)</a:t>
                      </a:r>
                      <a:endParaRPr lang="id-ID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           6,96 abc</a:t>
                      </a:r>
                      <a:endParaRPr lang="id-ID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(BC)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9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</a:t>
                      </a:r>
                      <a:r>
                        <a:rPr lang="en-US" sz="2000" baseline="-25000">
                          <a:effectLst/>
                        </a:rPr>
                        <a:t>2 </a:t>
                      </a:r>
                      <a:r>
                        <a:rPr lang="id-ID" sz="2000">
                          <a:effectLst/>
                        </a:rPr>
                        <a:t>(10%)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9,12 </a:t>
                      </a:r>
                      <a:r>
                        <a:rPr lang="en-US" sz="2000" dirty="0" err="1">
                          <a:effectLst/>
                        </a:rPr>
                        <a:t>bcde</a:t>
                      </a:r>
                      <a:endParaRPr lang="id-ID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(BC)</a:t>
                      </a:r>
                      <a:endParaRPr lang="id-ID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          6,24 ab</a:t>
                      </a:r>
                      <a:endParaRPr lang="id-ID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(AB)</a:t>
                      </a:r>
                      <a:endParaRPr lang="id-ID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9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</a:t>
                      </a:r>
                      <a:r>
                        <a:rPr lang="en-US" sz="2000" baseline="-25000">
                          <a:effectLst/>
                        </a:rPr>
                        <a:t>3 </a:t>
                      </a:r>
                      <a:r>
                        <a:rPr lang="id-ID" sz="2000">
                          <a:effectLst/>
                        </a:rPr>
                        <a:t>(15%)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8,00 </a:t>
                      </a:r>
                      <a:r>
                        <a:rPr lang="en-US" sz="2000" dirty="0" err="1">
                          <a:effectLst/>
                        </a:rPr>
                        <a:t>bcd</a:t>
                      </a:r>
                      <a:endParaRPr lang="id-ID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(ABC)</a:t>
                      </a:r>
                      <a:endParaRPr lang="id-ID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          9,92 </a:t>
                      </a:r>
                      <a:r>
                        <a:rPr lang="en-US" sz="2000" dirty="0" err="1">
                          <a:effectLst/>
                        </a:rPr>
                        <a:t>cde</a:t>
                      </a:r>
                      <a:endParaRPr lang="id-ID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(CD)</a:t>
                      </a:r>
                      <a:endParaRPr lang="id-ID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9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</a:t>
                      </a:r>
                      <a:r>
                        <a:rPr lang="en-US" sz="2000" baseline="-25000">
                          <a:effectLst/>
                        </a:rPr>
                        <a:t>4 </a:t>
                      </a:r>
                      <a:r>
                        <a:rPr lang="id-ID" sz="2000">
                          <a:effectLst/>
                        </a:rPr>
                        <a:t>(20%)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5,60 ab</a:t>
                      </a:r>
                      <a:endParaRPr lang="id-ID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(A)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        12,56 e</a:t>
                      </a:r>
                      <a:endParaRPr lang="id-ID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(D)</a:t>
                      </a:r>
                      <a:endParaRPr lang="id-ID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9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</a:t>
                      </a:r>
                      <a:r>
                        <a:rPr lang="en-US" sz="2000" baseline="-25000">
                          <a:effectLst/>
                        </a:rPr>
                        <a:t>5 </a:t>
                      </a:r>
                      <a:r>
                        <a:rPr lang="id-ID" sz="2000">
                          <a:effectLst/>
                        </a:rPr>
                        <a:t>(25%)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9,20 bcde</a:t>
                      </a:r>
                      <a:endParaRPr lang="id-ID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(BC)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        12,48 e</a:t>
                      </a:r>
                      <a:endParaRPr lang="id-ID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(D)</a:t>
                      </a:r>
                      <a:endParaRPr lang="id-ID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96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BNJ 5%</a:t>
                      </a:r>
                      <a:endParaRPr lang="id-ID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3,59</a:t>
                      </a:r>
                      <a:endParaRPr lang="id-ID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1272" y="908720"/>
            <a:ext cx="8371208" cy="86409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id-ID" sz="2800" b="1" dirty="0" smtClean="0"/>
              <a:t>RESPIRASI TANAH – Pengaruh interkasi dosis Biochar dan Lapisan Tanah</a:t>
            </a:r>
            <a:endParaRPr lang="id-ID" sz="2800" b="1" dirty="0"/>
          </a:p>
        </p:txBody>
      </p:sp>
    </p:spTree>
    <p:extLst>
      <p:ext uri="{BB962C8B-B14F-4D97-AF65-F5344CB8AC3E}">
        <p14:creationId xmlns:p14="http://schemas.microsoft.com/office/powerpoint/2010/main" val="190722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391" y="-160794"/>
            <a:ext cx="7524328" cy="1069514"/>
          </a:xfrm>
        </p:spPr>
        <p:txBody>
          <a:bodyPr/>
          <a:lstStyle/>
          <a:p>
            <a:r>
              <a:rPr lang="id-ID" dirty="0">
                <a:solidFill>
                  <a:schemeClr val="tx1"/>
                </a:solidFill>
              </a:rPr>
              <a:t>Hasil dan </a:t>
            </a:r>
            <a:r>
              <a:rPr lang="id-ID" dirty="0" smtClean="0">
                <a:solidFill>
                  <a:schemeClr val="tx1"/>
                </a:solidFill>
              </a:rPr>
              <a:t>Pembahasan (3)</a:t>
            </a:r>
            <a:endParaRPr lang="id-ID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1272" y="908720"/>
            <a:ext cx="8371208" cy="86409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id-ID" sz="2800" b="1" dirty="0" smtClean="0"/>
              <a:t>S</a:t>
            </a:r>
            <a:r>
              <a:rPr lang="en-US" sz="2800" b="1" dirty="0" err="1" smtClean="0"/>
              <a:t>erapan</a:t>
            </a:r>
            <a:r>
              <a:rPr lang="en-US" sz="2800" b="1" dirty="0" smtClean="0"/>
              <a:t> </a:t>
            </a:r>
            <a:r>
              <a:rPr lang="en-US" sz="2800" b="1" dirty="0"/>
              <a:t>K </a:t>
            </a:r>
            <a:r>
              <a:rPr lang="id-ID" sz="2800" b="1" dirty="0" smtClean="0"/>
              <a:t>oleh Tanaman Jagung</a:t>
            </a:r>
            <a:endParaRPr lang="id-ID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392260412"/>
              </p:ext>
            </p:extLst>
          </p:nvPr>
        </p:nvGraphicFramePr>
        <p:xfrm>
          <a:off x="1763688" y="2276872"/>
          <a:ext cx="6768753" cy="2248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8432"/>
                <a:gridCol w="288032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</a:rPr>
                        <a:t>Sumber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Keragaman</a:t>
                      </a:r>
                      <a:endParaRPr lang="id-ID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id-ID" sz="2800" dirty="0" smtClean="0">
                          <a:effectLst/>
                        </a:rPr>
                        <a:t>Serapan K</a:t>
                      </a:r>
                      <a:endParaRPr lang="id-ID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</a:rPr>
                        <a:t>Lapisan</a:t>
                      </a:r>
                      <a:r>
                        <a:rPr lang="en-US" sz="2800" dirty="0">
                          <a:effectLst/>
                        </a:rPr>
                        <a:t> (L)</a:t>
                      </a:r>
                      <a:endParaRPr lang="id-ID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tn</a:t>
                      </a:r>
                      <a:endParaRPr lang="id-ID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Biochar (B)</a:t>
                      </a:r>
                      <a:endParaRPr lang="id-ID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</a:rPr>
                        <a:t>tn</a:t>
                      </a:r>
                      <a:endParaRPr lang="id-ID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Interaksi</a:t>
                      </a:r>
                      <a:endParaRPr lang="id-ID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</a:rPr>
                        <a:t>tn</a:t>
                      </a:r>
                      <a:endParaRPr lang="id-ID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AutoShape 2" descr="Image result for K uptake by cor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AutoShape 4" descr="Image result for K uptake by cor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9" name="Picture 2" descr="Image result for K uptake by co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800171"/>
            <a:ext cx="3960440" cy="205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K uptake by cor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423" y="5029844"/>
            <a:ext cx="2671018" cy="157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04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chemeClr val="tx1"/>
                </a:solidFill>
              </a:rPr>
              <a:t>Hasil dan Pembahasan </a:t>
            </a:r>
            <a:r>
              <a:rPr lang="id-ID" dirty="0" smtClean="0">
                <a:solidFill>
                  <a:schemeClr val="tx1"/>
                </a:solidFill>
              </a:rPr>
              <a:t>(4)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152022"/>
            <a:ext cx="6563072" cy="864096"/>
          </a:xfrm>
        </p:spPr>
        <p:txBody>
          <a:bodyPr/>
          <a:lstStyle/>
          <a:p>
            <a:r>
              <a:rPr lang="id-ID" sz="2800" b="1" dirty="0" smtClean="0"/>
              <a:t>Ringkasan Anova pada Pertumbuhan Tanaman Jagung</a:t>
            </a:r>
            <a:endParaRPr lang="id-ID" sz="2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823206169"/>
              </p:ext>
            </p:extLst>
          </p:nvPr>
        </p:nvGraphicFramePr>
        <p:xfrm>
          <a:off x="1619672" y="2132856"/>
          <a:ext cx="6696745" cy="275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831"/>
                <a:gridCol w="1114666"/>
                <a:gridCol w="1116416"/>
                <a:gridCol w="1116416"/>
                <a:gridCol w="1116416"/>
              </a:tblGrid>
              <a:tr h="13133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Sumber</a:t>
                      </a:r>
                      <a:endParaRPr lang="id-ID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Keragaman</a:t>
                      </a:r>
                      <a:endParaRPr lang="id-ID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</a:t>
                      </a:r>
                      <a:r>
                        <a:rPr lang="id-ID" sz="2400">
                          <a:effectLst/>
                        </a:rPr>
                        <a:t>T</a:t>
                      </a:r>
                      <a:endParaRPr lang="id-ID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JD</a:t>
                      </a:r>
                      <a:endParaRPr lang="id-ID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BB</a:t>
                      </a:r>
                      <a:endParaRPr lang="id-ID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59385" algn="ctr"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</a:rPr>
                        <a:t>BK</a:t>
                      </a:r>
                      <a:endParaRPr lang="id-ID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51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Lapisan</a:t>
                      </a:r>
                      <a:r>
                        <a:rPr lang="en-US" sz="2400" dirty="0">
                          <a:effectLst/>
                        </a:rPr>
                        <a:t> (L)</a:t>
                      </a:r>
                      <a:endParaRPr lang="id-ID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tn</a:t>
                      </a:r>
                      <a:endParaRPr lang="id-ID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tn</a:t>
                      </a:r>
                      <a:endParaRPr lang="id-ID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tn</a:t>
                      </a:r>
                      <a:endParaRPr lang="id-ID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tn</a:t>
                      </a:r>
                      <a:endParaRPr lang="id-ID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03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Biochar (B)</a:t>
                      </a:r>
                      <a:endParaRPr lang="id-ID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**</a:t>
                      </a:r>
                      <a:endParaRPr lang="id-ID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**</a:t>
                      </a:r>
                      <a:endParaRPr lang="id-ID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**</a:t>
                      </a:r>
                      <a:endParaRPr lang="id-ID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**</a:t>
                      </a:r>
                      <a:endParaRPr lang="id-ID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9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Interaksi</a:t>
                      </a:r>
                      <a:endParaRPr lang="id-ID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**</a:t>
                      </a:r>
                      <a:endParaRPr lang="id-ID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tn</a:t>
                      </a:r>
                      <a:endParaRPr lang="id-ID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tn</a:t>
                      </a:r>
                      <a:endParaRPr lang="id-ID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**</a:t>
                      </a:r>
                      <a:endParaRPr lang="id-ID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331640" y="3861048"/>
            <a:ext cx="7488832" cy="6480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323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chemeClr val="tx1"/>
                </a:solidFill>
              </a:rPr>
              <a:t>Hasil dan Pembahasan </a:t>
            </a:r>
            <a:r>
              <a:rPr lang="id-ID" dirty="0" smtClean="0">
                <a:solidFill>
                  <a:schemeClr val="tx1"/>
                </a:solidFill>
              </a:rPr>
              <a:t>(5)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997383"/>
            <a:ext cx="8568688" cy="775433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r>
              <a:rPr lang="id-ID" sz="2800" b="1" dirty="0" smtClean="0"/>
              <a:t>Pengaruh Biochar terhadap Pertumbuhan            Tanaman Jagung</a:t>
            </a:r>
            <a:endParaRPr lang="id-ID" sz="28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070970175"/>
              </p:ext>
            </p:extLst>
          </p:nvPr>
        </p:nvGraphicFramePr>
        <p:xfrm>
          <a:off x="323527" y="1844948"/>
          <a:ext cx="8568688" cy="4896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1645"/>
                <a:gridCol w="1397349"/>
                <a:gridCol w="1207920"/>
                <a:gridCol w="1097967"/>
                <a:gridCol w="1097967"/>
                <a:gridCol w="1207920"/>
                <a:gridCol w="1207920"/>
              </a:tblGrid>
              <a:tr h="681386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Perlakuan</a:t>
                      </a:r>
                      <a:endParaRPr lang="id-ID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 anchor="ctr"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Tinggi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id-ID" sz="1600" b="1" dirty="0">
                          <a:effectLst/>
                        </a:rPr>
                        <a:t>t</a:t>
                      </a:r>
                      <a:r>
                        <a:rPr lang="en-US" sz="1600" b="1" dirty="0" err="1">
                          <a:effectLst/>
                        </a:rPr>
                        <a:t>anaman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id-ID" sz="1600" b="1" dirty="0">
                          <a:effectLst/>
                        </a:rPr>
                        <a:t>      </a:t>
                      </a:r>
                      <a:r>
                        <a:rPr lang="id-ID" sz="1600" b="1" dirty="0" smtClean="0">
                          <a:effectLst/>
                        </a:rPr>
                        <a:t>    </a:t>
                      </a:r>
                      <a:r>
                        <a:rPr lang="en-US" sz="1600" b="1" dirty="0">
                          <a:effectLst/>
                        </a:rPr>
                        <a:t>(cm)</a:t>
                      </a:r>
                      <a:endParaRPr lang="id-ID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effectLst/>
                        </a:rPr>
                        <a:t>Jumlah daun </a:t>
                      </a:r>
                      <a:endParaRPr lang="id-ID" sz="1600" b="1" dirty="0" smtClean="0">
                        <a:effectLst/>
                      </a:endParaRPr>
                    </a:p>
                    <a:p>
                      <a:pPr indent="18034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 smtClean="0">
                          <a:effectLst/>
                        </a:rPr>
                        <a:t>      </a:t>
                      </a:r>
                      <a:r>
                        <a:rPr lang="id-ID" sz="1600" b="1" dirty="0">
                          <a:effectLst/>
                        </a:rPr>
                        <a:t>(helai)</a:t>
                      </a:r>
                      <a:endParaRPr lang="id-ID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effectLst/>
                        </a:rPr>
                        <a:t>Bobot </a:t>
                      </a:r>
                      <a:r>
                        <a:rPr lang="id-ID" sz="1600" b="1" dirty="0" smtClean="0">
                          <a:effectLst/>
                        </a:rPr>
                        <a:t>     basah </a:t>
                      </a:r>
                      <a:r>
                        <a:rPr lang="id-ID" sz="1600" b="1" dirty="0">
                          <a:effectLst/>
                        </a:rPr>
                        <a:t>(g)</a:t>
                      </a:r>
                      <a:endParaRPr lang="id-ID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effectLst/>
                        </a:rPr>
                        <a:t>Bobot </a:t>
                      </a:r>
                      <a:r>
                        <a:rPr lang="id-ID" sz="1600" b="1" dirty="0" smtClean="0">
                          <a:effectLst/>
                        </a:rPr>
                        <a:t>      kering </a:t>
                      </a:r>
                      <a:r>
                        <a:rPr lang="id-ID" sz="1600" b="1" dirty="0">
                          <a:effectLst/>
                        </a:rPr>
                        <a:t>(g)</a:t>
                      </a:r>
                      <a:endParaRPr lang="id-ID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</a:tr>
              <a:tr h="53246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 MST</a:t>
                      </a:r>
                      <a:endParaRPr lang="id-ID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8 MST</a:t>
                      </a:r>
                      <a:endParaRPr lang="id-ID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 MST</a:t>
                      </a:r>
                      <a:endParaRPr lang="id-ID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8 MST</a:t>
                      </a:r>
                      <a:endParaRPr lang="id-ID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8 MST</a:t>
                      </a:r>
                      <a:endParaRPr lang="id-ID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8 MST</a:t>
                      </a:r>
                      <a:endParaRPr lang="id-ID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32466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r>
                        <a:rPr lang="en-US" sz="1600" b="1" baseline="-25000" dirty="0">
                          <a:solidFill>
                            <a:srgbClr val="FF0000"/>
                          </a:solidFill>
                          <a:effectLst/>
                        </a:rPr>
                        <a:t>0 </a:t>
                      </a:r>
                      <a:r>
                        <a:rPr lang="id-ID" sz="1600" b="1" dirty="0">
                          <a:solidFill>
                            <a:srgbClr val="FF0000"/>
                          </a:solidFill>
                          <a:effectLst/>
                        </a:rPr>
                        <a:t>(0%)</a:t>
                      </a:r>
                      <a:endParaRPr lang="id-ID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70,25 a</a:t>
                      </a:r>
                      <a:endParaRPr lang="id-ID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FF0000"/>
                          </a:solidFill>
                          <a:effectLst/>
                        </a:rPr>
                        <a:t> 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82,75 a</a:t>
                      </a:r>
                      <a:endParaRPr lang="id-ID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5,67 a</a:t>
                      </a:r>
                      <a:endParaRPr lang="id-ID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rgbClr val="FF0000"/>
                          </a:solidFill>
                          <a:effectLst/>
                        </a:rPr>
                        <a:t> 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8,50 a</a:t>
                      </a:r>
                      <a:endParaRPr lang="id-ID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15,38 a</a:t>
                      </a:r>
                      <a:endParaRPr lang="id-ID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2,15 a</a:t>
                      </a:r>
                      <a:endParaRPr lang="id-ID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</a:tr>
              <a:tr h="532466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B</a:t>
                      </a:r>
                      <a:r>
                        <a:rPr lang="en-US" sz="1600" b="1" baseline="-25000">
                          <a:effectLst/>
                        </a:rPr>
                        <a:t>1 </a:t>
                      </a:r>
                      <a:r>
                        <a:rPr lang="id-ID" sz="1600" b="1">
                          <a:effectLst/>
                        </a:rPr>
                        <a:t>(5%)</a:t>
                      </a:r>
                      <a:endParaRPr lang="id-ID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98,75 c</a:t>
                      </a:r>
                      <a:endParaRPr lang="id-ID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109,5 c</a:t>
                      </a:r>
                      <a:endParaRPr lang="id-ID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8,17 bc</a:t>
                      </a:r>
                      <a:endParaRPr lang="id-ID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10,83 b</a:t>
                      </a:r>
                      <a:endParaRPr lang="id-ID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77,74 b</a:t>
                      </a:r>
                      <a:endParaRPr lang="id-ID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9,98 b</a:t>
                      </a:r>
                      <a:endParaRPr lang="id-ID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</a:tr>
              <a:tr h="532466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B</a:t>
                      </a:r>
                      <a:r>
                        <a:rPr lang="en-US" sz="1600" b="1" baseline="-25000">
                          <a:effectLst/>
                        </a:rPr>
                        <a:t>2 </a:t>
                      </a:r>
                      <a:r>
                        <a:rPr lang="id-ID" sz="1600" b="1">
                          <a:effectLst/>
                        </a:rPr>
                        <a:t>(10%)</a:t>
                      </a:r>
                      <a:endParaRPr lang="id-ID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90,24 b</a:t>
                      </a:r>
                      <a:endParaRPr lang="id-ID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101,5 b</a:t>
                      </a:r>
                      <a:endParaRPr lang="id-ID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7,67 b</a:t>
                      </a:r>
                      <a:endParaRPr lang="id-ID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10,67 b</a:t>
                      </a:r>
                      <a:endParaRPr lang="id-ID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74,06 b</a:t>
                      </a:r>
                      <a:endParaRPr lang="id-ID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9,01 b</a:t>
                      </a:r>
                      <a:endParaRPr lang="id-ID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</a:tr>
              <a:tr h="532466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B</a:t>
                      </a:r>
                      <a:r>
                        <a:rPr lang="en-US" sz="1600" b="1" baseline="-25000">
                          <a:effectLst/>
                        </a:rPr>
                        <a:t>3 </a:t>
                      </a:r>
                      <a:r>
                        <a:rPr lang="id-ID" sz="1600" b="1">
                          <a:effectLst/>
                        </a:rPr>
                        <a:t>(15%)</a:t>
                      </a:r>
                      <a:endParaRPr lang="id-ID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91,38 bc</a:t>
                      </a:r>
                      <a:endParaRPr lang="id-ID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109,67 c</a:t>
                      </a:r>
                      <a:endParaRPr lang="id-ID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8,34 bc</a:t>
                      </a:r>
                      <a:endParaRPr lang="id-ID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11,50 bc</a:t>
                      </a:r>
                      <a:endParaRPr lang="id-ID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105,54 c</a:t>
                      </a:r>
                      <a:endParaRPr lang="id-ID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13,41 c</a:t>
                      </a:r>
                      <a:endParaRPr lang="id-ID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</a:tr>
              <a:tr h="532466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B</a:t>
                      </a:r>
                      <a:r>
                        <a:rPr lang="en-US" sz="1600" b="1" baseline="-25000">
                          <a:effectLst/>
                        </a:rPr>
                        <a:t>4 </a:t>
                      </a:r>
                      <a:r>
                        <a:rPr lang="id-ID" sz="1600" b="1">
                          <a:effectLst/>
                        </a:rPr>
                        <a:t>(20%)</a:t>
                      </a:r>
                      <a:endParaRPr lang="id-ID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98,83 c</a:t>
                      </a:r>
                      <a:endParaRPr lang="id-ID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118,34 d</a:t>
                      </a:r>
                      <a:endParaRPr lang="id-ID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7,67 b</a:t>
                      </a:r>
                      <a:endParaRPr lang="id-ID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11,34 bc</a:t>
                      </a:r>
                      <a:endParaRPr lang="id-ID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104,42 c</a:t>
                      </a:r>
                      <a:endParaRPr lang="id-ID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13,19 c</a:t>
                      </a:r>
                      <a:endParaRPr lang="id-ID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</a:tr>
              <a:tr h="532466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B</a:t>
                      </a:r>
                      <a:r>
                        <a:rPr lang="en-US" sz="1600" b="1" baseline="-25000">
                          <a:effectLst/>
                        </a:rPr>
                        <a:t>5 </a:t>
                      </a:r>
                      <a:r>
                        <a:rPr lang="id-ID" sz="1600" b="1">
                          <a:effectLst/>
                        </a:rPr>
                        <a:t>(25%)</a:t>
                      </a:r>
                      <a:endParaRPr lang="id-ID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97,34 bc</a:t>
                      </a:r>
                      <a:endParaRPr lang="id-ID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113,25 cd</a:t>
                      </a:r>
                      <a:endParaRPr lang="id-ID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8,50 c</a:t>
                      </a:r>
                      <a:endParaRPr lang="id-ID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12,17 c</a:t>
                      </a:r>
                      <a:endParaRPr lang="id-ID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110,02 c</a:t>
                      </a:r>
                      <a:endParaRPr lang="id-ID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15,39 d</a:t>
                      </a:r>
                      <a:endParaRPr lang="id-ID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</a:tr>
              <a:tr h="266233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BNJ 5%</a:t>
                      </a:r>
                      <a:endParaRPr lang="id-ID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8,21</a:t>
                      </a:r>
                      <a:endParaRPr lang="id-ID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7,54</a:t>
                      </a:r>
                      <a:endParaRPr lang="id-ID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0,78</a:t>
                      </a:r>
                      <a:endParaRPr lang="id-ID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1,20</a:t>
                      </a:r>
                      <a:endParaRPr lang="id-ID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16,37</a:t>
                      </a:r>
                      <a:endParaRPr lang="id-ID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1,54</a:t>
                      </a:r>
                      <a:endParaRPr lang="id-ID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9" marR="3743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80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7524328" cy="1069514"/>
          </a:xfrm>
        </p:spPr>
        <p:txBody>
          <a:bodyPr/>
          <a:lstStyle/>
          <a:p>
            <a:r>
              <a:rPr lang="id-ID" dirty="0">
                <a:solidFill>
                  <a:schemeClr val="tx1"/>
                </a:solidFill>
              </a:rPr>
              <a:t>Hasil dan Pembahasan </a:t>
            </a:r>
            <a:r>
              <a:rPr lang="id-ID" dirty="0" smtClean="0">
                <a:solidFill>
                  <a:schemeClr val="tx1"/>
                </a:solidFill>
              </a:rPr>
              <a:t>(6)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942" y="1235842"/>
            <a:ext cx="8280920" cy="897014"/>
          </a:xfrm>
          <a:solidFill>
            <a:schemeClr val="bg1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id-ID" sz="2800" b="1" dirty="0" smtClean="0"/>
              <a:t>Pengaruh Interaksi antara Biochar dan Lapisan Tanah terhadap TT dan BK     Tanaman Jagung</a:t>
            </a:r>
            <a:endParaRPr lang="id-ID" sz="2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356659842"/>
              </p:ext>
            </p:extLst>
          </p:nvPr>
        </p:nvGraphicFramePr>
        <p:xfrm>
          <a:off x="670942" y="2204864"/>
          <a:ext cx="8280921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8813"/>
                <a:gridCol w="1655813"/>
                <a:gridCol w="1828545"/>
                <a:gridCol w="1828545"/>
                <a:gridCol w="1299205"/>
              </a:tblGrid>
              <a:tr h="146646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d-ID" sz="1800" b="1" dirty="0">
                          <a:effectLst/>
                        </a:rPr>
                        <a:t>Dosis Biochar</a:t>
                      </a:r>
                      <a:endParaRPr lang="id-ID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Tinggi Tanaman</a:t>
                      </a:r>
                      <a:endParaRPr lang="id-ID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Bobot Kering</a:t>
                      </a:r>
                      <a:endParaRPr lang="id-ID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556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Topsoil</a:t>
                      </a:r>
                      <a:endParaRPr lang="id-ID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Subsoil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Topsoil</a:t>
                      </a:r>
                      <a:endParaRPr lang="id-ID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Subsoil</a:t>
                      </a:r>
                      <a:endParaRPr lang="id-ID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id-ID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d-ID" sz="1800" b="1" dirty="0" smtClean="0">
                          <a:solidFill>
                            <a:schemeClr val="tx1"/>
                          </a:solidFill>
                          <a:effectLst/>
                        </a:rPr>
                        <a:t>......................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(cm)</a:t>
                      </a: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d-ID" sz="1800" b="1" dirty="0" smtClean="0">
                          <a:solidFill>
                            <a:schemeClr val="tx1"/>
                          </a:solidFill>
                          <a:effectLst/>
                        </a:rPr>
                        <a:t>...................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effectLst/>
                        </a:rPr>
                        <a:t>...................  </a:t>
                      </a:r>
                      <a:r>
                        <a:rPr lang="en-US" sz="1800" b="1" dirty="0">
                          <a:effectLst/>
                        </a:rPr>
                        <a:t>(g)</a:t>
                      </a:r>
                      <a:r>
                        <a:rPr lang="id-ID" sz="1800" b="1" dirty="0">
                          <a:effectLst/>
                        </a:rPr>
                        <a:t> </a:t>
                      </a:r>
                      <a:r>
                        <a:rPr lang="id-ID" sz="1800" b="1" dirty="0" smtClean="0">
                          <a:effectLst/>
                        </a:rPr>
                        <a:t>.....................</a:t>
                      </a:r>
                      <a:endParaRPr lang="id-ID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B</a:t>
                      </a:r>
                      <a:r>
                        <a:rPr lang="en-US" sz="1800" b="1" baseline="-25000">
                          <a:effectLst/>
                        </a:rPr>
                        <a:t>0 </a:t>
                      </a:r>
                      <a:r>
                        <a:rPr lang="id-ID" sz="1800" b="1">
                          <a:effectLst/>
                        </a:rPr>
                        <a:t>(0%)</a:t>
                      </a:r>
                      <a:endParaRPr lang="id-ID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86,33 ab</a:t>
                      </a:r>
                      <a:endParaRPr lang="id-ID" sz="1800" b="1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(A)</a:t>
                      </a:r>
                      <a:endParaRPr lang="id-ID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79,19 a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(A)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2,17 a</a:t>
                      </a:r>
                      <a:endParaRPr lang="id-ID" sz="1800" b="1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(A)</a:t>
                      </a:r>
                      <a:endParaRPr lang="id-ID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2,14 a</a:t>
                      </a:r>
                      <a:endParaRPr lang="id-ID" sz="1800" b="1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(A)</a:t>
                      </a:r>
                      <a:endParaRPr lang="id-ID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B</a:t>
                      </a:r>
                      <a:r>
                        <a:rPr lang="en-US" sz="1800" b="1" baseline="-25000">
                          <a:effectLst/>
                        </a:rPr>
                        <a:t>1 </a:t>
                      </a:r>
                      <a:r>
                        <a:rPr lang="id-ID" sz="1800" b="1">
                          <a:effectLst/>
                        </a:rPr>
                        <a:t>(5%)</a:t>
                      </a:r>
                      <a:endParaRPr lang="id-ID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115,17 de</a:t>
                      </a:r>
                      <a:endParaRPr lang="id-ID" sz="1800" b="1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(CD)</a:t>
                      </a:r>
                      <a:endParaRPr lang="id-ID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103,83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bcd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(B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10,97 c</a:t>
                      </a:r>
                      <a:endParaRPr lang="id-ID" sz="1800" b="1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(C)</a:t>
                      </a:r>
                      <a:endParaRPr lang="id-ID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8,99 bc</a:t>
                      </a:r>
                      <a:endParaRPr lang="id-ID" sz="1800" b="1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(B)</a:t>
                      </a:r>
                      <a:endParaRPr lang="id-ID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B</a:t>
                      </a:r>
                      <a:r>
                        <a:rPr lang="en-US" sz="1800" b="1" baseline="-25000">
                          <a:effectLst/>
                        </a:rPr>
                        <a:t>2 </a:t>
                      </a:r>
                      <a:r>
                        <a:rPr lang="id-ID" sz="1800" b="1">
                          <a:effectLst/>
                        </a:rPr>
                        <a:t>(10%)</a:t>
                      </a:r>
                      <a:endParaRPr lang="id-ID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93,50 abc</a:t>
                      </a:r>
                      <a:endParaRPr lang="id-ID" sz="1800" b="1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(AB)</a:t>
                      </a:r>
                      <a:endParaRPr lang="id-ID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109,50 cd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(B)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6,57 b</a:t>
                      </a:r>
                      <a:endParaRPr lang="id-ID" sz="1800" b="1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(B)</a:t>
                      </a:r>
                      <a:endParaRPr lang="id-ID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11,45 c</a:t>
                      </a:r>
                      <a:endParaRPr lang="id-ID" sz="1800" b="1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(BC)</a:t>
                      </a:r>
                      <a:endParaRPr lang="id-ID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B</a:t>
                      </a:r>
                      <a:r>
                        <a:rPr lang="en-US" sz="1800" b="1" baseline="-25000">
                          <a:effectLst/>
                        </a:rPr>
                        <a:t>3 </a:t>
                      </a:r>
                      <a:r>
                        <a:rPr lang="id-ID" sz="1800" b="1">
                          <a:effectLst/>
                        </a:rPr>
                        <a:t>(15%)</a:t>
                      </a:r>
                      <a:endParaRPr lang="id-ID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105,17 cd</a:t>
                      </a:r>
                      <a:endParaRPr lang="id-ID" sz="1800" b="1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(BC)</a:t>
                      </a:r>
                      <a:endParaRPr lang="id-ID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114,17 de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(B)</a:t>
                      </a:r>
                      <a:endParaRPr lang="id-ID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13,19 de</a:t>
                      </a:r>
                      <a:endParaRPr lang="id-ID" sz="1800" b="1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(CD)</a:t>
                      </a:r>
                      <a:endParaRPr lang="id-ID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13,62 de</a:t>
                      </a:r>
                      <a:endParaRPr lang="id-ID" sz="1800" b="1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(CD)</a:t>
                      </a:r>
                      <a:endParaRPr lang="id-ID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B</a:t>
                      </a:r>
                      <a:r>
                        <a:rPr lang="en-US" sz="1800" b="1" baseline="-25000">
                          <a:effectLst/>
                        </a:rPr>
                        <a:t>4 </a:t>
                      </a:r>
                      <a:r>
                        <a:rPr lang="id-ID" sz="1800" b="1">
                          <a:effectLst/>
                        </a:rPr>
                        <a:t>(20%)</a:t>
                      </a:r>
                      <a:endParaRPr lang="id-ID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131,50 e</a:t>
                      </a:r>
                      <a:endParaRPr lang="id-ID" sz="1800" b="1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(D)</a:t>
                      </a:r>
                      <a:endParaRPr lang="id-ID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105,17 cd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(B)</a:t>
                      </a:r>
                      <a:endParaRPr lang="id-ID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16,15 e</a:t>
                      </a:r>
                      <a:endParaRPr lang="id-ID" sz="1800" b="1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(D)</a:t>
                      </a:r>
                      <a:endParaRPr lang="id-ID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10,22 c</a:t>
                      </a:r>
                      <a:endParaRPr lang="id-ID" sz="1800" b="1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(BC)</a:t>
                      </a:r>
                      <a:endParaRPr lang="id-ID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B</a:t>
                      </a:r>
                      <a:r>
                        <a:rPr lang="en-US" sz="1800" b="1" baseline="-25000">
                          <a:effectLst/>
                        </a:rPr>
                        <a:t>5 </a:t>
                      </a:r>
                      <a:r>
                        <a:rPr lang="id-ID" sz="1800" b="1">
                          <a:effectLst/>
                        </a:rPr>
                        <a:t>(25%)</a:t>
                      </a:r>
                      <a:endParaRPr lang="id-ID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119,00 cd</a:t>
                      </a:r>
                      <a:endParaRPr lang="id-ID" sz="1800" b="1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(CD)</a:t>
                      </a:r>
                      <a:endParaRPr lang="id-ID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107,50 cd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(B)</a:t>
                      </a:r>
                      <a:endParaRPr lang="id-ID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15,23 e</a:t>
                      </a:r>
                      <a:endParaRPr lang="id-ID" sz="1800" b="1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(D)</a:t>
                      </a:r>
                      <a:endParaRPr lang="id-ID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15,54 e</a:t>
                      </a:r>
                      <a:endParaRPr lang="id-ID" sz="1800" b="1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(D)</a:t>
                      </a:r>
                      <a:endParaRPr lang="id-ID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BNJ 5%</a:t>
                      </a:r>
                      <a:endParaRPr lang="id-ID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3,61</a:t>
                      </a:r>
                      <a:endParaRPr lang="id-ID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64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 </a:t>
            </a:r>
            <a:r>
              <a:rPr lang="en-US" dirty="0"/>
              <a:t>KESIMPULAN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-57150" y="2574758"/>
            <a:ext cx="9093646" cy="36004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id-ID" sz="2800" b="1" dirty="0" smtClean="0"/>
              <a:t>Aplikasi </a:t>
            </a:r>
            <a:r>
              <a:rPr lang="id-ID" sz="2800" b="1" dirty="0"/>
              <a:t>5% biochar ke dalam tanah </a:t>
            </a:r>
            <a:r>
              <a:rPr lang="id-ID" sz="2800" b="1" dirty="0" smtClean="0"/>
              <a:t>masih me- ninggalkan residu dan masih </a:t>
            </a:r>
            <a:r>
              <a:rPr lang="id-ID" sz="2800" b="1" dirty="0"/>
              <a:t>dapat </a:t>
            </a:r>
            <a:r>
              <a:rPr lang="id-ID" sz="2800" b="1" dirty="0" smtClean="0"/>
              <a:t>meningkat-kan </a:t>
            </a:r>
            <a:r>
              <a:rPr lang="id-ID" sz="2800" b="1" dirty="0"/>
              <a:t>kesuburan tanah.  Hal tersebut dapat dilihat dari meningkatnya respirasi tanah dan </a:t>
            </a:r>
            <a:r>
              <a:rPr lang="id-ID" sz="2800" b="1" dirty="0" smtClean="0"/>
              <a:t>pertum-buhan </a:t>
            </a:r>
            <a:r>
              <a:rPr lang="id-ID" sz="2800" b="1" dirty="0"/>
              <a:t>tanaman jagung.  Akan tetapi pemberian biochar tidak mempengaruhi serapan Kalium </a:t>
            </a:r>
            <a:r>
              <a:rPr lang="id-ID" sz="2800" b="1" dirty="0" smtClean="0"/>
              <a:t>   oleh </a:t>
            </a:r>
            <a:r>
              <a:rPr lang="id-ID" sz="2800" b="1" dirty="0"/>
              <a:t>tanaman jagung.</a:t>
            </a:r>
          </a:p>
          <a:p>
            <a:endParaRPr lang="id-ID" sz="2800" b="1" dirty="0"/>
          </a:p>
        </p:txBody>
      </p:sp>
    </p:spTree>
    <p:extLst>
      <p:ext uri="{BB962C8B-B14F-4D97-AF65-F5344CB8AC3E}">
        <p14:creationId xmlns:p14="http://schemas.microsoft.com/office/powerpoint/2010/main" val="417125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1960" y="2924944"/>
            <a:ext cx="4320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Terima kasih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936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347864" y="3068960"/>
            <a:ext cx="7524328" cy="1069514"/>
          </a:xfrm>
        </p:spPr>
        <p:txBody>
          <a:bodyPr/>
          <a:lstStyle/>
          <a:p>
            <a:r>
              <a:rPr lang="en-US" altLang="ko-KR" dirty="0" smtClean="0"/>
              <a:t> </a:t>
            </a:r>
            <a:r>
              <a:rPr lang="id-ID" altLang="ko-KR" dirty="0" smtClean="0"/>
              <a:t>Pendahuluan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531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08570" y="743706"/>
            <a:ext cx="66595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L</a:t>
            </a:r>
            <a:r>
              <a:rPr lang="id-ID" altLang="zh-CN" sz="2800" b="1" dirty="0">
                <a:solidFill>
                  <a:schemeClr val="bg1"/>
                </a:solidFill>
                <a:latin typeface="Verdana" panose="020B0604030504040204" pitchFamily="34" charset="0"/>
              </a:rPr>
              <a:t>atar Belakang</a:t>
            </a:r>
            <a:endParaRPr lang="id-ID" altLang="en-US" sz="28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92581872"/>
              </p:ext>
            </p:extLst>
          </p:nvPr>
        </p:nvGraphicFramePr>
        <p:xfrm>
          <a:off x="2622596" y="1590808"/>
          <a:ext cx="3312368" cy="1224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9696609"/>
              </p:ext>
            </p:extLst>
          </p:nvPr>
        </p:nvGraphicFramePr>
        <p:xfrm>
          <a:off x="2458403" y="3502077"/>
          <a:ext cx="3384376" cy="981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490035073"/>
              </p:ext>
            </p:extLst>
          </p:nvPr>
        </p:nvGraphicFramePr>
        <p:xfrm>
          <a:off x="-828600" y="5077306"/>
          <a:ext cx="4830847" cy="1220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659109" y="246517"/>
            <a:ext cx="7348537" cy="74439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2117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id-ID" sz="2400" b="1" dirty="0" smtClean="0">
                <a:latin typeface="Arial Black" pitchFamily="34" charset="0"/>
              </a:rPr>
              <a:t>Peningkatan produksi pertanian</a:t>
            </a:r>
            <a:endParaRPr lang="id-ID" sz="2400" b="1" dirty="0">
              <a:latin typeface="Arial Black" pitchFamily="34" charset="0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6237517" y="3942781"/>
            <a:ext cx="2056888" cy="96145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id-ID" sz="2400" b="1" dirty="0" smtClean="0">
                <a:latin typeface="Calibri" pitchFamily="34" charset="0"/>
              </a:rPr>
              <a:t>Sifat fisik dan kimia buruk</a:t>
            </a:r>
            <a:endParaRPr lang="id-ID" sz="2400" b="1" dirty="0">
              <a:solidFill>
                <a:srgbClr val="FF0000"/>
              </a:solidFill>
            </a:endParaRPr>
          </a:p>
        </p:txBody>
      </p:sp>
      <p:sp>
        <p:nvSpPr>
          <p:cNvPr id="18" name="Down Arrow 17"/>
          <p:cNvSpPr>
            <a:spLocks noChangeArrowheads="1"/>
          </p:cNvSpPr>
          <p:nvPr/>
        </p:nvSpPr>
        <p:spPr bwMode="auto">
          <a:xfrm>
            <a:off x="4927423" y="1060034"/>
            <a:ext cx="361950" cy="32226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id-ID" altLang="id-ID"/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5887224" y="3414840"/>
            <a:ext cx="393290" cy="42778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278780" y="2924944"/>
            <a:ext cx="0" cy="52387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" name="Group 25"/>
          <p:cNvGrpSpPr/>
          <p:nvPr/>
        </p:nvGrpSpPr>
        <p:grpSpPr>
          <a:xfrm>
            <a:off x="5607789" y="2494103"/>
            <a:ext cx="2911689" cy="937277"/>
            <a:chOff x="14836" y="0"/>
            <a:chExt cx="3355643" cy="1220589"/>
          </a:xfrm>
          <a:scene3d>
            <a:camera prst="orthographicFront"/>
            <a:lightRig rig="flat" dir="t"/>
          </a:scene3d>
        </p:grpSpPr>
        <p:sp>
          <p:nvSpPr>
            <p:cNvPr id="27" name="Oval 26"/>
            <p:cNvSpPr/>
            <p:nvPr/>
          </p:nvSpPr>
          <p:spPr>
            <a:xfrm>
              <a:off x="14836" y="0"/>
              <a:ext cx="3355643" cy="1220589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506259" y="178751"/>
              <a:ext cx="2372797" cy="8630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800" b="1" i="0" kern="1200" baseline="0" dirty="0" smtClean="0"/>
                <a:t>Pertanian intensif</a:t>
              </a:r>
              <a:endParaRPr lang="id-ID" sz="1800" b="1" kern="1200" dirty="0"/>
            </a:p>
          </p:txBody>
        </p:sp>
      </p:grpSp>
      <p:cxnSp>
        <p:nvCxnSpPr>
          <p:cNvPr id="30" name="Straight Arrow Connector 29"/>
          <p:cNvCxnSpPr/>
          <p:nvPr/>
        </p:nvCxnSpPr>
        <p:spPr bwMode="auto">
          <a:xfrm>
            <a:off x="5812792" y="4234742"/>
            <a:ext cx="477093" cy="33051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4107122" y="5503027"/>
            <a:ext cx="2929433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d-ID" sz="2400" b="1" dirty="0" smtClean="0"/>
              <a:t>Produksi tanaman menurun</a:t>
            </a:r>
            <a:endParaRPr lang="id-ID" sz="2400" b="1" dirty="0"/>
          </a:p>
        </p:txBody>
      </p:sp>
      <p:sp>
        <p:nvSpPr>
          <p:cNvPr id="34" name="Down Arrow 33"/>
          <p:cNvSpPr>
            <a:spLocks noChangeArrowheads="1"/>
          </p:cNvSpPr>
          <p:nvPr/>
        </p:nvSpPr>
        <p:spPr bwMode="auto">
          <a:xfrm>
            <a:off x="5209889" y="5074910"/>
            <a:ext cx="361950" cy="32226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id-ID" altLang="id-ID"/>
          </a:p>
        </p:txBody>
      </p:sp>
      <p:sp>
        <p:nvSpPr>
          <p:cNvPr id="36" name="Rounded Rectangle 35"/>
          <p:cNvSpPr/>
          <p:nvPr/>
        </p:nvSpPr>
        <p:spPr>
          <a:xfrm>
            <a:off x="2232248" y="1441038"/>
            <a:ext cx="6372200" cy="3539303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39" name="Elbow Connector 38"/>
          <p:cNvCxnSpPr/>
          <p:nvPr/>
        </p:nvCxnSpPr>
        <p:spPr>
          <a:xfrm rot="5400000">
            <a:off x="-168029" y="3060801"/>
            <a:ext cx="4331204" cy="191428"/>
          </a:xfrm>
          <a:prstGeom prst="bentConnector3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289373" y="985283"/>
            <a:ext cx="142985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d-ID" sz="2000" b="1" dirty="0" smtClean="0"/>
              <a:t>Masalah</a:t>
            </a:r>
            <a:endParaRPr lang="id-ID" sz="2000" b="1" dirty="0"/>
          </a:p>
        </p:txBody>
      </p:sp>
      <p:sp>
        <p:nvSpPr>
          <p:cNvPr id="43" name="Snip Single Corner Rectangle 42"/>
          <p:cNvSpPr/>
          <p:nvPr/>
        </p:nvSpPr>
        <p:spPr>
          <a:xfrm>
            <a:off x="689305" y="5430466"/>
            <a:ext cx="3085885" cy="1077514"/>
          </a:xfrm>
          <a:prstGeom prst="snip1Rect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d-ID" sz="2400" b="1" dirty="0"/>
              <a:t>Rehabilitasi Tanah</a:t>
            </a:r>
          </a:p>
          <a:p>
            <a:pPr lvl="0"/>
            <a:r>
              <a:rPr lang="id-ID" sz="2400" b="1" dirty="0"/>
              <a:t>Alternatif ????</a:t>
            </a: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P spid="14" grpId="0" animBg="1"/>
      <p:bldP spid="18" grpId="0" animBg="1"/>
      <p:bldP spid="33" grpId="0" animBg="1"/>
      <p:bldP spid="34" grpId="0" animBg="1"/>
      <p:bldP spid="36" grpId="0" animBg="1"/>
      <p:bldP spid="41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48679"/>
            <a:ext cx="7524328" cy="1069514"/>
          </a:xfrm>
        </p:spPr>
        <p:txBody>
          <a:bodyPr/>
          <a:lstStyle/>
          <a:p>
            <a:pPr lvl="0"/>
            <a:r>
              <a:rPr lang="id-ID" dirty="0"/>
              <a:t>Rehabilitasi Tanah</a:t>
            </a:r>
            <a:br>
              <a:rPr lang="id-ID" dirty="0"/>
            </a:br>
            <a:r>
              <a:rPr lang="id-ID" dirty="0"/>
              <a:t>Alternatif ????</a:t>
            </a:r>
            <a:br>
              <a:rPr lang="id-ID" dirty="0"/>
            </a:br>
            <a:endParaRPr lang="id-ID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10690372"/>
              </p:ext>
            </p:extLst>
          </p:nvPr>
        </p:nvGraphicFramePr>
        <p:xfrm>
          <a:off x="537467" y="18765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44526592"/>
              </p:ext>
            </p:extLst>
          </p:nvPr>
        </p:nvGraphicFramePr>
        <p:xfrm>
          <a:off x="5292080" y="908720"/>
          <a:ext cx="4283968" cy="3102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5580112" y="768014"/>
            <a:ext cx="3563888" cy="338437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ounded Rectangle 10"/>
          <p:cNvSpPr/>
          <p:nvPr/>
        </p:nvSpPr>
        <p:spPr>
          <a:xfrm>
            <a:off x="537467" y="1618193"/>
            <a:ext cx="4596578" cy="1738799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ight Arrow 11"/>
          <p:cNvSpPr/>
          <p:nvPr/>
        </p:nvSpPr>
        <p:spPr>
          <a:xfrm>
            <a:off x="5148064" y="2276872"/>
            <a:ext cx="576064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>
            <a:off x="6019389" y="3016867"/>
            <a:ext cx="433388" cy="21699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id-ID" altLang="id-ID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4367357" y="5445224"/>
            <a:ext cx="4532220" cy="127789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2117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rgbClr val="33333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id-ID" sz="2400" b="1" dirty="0" smtClean="0">
                <a:latin typeface="Arial Black" pitchFamily="34" charset="0"/>
              </a:rPr>
              <a:t>Pertumbuhan Tanaman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id-ID" sz="2400" b="1" dirty="0" smtClean="0">
                <a:latin typeface="Arial Black" pitchFamily="34" charset="0"/>
              </a:rPr>
              <a:t>Sifat Kimia Tanah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id-ID" sz="2400" b="1" dirty="0" smtClean="0">
                <a:latin typeface="Arial Black" pitchFamily="34" charset="0"/>
              </a:rPr>
              <a:t>Respirasi Tanah</a:t>
            </a:r>
            <a:endParaRPr lang="id-ID" sz="2400" b="1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13396" y="4301756"/>
            <a:ext cx="1781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Indikator</a:t>
            </a:r>
            <a:endParaRPr lang="id-ID" sz="2400" b="1" dirty="0"/>
          </a:p>
        </p:txBody>
      </p:sp>
    </p:spTree>
    <p:extLst>
      <p:ext uri="{BB962C8B-B14F-4D97-AF65-F5344CB8AC3E}">
        <p14:creationId xmlns:p14="http://schemas.microsoft.com/office/powerpoint/2010/main" val="355075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char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344816" cy="552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188640"/>
            <a:ext cx="65527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400" b="1" dirty="0" smtClean="0"/>
              <a:t>Fungsi dan Kegunaan</a:t>
            </a:r>
            <a:endParaRPr lang="id-ID" sz="4400" b="1" dirty="0"/>
          </a:p>
        </p:txBody>
      </p:sp>
    </p:spTree>
    <p:extLst>
      <p:ext uri="{BB962C8B-B14F-4D97-AF65-F5344CB8AC3E}">
        <p14:creationId xmlns:p14="http://schemas.microsoft.com/office/powerpoint/2010/main" val="163189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terra preta adal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70485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9285" y="-25673"/>
            <a:ext cx="65527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400" b="1" dirty="0" smtClean="0"/>
              <a:t>Residu Biochar</a:t>
            </a:r>
            <a:endParaRPr lang="id-ID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0" y="6237341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http://www.ultrakulture.com/2015/10/25/terra-preta-amazonian-super-soil-ancient-ways-of-bio-designing-rainforests/</a:t>
            </a:r>
          </a:p>
        </p:txBody>
      </p:sp>
    </p:spTree>
    <p:extLst>
      <p:ext uri="{BB962C8B-B14F-4D97-AF65-F5344CB8AC3E}">
        <p14:creationId xmlns:p14="http://schemas.microsoft.com/office/powerpoint/2010/main" val="42682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332656"/>
            <a:ext cx="7524328" cy="1069514"/>
          </a:xfrm>
        </p:spPr>
        <p:txBody>
          <a:bodyPr/>
          <a:lstStyle/>
          <a:p>
            <a:r>
              <a:rPr lang="id-ID" dirty="0" smtClean="0"/>
              <a:t>Tujuan Penelitian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547664" y="2161455"/>
            <a:ext cx="7704856" cy="4147865"/>
          </a:xfrm>
        </p:spPr>
        <p:txBody>
          <a:bodyPr/>
          <a:lstStyle/>
          <a:p>
            <a:r>
              <a:rPr lang="id-ID" sz="3200" dirty="0" smtClean="0"/>
              <a:t>Mempelajari </a:t>
            </a:r>
            <a:r>
              <a:rPr lang="id-ID" sz="3200" dirty="0"/>
              <a:t>pengaruh residu biochar terhadap respirasi tanah, serapan K, </a:t>
            </a:r>
            <a:r>
              <a:rPr lang="id-ID" sz="3200" dirty="0" smtClean="0"/>
              <a:t>  dan </a:t>
            </a:r>
            <a:r>
              <a:rPr lang="id-ID" sz="3200" dirty="0"/>
              <a:t>pertumbuhan tanaman jagung </a:t>
            </a:r>
            <a:r>
              <a:rPr lang="id-ID" sz="3200" dirty="0" smtClean="0"/>
              <a:t>       (</a:t>
            </a:r>
            <a:r>
              <a:rPr lang="id-ID" sz="3200" i="1" dirty="0"/>
              <a:t>Zea mays</a:t>
            </a:r>
            <a:r>
              <a:rPr lang="id-ID" sz="3200" dirty="0"/>
              <a:t>) serta mencari takaran </a:t>
            </a:r>
            <a:r>
              <a:rPr lang="id-ID" sz="3200" dirty="0" smtClean="0"/>
              <a:t>ter- baik </a:t>
            </a:r>
            <a:r>
              <a:rPr lang="id-ID" sz="3200" dirty="0"/>
              <a:t>dari pemberian biochar </a:t>
            </a:r>
            <a:r>
              <a:rPr lang="id-ID" sz="3200" dirty="0" smtClean="0"/>
              <a:t>terhadap respirasi tanah</a:t>
            </a:r>
            <a:endParaRPr lang="id-ID" sz="3200" dirty="0"/>
          </a:p>
          <a:p>
            <a:endParaRPr lang="id-ID" sz="3200" dirty="0"/>
          </a:p>
        </p:txBody>
      </p:sp>
      <p:pic>
        <p:nvPicPr>
          <p:cNvPr id="6" name="Picture 6" descr="https://encrypted-tbn3.gstatic.com/images?q=tbn:ANd9GcSbz72g-PeTSOxezcIKomtWwUuDV026qUsUyNKcoK3Q9By1Nad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366406"/>
            <a:ext cx="2160240" cy="149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kaca pembes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86" y="-27384"/>
            <a:ext cx="2435746" cy="202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anaman jagu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289212"/>
            <a:ext cx="2666938" cy="156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o2 molecu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853" y="5111277"/>
            <a:ext cx="2373635" cy="159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74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Bahan dan Metode (1)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069514"/>
            <a:ext cx="7056784" cy="775310"/>
          </a:xfr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id-ID" sz="2400" b="1" dirty="0" smtClean="0"/>
              <a:t>Penelitian residu biochar ini melanjutkan pene- litian sebelumnya (Niswati </a:t>
            </a:r>
            <a:r>
              <a:rPr lang="id-ID" sz="2400" b="1" i="1" dirty="0" smtClean="0"/>
              <a:t>et al.</a:t>
            </a:r>
            <a:r>
              <a:rPr lang="id-ID" sz="2400" b="1" dirty="0" smtClean="0"/>
              <a:t> 2017) dengan:</a:t>
            </a:r>
            <a:endParaRPr lang="id-ID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91096" y="1844824"/>
            <a:ext cx="7045399" cy="4680520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3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Rancangan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Acak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Kelompok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(RAK) yang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disusun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faktorial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faktor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d-ID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Blip>
                <a:blip r:embed="rId2"/>
              </a:buBlip>
              <a:defRPr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Faktor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Pertama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kedalaman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lapisan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tanah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L1 =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Lapisan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topsoil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(0-20 cm)</a:t>
            </a:r>
          </a:p>
          <a:p>
            <a:pPr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L2 =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Lapisan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subsoil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(20-40 cm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d-ID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  <a:defRPr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2"/>
              </a:buBlip>
              <a:defRPr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Faktor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Kedua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dosis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biochar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= 0%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Biochar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kontrol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5 kg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bobot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tanah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= 5%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Biochar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5 kg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bobot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tanah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= 10%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Biochar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5 kg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bobot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tanah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= 15%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Biochar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5 kg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bobot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tanah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= 20%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Biochar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5 kg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bobot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tanah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= 25%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Biochar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5 kg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bobot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tan</a:t>
            </a:r>
            <a:r>
              <a:rPr lang="id-ID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ah</a:t>
            </a:r>
            <a:endParaRPr lang="id-ID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3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Bahan dan </a:t>
            </a:r>
            <a:r>
              <a:rPr lang="id-ID" dirty="0" smtClean="0"/>
              <a:t>Metode (2)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253" y="1009420"/>
            <a:ext cx="6768752" cy="460648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id-ID" dirty="0" smtClean="0"/>
              <a:t>Tanah Ultisols dari KP Balai Penelitian Tanah Taman Bogo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491880" y="1758099"/>
            <a:ext cx="5455183" cy="4123805"/>
          </a:xfrm>
          <a:solidFill>
            <a:schemeClr val="bg2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b="1" dirty="0" smtClean="0"/>
              <a:t>Bahan biochar adalah Sekam   Padi.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b="1" dirty="0" smtClean="0"/>
              <a:t>Tanaman indikator adalah per- tumbuhan tanaman jagung.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b="1" dirty="0" smtClean="0"/>
              <a:t>Serapan K menggunakan       metode NH</a:t>
            </a:r>
            <a:r>
              <a:rPr lang="id-ID" sz="2400" b="1" baseline="-25000" dirty="0" smtClean="0"/>
              <a:t>4</a:t>
            </a:r>
            <a:r>
              <a:rPr lang="id-ID" sz="2400" b="1" dirty="0" smtClean="0"/>
              <a:t>OAc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b="1" dirty="0" smtClean="0"/>
              <a:t>Respirasi </a:t>
            </a:r>
            <a:r>
              <a:rPr lang="id-ID" sz="2400" b="1" dirty="0"/>
              <a:t>diukur </a:t>
            </a:r>
            <a:r>
              <a:rPr lang="id-ID" sz="2400" b="1" dirty="0" smtClean="0"/>
              <a:t>menggunakan metode Verstrate </a:t>
            </a:r>
            <a:r>
              <a:rPr lang="id-ID" sz="2400" b="1" dirty="0"/>
              <a:t>(Anas, 1986</a:t>
            </a:r>
            <a:r>
              <a:rPr lang="id-ID" sz="2400" b="1" dirty="0" smtClean="0"/>
              <a:t>). </a:t>
            </a:r>
            <a:endParaRPr lang="id-ID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9" y="1556792"/>
            <a:ext cx="3333941" cy="4325112"/>
          </a:xfrm>
          <a:prstGeom prst="rect">
            <a:avLst/>
          </a:prstGeom>
          <a:noFill/>
          <a:ln w="9525">
            <a:solidFill>
              <a:srgbClr val="66FF66"/>
            </a:solidFill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75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920</Words>
  <Application>Microsoft Office PowerPoint</Application>
  <PresentationFormat>On-screen Show (4:3)</PresentationFormat>
  <Paragraphs>289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Malgun Gothic</vt:lpstr>
      <vt:lpstr>SimSun</vt:lpstr>
      <vt:lpstr>Arial</vt:lpstr>
      <vt:lpstr>Arial Black</vt:lpstr>
      <vt:lpstr>Calibri</vt:lpstr>
      <vt:lpstr>Cambria</vt:lpstr>
      <vt:lpstr>Times New Roman</vt:lpstr>
      <vt:lpstr>Verdana</vt:lpstr>
      <vt:lpstr>Wingdings</vt:lpstr>
      <vt:lpstr>Office Theme</vt:lpstr>
      <vt:lpstr>Custom Design</vt:lpstr>
      <vt:lpstr>PowerPoint Presentation</vt:lpstr>
      <vt:lpstr> Pendahuluan</vt:lpstr>
      <vt:lpstr>PowerPoint Presentation</vt:lpstr>
      <vt:lpstr>Rehabilitasi Tanah Alternatif ???? </vt:lpstr>
      <vt:lpstr>PowerPoint Presentation</vt:lpstr>
      <vt:lpstr>PowerPoint Presentation</vt:lpstr>
      <vt:lpstr>Tujuan Penelitian</vt:lpstr>
      <vt:lpstr>Bahan dan Metode (1)</vt:lpstr>
      <vt:lpstr>Bahan dan Metode (2)</vt:lpstr>
      <vt:lpstr>Hasil dan Pembahasan (1)</vt:lpstr>
      <vt:lpstr>Hasil dan Pembahasan (2)</vt:lpstr>
      <vt:lpstr>Hasil dan Pembahasan (3)</vt:lpstr>
      <vt:lpstr>Hasil dan Pembahasan (4)</vt:lpstr>
      <vt:lpstr>Hasil dan Pembahasan (5)</vt:lpstr>
      <vt:lpstr>Hasil dan Pembahasan (6)</vt:lpstr>
      <vt:lpstr> KESIMPULAN 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Windows User</cp:lastModifiedBy>
  <cp:revision>55</cp:revision>
  <dcterms:created xsi:type="dcterms:W3CDTF">2014-04-01T16:35:38Z</dcterms:created>
  <dcterms:modified xsi:type="dcterms:W3CDTF">2018-09-29T16:20:50Z</dcterms:modified>
</cp:coreProperties>
</file>