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1" r:id="rId3"/>
    <p:sldId id="258" r:id="rId4"/>
    <p:sldId id="260" r:id="rId5"/>
    <p:sldId id="262" r:id="rId6"/>
    <p:sldId id="280" r:id="rId7"/>
    <p:sldId id="264" r:id="rId8"/>
    <p:sldId id="266" r:id="rId9"/>
    <p:sldId id="267" r:id="rId10"/>
    <p:sldId id="265" r:id="rId11"/>
    <p:sldId id="272" r:id="rId12"/>
    <p:sldId id="273" r:id="rId13"/>
    <p:sldId id="274" r:id="rId14"/>
    <p:sldId id="275" r:id="rId15"/>
    <p:sldId id="276" r:id="rId16"/>
    <p:sldId id="269" r:id="rId17"/>
    <p:sldId id="277" r:id="rId18"/>
    <p:sldId id="278" r:id="rId19"/>
    <p:sldId id="279" r:id="rId20"/>
  </p:sldIdLst>
  <p:sldSz cx="9144000" cy="6858000" type="screen4x3"/>
  <p:notesSz cx="6858000" cy="99456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18" autoAdjust="0"/>
  </p:normalViewPr>
  <p:slideViewPr>
    <p:cSldViewPr>
      <p:cViewPr>
        <p:scale>
          <a:sx n="50" d="100"/>
          <a:sy n="50" d="100"/>
        </p:scale>
        <p:origin x="-1956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%20GRAFIK%20EKSTRAK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%20GRAFIK%20EKSTRAK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ATA%20GRAFIK%20EKSTRAK%20EXCE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ownloads\data%20ganti%20baru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ownloads\data%20ganti%20baru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cer\Downloads\data%20ganti%20baru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title>
      <c:tx>
        <c:rich>
          <a:bodyPr/>
          <a:lstStyle/>
          <a:p>
            <a:pPr>
              <a:defRPr/>
            </a:pPr>
            <a:r>
              <a:rPr lang="id-ID"/>
              <a:t>Zona Hambat Ekstrak Kelopak Mangrove</a:t>
            </a:r>
          </a:p>
        </c:rich>
      </c:tx>
      <c:layout>
        <c:manualLayout>
          <c:xMode val="edge"/>
          <c:yMode val="edge"/>
          <c:x val="0.26110699541506682"/>
          <c:y val="3.664194292455092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373701659974294"/>
          <c:y val="0.18918249189439595"/>
          <c:w val="0.47129977334631784"/>
          <c:h val="0.561905717667644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V.H!$Q$11</c:f>
              <c:strCache>
                <c:ptCount val="1"/>
                <c:pt idx="0">
                  <c:v>Diameter Zona Hambat 24 jam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2.8477827562703828E-3"/>
                  <c:y val="-4.7097898290319124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3,4</a:t>
                    </a:r>
                    <a:r>
                      <a:rPr lang="en-US" sz="1200" b="0" i="0" u="none" strike="noStrike" baseline="0">
                        <a:effectLst/>
                      </a:rPr>
                      <a:t>±</a:t>
                    </a:r>
                    <a:r>
                      <a:rPr lang="id-ID" sz="1200" b="0" i="0" u="none" strike="noStrike" baseline="0">
                        <a:effectLst/>
                      </a:rPr>
                      <a:t>0,19</a:t>
                    </a:r>
                    <a:endParaRPr lang="en-US" sz="12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289550293996601E-3"/>
                  <c:y val="-1.4290565518664382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3,68</a:t>
                    </a:r>
                    <a:r>
                      <a:rPr lang="en-US" sz="1200" b="0" i="0" u="none" strike="noStrike" baseline="0">
                        <a:effectLst/>
                      </a:rPr>
                      <a:t>±</a:t>
                    </a:r>
                    <a:r>
                      <a:rPr lang="id-ID" sz="1200" b="0" i="0" u="none" strike="noStrike" baseline="0">
                        <a:effectLst/>
                      </a:rPr>
                      <a:t>0,52</a:t>
                    </a:r>
                    <a:endParaRPr lang="en-US" sz="12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3053039601368091E-2"/>
                  <c:y val="-1.5795249858473574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7,2±</a:t>
                    </a:r>
                    <a:r>
                      <a:rPr lang="id-ID" sz="1200"/>
                      <a:t>0,94</a:t>
                    </a:r>
                    <a:endParaRPr lang="en-US" sz="12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V.H!$G$13:$G$18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0.18610033136277199</c:v>
                  </c:pt>
                  <c:pt idx="4">
                    <c:v>0.51507281038703634</c:v>
                  </c:pt>
                  <c:pt idx="5">
                    <c:v>0.93536089291779911</c:v>
                  </c:pt>
                </c:numCache>
              </c:numRef>
            </c:plus>
            <c:minus>
              <c:numRef>
                <c:f>V.H!$G$13:$G$18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0.18610033136277199</c:v>
                  </c:pt>
                  <c:pt idx="4">
                    <c:v>0.51507281038703634</c:v>
                  </c:pt>
                  <c:pt idx="5">
                    <c:v>0.93536089291779911</c:v>
                  </c:pt>
                </c:numCache>
              </c:numRef>
            </c:minus>
          </c:errBars>
          <c:cat>
            <c:numLit>
              <c:formatCode>General</c:formatCode>
              <c:ptCount val="6"/>
              <c:pt idx="0">
                <c:v>0</c:v>
              </c:pt>
              <c:pt idx="1">
                <c:v>5</c:v>
              </c:pt>
              <c:pt idx="2">
                <c:v>10</c:v>
              </c:pt>
              <c:pt idx="3">
                <c:v>20</c:v>
              </c:pt>
              <c:pt idx="4">
                <c:v>50</c:v>
              </c:pt>
              <c:pt idx="5">
                <c:v>100</c:v>
              </c:pt>
            </c:numLit>
          </c:cat>
          <c:val>
            <c:numRef>
              <c:f>V.H!$Q$12:$Q$17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3.4</c:v>
                </c:pt>
                <c:pt idx="4">
                  <c:v>3.68</c:v>
                </c:pt>
                <c:pt idx="5">
                  <c:v>7.2</c:v>
                </c:pt>
              </c:numCache>
            </c:numRef>
          </c:val>
        </c:ser>
        <c:ser>
          <c:idx val="1"/>
          <c:order val="1"/>
          <c:tx>
            <c:strRef>
              <c:f>V.H!$R$11</c:f>
              <c:strCache>
                <c:ptCount val="1"/>
                <c:pt idx="0">
                  <c:v>Diameter Zona Hambat 48 jam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1.378591569463037E-3"/>
                  <c:y val="-2.3420436416036278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2,62</a:t>
                    </a:r>
                    <a:r>
                      <a:rPr lang="en-US" sz="1200" b="0" i="0" u="none" strike="noStrike" baseline="0">
                        <a:effectLst/>
                      </a:rPr>
                      <a:t>±</a:t>
                    </a:r>
                    <a:r>
                      <a:rPr lang="id-ID" sz="1200" b="0" i="0" u="none" strike="noStrike" baseline="0">
                        <a:effectLst/>
                      </a:rPr>
                      <a:t>0,34</a:t>
                    </a:r>
                    <a:endParaRPr lang="en-US" sz="12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6308090219673625E-4"/>
                  <c:y val="-2.1241958725747558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3,57</a:t>
                    </a:r>
                    <a:r>
                      <a:rPr lang="en-US" sz="1200" b="0" i="0" u="none" strike="noStrike" baseline="0">
                        <a:effectLst/>
                      </a:rPr>
                      <a:t>±</a:t>
                    </a:r>
                    <a:r>
                      <a:rPr lang="id-ID" sz="1200" b="0" i="0" u="none" strike="noStrike" baseline="0">
                        <a:effectLst/>
                      </a:rPr>
                      <a:t>0,18</a:t>
                    </a:r>
                    <a:endParaRPr lang="en-US" sz="12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394718272335303E-3"/>
                  <c:y val="-3.7009160619628505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6,04</a:t>
                    </a:r>
                    <a:r>
                      <a:rPr lang="en-US" sz="1200" b="0" i="0" u="none" strike="noStrike" baseline="0">
                        <a:effectLst/>
                      </a:rPr>
                      <a:t>±</a:t>
                    </a:r>
                    <a:r>
                      <a:rPr lang="id-ID" sz="1200" b="0" i="0" u="none" strike="noStrike" baseline="0">
                        <a:effectLst/>
                      </a:rPr>
                      <a:t>0,08</a:t>
                    </a:r>
                    <a:endParaRPr lang="en-US" sz="12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V.H!$L$13:$L$18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0.33778691508109276</c:v>
                  </c:pt>
                  <c:pt idx="4">
                    <c:v>0.18175074506954114</c:v>
                  </c:pt>
                  <c:pt idx="5">
                    <c:v>8.1445278152470726E-2</c:v>
                  </c:pt>
                </c:numCache>
              </c:numRef>
            </c:plus>
            <c:minus>
              <c:numRef>
                <c:f>V.H!$L$13:$L$18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0.33778691508109276</c:v>
                  </c:pt>
                  <c:pt idx="4">
                    <c:v>0.18175074506954114</c:v>
                  </c:pt>
                  <c:pt idx="5">
                    <c:v>8.1445278152470726E-2</c:v>
                  </c:pt>
                </c:numCache>
              </c:numRef>
            </c:minus>
          </c:errBars>
          <c:cat>
            <c:numLit>
              <c:formatCode>General</c:formatCode>
              <c:ptCount val="6"/>
              <c:pt idx="0">
                <c:v>0</c:v>
              </c:pt>
              <c:pt idx="1">
                <c:v>5</c:v>
              </c:pt>
              <c:pt idx="2">
                <c:v>10</c:v>
              </c:pt>
              <c:pt idx="3">
                <c:v>20</c:v>
              </c:pt>
              <c:pt idx="4">
                <c:v>50</c:v>
              </c:pt>
              <c:pt idx="5">
                <c:v>100</c:v>
              </c:pt>
            </c:numLit>
          </c:cat>
          <c:val>
            <c:numRef>
              <c:f>V.H!$R$12:$R$17</c:f>
              <c:numCache>
                <c:formatCode>0.00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2.62</c:v>
                </c:pt>
                <c:pt idx="4">
                  <c:v>3.57</c:v>
                </c:pt>
                <c:pt idx="5">
                  <c:v>6.04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6979584"/>
        <c:axId val="286981504"/>
      </c:barChart>
      <c:catAx>
        <c:axId val="286979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Konsentrasi (</a:t>
                </a:r>
                <a:r>
                  <a:rPr lang="id-ID"/>
                  <a:t>mg/ml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86981504"/>
        <c:crosses val="autoZero"/>
        <c:auto val="1"/>
        <c:lblAlgn val="ctr"/>
        <c:lblOffset val="100"/>
        <c:noMultiLvlLbl val="0"/>
      </c:catAx>
      <c:valAx>
        <c:axId val="2869815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d-ID"/>
                  <a:t>Diameter Ekstrak </a:t>
                </a:r>
              </a:p>
              <a:p>
                <a:pPr>
                  <a:defRPr/>
                </a:pPr>
                <a:r>
                  <a:rPr lang="id-ID"/>
                  <a:t>(mm)</a:t>
                </a:r>
              </a:p>
            </c:rich>
          </c:tx>
          <c:layout>
            <c:manualLayout>
              <c:xMode val="edge"/>
              <c:yMode val="edge"/>
              <c:x val="6.9208607551595275E-2"/>
              <c:y val="0.33293936543659819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86979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737399941874633"/>
          <c:y val="0.40054384746024396"/>
          <c:w val="0.31140650628290312"/>
          <c:h val="0.27446740831169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id-ID"/>
              <a:t>Zona Hambat Ekstrak Daun Mangrove</a:t>
            </a:r>
          </a:p>
        </c:rich>
      </c:tx>
      <c:layout>
        <c:manualLayout>
          <c:xMode val="edge"/>
          <c:yMode val="edge"/>
          <c:x val="0.25460786579490335"/>
          <c:y val="6.075692217441792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799810735150451"/>
          <c:y val="0.2463720146494954"/>
          <c:w val="0.47129977334631784"/>
          <c:h val="0.503082166812479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V.H!$Q$11</c:f>
              <c:strCache>
                <c:ptCount val="1"/>
                <c:pt idx="0">
                  <c:v>Diameter Zona Hambat 24 jam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2.8477827562703784E-3"/>
                  <c:y val="-4.7097898290319124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3,4</a:t>
                    </a:r>
                    <a:r>
                      <a:rPr lang="en-US" sz="1200" b="0" i="0" u="none" strike="noStrike" baseline="0">
                        <a:effectLst/>
                      </a:rPr>
                      <a:t>±</a:t>
                    </a:r>
                    <a:r>
                      <a:rPr lang="id-ID" sz="1200" b="0" i="0" u="none" strike="noStrike" baseline="0">
                        <a:effectLst/>
                      </a:rPr>
                      <a:t>0,19</a:t>
                    </a:r>
                    <a:endParaRPr lang="en-US" sz="12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289550293996601E-3"/>
                  <c:y val="-1.4290565518664361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3,68</a:t>
                    </a:r>
                    <a:r>
                      <a:rPr lang="en-US" sz="1200" b="0" i="0" u="none" strike="noStrike" baseline="0">
                        <a:effectLst/>
                      </a:rPr>
                      <a:t>±</a:t>
                    </a:r>
                    <a:r>
                      <a:rPr lang="id-ID" sz="1200" b="0" i="0" u="none" strike="noStrike" baseline="0">
                        <a:effectLst/>
                      </a:rPr>
                      <a:t>0,52</a:t>
                    </a:r>
                    <a:endParaRPr lang="en-US" sz="12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743917438581321E-5"/>
                  <c:y val="-3.7037116640015723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7,2</a:t>
                    </a:r>
                    <a:r>
                      <a:rPr lang="en-US" sz="1200" b="0" i="0" u="none" strike="noStrike" baseline="0">
                        <a:effectLst/>
                      </a:rPr>
                      <a:t>±</a:t>
                    </a:r>
                    <a:r>
                      <a:rPr lang="id-ID" sz="1200" b="0" i="0" u="none" strike="noStrike" baseline="0">
                        <a:effectLst/>
                      </a:rPr>
                      <a:t>0,94</a:t>
                    </a:r>
                    <a:endParaRPr lang="en-US" sz="12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V.H!$G$13:$G$18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0.18610033136277188</c:v>
                  </c:pt>
                  <c:pt idx="4">
                    <c:v>0.51507281038703634</c:v>
                  </c:pt>
                  <c:pt idx="5">
                    <c:v>0.93536089291779911</c:v>
                  </c:pt>
                </c:numCache>
              </c:numRef>
            </c:plus>
            <c:minus>
              <c:numRef>
                <c:f>V.H!$G$13:$G$18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0.18610033136277188</c:v>
                  </c:pt>
                  <c:pt idx="4">
                    <c:v>0.51507281038703634</c:v>
                  </c:pt>
                  <c:pt idx="5">
                    <c:v>0.93536089291779911</c:v>
                  </c:pt>
                </c:numCache>
              </c:numRef>
            </c:minus>
          </c:errBars>
          <c:cat>
            <c:numLit>
              <c:formatCode>General</c:formatCode>
              <c:ptCount val="6"/>
              <c:pt idx="0">
                <c:v>0</c:v>
              </c:pt>
              <c:pt idx="1">
                <c:v>5</c:v>
              </c:pt>
              <c:pt idx="2">
                <c:v>10</c:v>
              </c:pt>
              <c:pt idx="3">
                <c:v>20</c:v>
              </c:pt>
              <c:pt idx="4">
                <c:v>50</c:v>
              </c:pt>
              <c:pt idx="5">
                <c:v>100</c:v>
              </c:pt>
            </c:numLit>
          </c:cat>
          <c:val>
            <c:numRef>
              <c:f>V.H!$Q$12:$Q$17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3.4</c:v>
                </c:pt>
                <c:pt idx="4">
                  <c:v>3.68</c:v>
                </c:pt>
                <c:pt idx="5">
                  <c:v>7.2</c:v>
                </c:pt>
              </c:numCache>
            </c:numRef>
          </c:val>
        </c:ser>
        <c:ser>
          <c:idx val="1"/>
          <c:order val="1"/>
          <c:tx>
            <c:strRef>
              <c:f>V.H!$R$11</c:f>
              <c:strCache>
                <c:ptCount val="1"/>
                <c:pt idx="0">
                  <c:v>Diameter Zona Hambat 48 jam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1.0958688383130201E-2"/>
                  <c:y val="9.2592592592593143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2,62</a:t>
                    </a:r>
                    <a:r>
                      <a:rPr lang="en-US" sz="1200" b="0" i="0" u="none" strike="noStrike" baseline="0">
                        <a:effectLst/>
                      </a:rPr>
                      <a:t>±</a:t>
                    </a:r>
                    <a:r>
                      <a:rPr lang="id-ID" sz="1200" b="0" i="0" u="none" strike="noStrike" baseline="0">
                        <a:effectLst/>
                      </a:rPr>
                      <a:t>0,34</a:t>
                    </a:r>
                    <a:endParaRPr lang="en-US" sz="12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5.533332359218164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3,57</a:t>
                    </a:r>
                    <a:r>
                      <a:rPr lang="en-US" sz="1200" b="0" i="0" u="none" strike="noStrike" baseline="0">
                        <a:effectLst/>
                      </a:rPr>
                      <a:t>±</a:t>
                    </a:r>
                    <a:r>
                      <a:rPr lang="id-ID" sz="1200" b="0" i="0" u="none" strike="noStrike" baseline="0">
                        <a:effectLst/>
                      </a:rPr>
                      <a:t>0,18</a:t>
                    </a:r>
                    <a:endParaRPr lang="en-US" sz="12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815121247257091E-3"/>
                  <c:y val="4.46907042188943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6,04</a:t>
                    </a:r>
                    <a:r>
                      <a:rPr lang="en-US" sz="1200" b="0" i="0" u="none" strike="noStrike" baseline="0">
                        <a:effectLst/>
                      </a:rPr>
                      <a:t>±</a:t>
                    </a:r>
                    <a:r>
                      <a:rPr lang="id-ID" sz="1200" b="0" i="0" u="none" strike="noStrike" baseline="0">
                        <a:effectLst/>
                      </a:rPr>
                      <a:t>0,08</a:t>
                    </a:r>
                    <a:endParaRPr lang="en-US" sz="12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 sz="12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V.H!$L$13:$L$18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0.33778691508109243</c:v>
                  </c:pt>
                  <c:pt idx="4">
                    <c:v>0.18175074506954114</c:v>
                  </c:pt>
                  <c:pt idx="5">
                    <c:v>8.144527815247056E-2</c:v>
                  </c:pt>
                </c:numCache>
              </c:numRef>
            </c:plus>
            <c:minus>
              <c:numRef>
                <c:f>V.H!$L$13:$L$18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0.33778691508109243</c:v>
                  </c:pt>
                  <c:pt idx="4">
                    <c:v>0.18175074506954114</c:v>
                  </c:pt>
                  <c:pt idx="5">
                    <c:v>8.144527815247056E-2</c:v>
                  </c:pt>
                </c:numCache>
              </c:numRef>
            </c:minus>
          </c:errBars>
          <c:cat>
            <c:numLit>
              <c:formatCode>General</c:formatCode>
              <c:ptCount val="6"/>
              <c:pt idx="0">
                <c:v>0</c:v>
              </c:pt>
              <c:pt idx="1">
                <c:v>5</c:v>
              </c:pt>
              <c:pt idx="2">
                <c:v>10</c:v>
              </c:pt>
              <c:pt idx="3">
                <c:v>20</c:v>
              </c:pt>
              <c:pt idx="4">
                <c:v>50</c:v>
              </c:pt>
              <c:pt idx="5">
                <c:v>100</c:v>
              </c:pt>
            </c:numLit>
          </c:cat>
          <c:val>
            <c:numRef>
              <c:f>V.H!$R$12:$R$17</c:f>
              <c:numCache>
                <c:formatCode>0.00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2.62</c:v>
                </c:pt>
                <c:pt idx="4">
                  <c:v>3.57</c:v>
                </c:pt>
                <c:pt idx="5">
                  <c:v>6.04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287271936"/>
        <c:axId val="287298688"/>
      </c:barChart>
      <c:catAx>
        <c:axId val="287271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Konsentrasi (</a:t>
                </a:r>
                <a:r>
                  <a:rPr lang="id-ID"/>
                  <a:t>mg/ml</a:t>
                </a:r>
                <a:r>
                  <a:rPr lang="en-US"/>
                  <a:t>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287298688"/>
        <c:crosses val="autoZero"/>
        <c:auto val="1"/>
        <c:lblAlgn val="ctr"/>
        <c:lblOffset val="100"/>
        <c:noMultiLvlLbl val="0"/>
      </c:catAx>
      <c:valAx>
        <c:axId val="28729868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d-ID"/>
                  <a:t>Diameter Ekstrak </a:t>
                </a:r>
              </a:p>
              <a:p>
                <a:pPr>
                  <a:defRPr/>
                </a:pPr>
                <a:r>
                  <a:rPr lang="id-ID"/>
                  <a:t>(mm)</a:t>
                </a:r>
              </a:p>
            </c:rich>
          </c:tx>
          <c:layout>
            <c:manualLayout>
              <c:xMode val="edge"/>
              <c:yMode val="edge"/>
              <c:x val="2.2515168262639801E-2"/>
              <c:y val="0.34538184115958104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287271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253719759095552"/>
          <c:y val="0.43322364838918598"/>
          <c:w val="0.33927593732084727"/>
          <c:h val="0.274467408311697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title>
      <c:tx>
        <c:rich>
          <a:bodyPr/>
          <a:lstStyle/>
          <a:p>
            <a:pPr>
              <a:defRPr/>
            </a:pPr>
            <a:r>
              <a:rPr lang="id-ID"/>
              <a:t>Zona Hambat Ekstrak  Buah Mangrove</a:t>
            </a:r>
          </a:p>
        </c:rich>
      </c:tx>
      <c:layout>
        <c:manualLayout>
          <c:xMode val="edge"/>
          <c:yMode val="edge"/>
          <c:x val="0.26488308085503731"/>
          <c:y val="5.131172449817392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187630009707391"/>
          <c:y val="0.22935153583617748"/>
          <c:w val="0.44014011838868222"/>
          <c:h val="0.5341524459613183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V.H!$Q$19</c:f>
              <c:strCache>
                <c:ptCount val="1"/>
                <c:pt idx="0">
                  <c:v>Diameter Zona Hambat 24 jam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layout>
                <c:manualLayout>
                  <c:x val="0"/>
                  <c:y val="-4.8547484510852801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8,62</a:t>
                    </a:r>
                    <a:r>
                      <a:rPr lang="en-US" sz="1200" b="0" i="0" u="none" strike="noStrike" baseline="0">
                        <a:effectLst/>
                      </a:rPr>
                      <a:t>±</a:t>
                    </a:r>
                    <a:r>
                      <a:rPr lang="id-ID" sz="1200" b="0" i="0" u="none" strike="noStrike" baseline="0">
                        <a:effectLst/>
                      </a:rPr>
                      <a:t>0,47</a:t>
                    </a:r>
                    <a:endParaRPr lang="en-US" sz="12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3869301382540021E-2"/>
                  <c:y val="-5.3801386025841445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4,72</a:t>
                    </a:r>
                    <a:r>
                      <a:rPr lang="en-US" sz="1200" b="0" i="0" u="none" strike="noStrike" baseline="0">
                        <a:effectLst/>
                      </a:rPr>
                      <a:t>±</a:t>
                    </a:r>
                    <a:r>
                      <a:rPr lang="id-ID" sz="1200" b="0" i="0" u="none" strike="noStrike" baseline="0">
                        <a:effectLst/>
                      </a:rPr>
                      <a:t>0,22</a:t>
                    </a:r>
                    <a:endParaRPr lang="en-US" sz="12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7895860985480583E-3"/>
                  <c:y val="-9.4842784618010684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6,53</a:t>
                    </a:r>
                    <a:r>
                      <a:rPr lang="en-US" sz="1200" b="0" i="0" u="none" strike="noStrike" baseline="0">
                        <a:effectLst/>
                      </a:rPr>
                      <a:t>±</a:t>
                    </a:r>
                    <a:r>
                      <a:rPr lang="id-ID" sz="1200" b="0" i="0" u="none" strike="noStrike" baseline="0">
                        <a:effectLst/>
                      </a:rPr>
                      <a:t>0,50</a:t>
                    </a:r>
                    <a:endParaRPr lang="en-US" sz="12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817231875280316E-3"/>
                  <c:y val="-1.3963901930997101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9,14</a:t>
                    </a:r>
                    <a:r>
                      <a:rPr lang="en-US" sz="1200" b="0" i="0" u="none" strike="noStrike" baseline="0">
                        <a:effectLst/>
                      </a:rPr>
                      <a:t>±</a:t>
                    </a:r>
                    <a:r>
                      <a:rPr lang="id-ID" sz="1200" b="0" i="0" u="none" strike="noStrike" baseline="0">
                        <a:effectLst/>
                      </a:rPr>
                      <a:t>0,43</a:t>
                    </a:r>
                    <a:endParaRPr lang="en-US" sz="12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V.H!$G$21:$G$26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0.46522396040330233</c:v>
                  </c:pt>
                  <c:pt idx="3">
                    <c:v>0.21633307652783959</c:v>
                  </c:pt>
                  <c:pt idx="4">
                    <c:v>0.49812983581927123</c:v>
                  </c:pt>
                  <c:pt idx="5">
                    <c:v>0.43108390521258627</c:v>
                  </c:pt>
                </c:numCache>
              </c:numRef>
            </c:plus>
            <c:minus>
              <c:numRef>
                <c:f>V.H!$G$21:$G$26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0.46522396040330233</c:v>
                  </c:pt>
                  <c:pt idx="3">
                    <c:v>0.21633307652783959</c:v>
                  </c:pt>
                  <c:pt idx="4">
                    <c:v>0.49812983581927123</c:v>
                  </c:pt>
                  <c:pt idx="5">
                    <c:v>0.43108390521258627</c:v>
                  </c:pt>
                </c:numCache>
              </c:numRef>
            </c:minus>
          </c:errBars>
          <c:cat>
            <c:numLit>
              <c:formatCode>General</c:formatCode>
              <c:ptCount val="6"/>
              <c:pt idx="0">
                <c:v>0</c:v>
              </c:pt>
              <c:pt idx="1">
                <c:v>5</c:v>
              </c:pt>
              <c:pt idx="2">
                <c:v>10</c:v>
              </c:pt>
              <c:pt idx="3">
                <c:v>20</c:v>
              </c:pt>
              <c:pt idx="4">
                <c:v>50</c:v>
              </c:pt>
              <c:pt idx="5">
                <c:v>100</c:v>
              </c:pt>
            </c:numLit>
          </c:cat>
          <c:val>
            <c:numRef>
              <c:f>V.H!$Q$20:$Q$25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8.620000000000001</c:v>
                </c:pt>
                <c:pt idx="3">
                  <c:v>4.72</c:v>
                </c:pt>
                <c:pt idx="4">
                  <c:v>6.53</c:v>
                </c:pt>
                <c:pt idx="5">
                  <c:v>9.1399999999999988</c:v>
                </c:pt>
              </c:numCache>
            </c:numRef>
          </c:val>
        </c:ser>
        <c:ser>
          <c:idx val="1"/>
          <c:order val="1"/>
          <c:tx>
            <c:strRef>
              <c:f>V.H!$R$19</c:f>
              <c:strCache>
                <c:ptCount val="1"/>
                <c:pt idx="0">
                  <c:v>Diameter Zona Hambat 48 jam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-2.7738602765080052E-3"/>
                  <c:y val="-4.7797951803253995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1,37</a:t>
                    </a:r>
                    <a:r>
                      <a:rPr lang="en-US" sz="1200" b="0" i="0" u="none" strike="noStrike" baseline="0">
                        <a:effectLst/>
                      </a:rPr>
                      <a:t>±</a:t>
                    </a:r>
                    <a:r>
                      <a:rPr lang="id-ID" sz="1200" b="0" i="0" u="none" strike="noStrike" baseline="0">
                        <a:effectLst/>
                      </a:rPr>
                      <a:t>0,29</a:t>
                    </a:r>
                    <a:endParaRPr lang="en-US" sz="12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1.8518518518518566E-2"/>
                </c:manualLayout>
              </c:layout>
              <c:tx>
                <c:rich>
                  <a:bodyPr/>
                  <a:lstStyle/>
                  <a:p>
                    <a:r>
                      <a:rPr lang="id-ID" sz="1200"/>
                      <a:t>1</a:t>
                    </a:r>
                    <a:r>
                      <a:rPr lang="en-US" sz="1200"/>
                      <a:t>,</a:t>
                    </a:r>
                    <a:r>
                      <a:rPr lang="id-ID" sz="1200"/>
                      <a:t>78</a:t>
                    </a:r>
                    <a:r>
                      <a:rPr lang="en-US" sz="1200" b="0" i="0" u="none" strike="noStrike" baseline="0">
                        <a:effectLst/>
                      </a:rPr>
                      <a:t>±</a:t>
                    </a:r>
                    <a:r>
                      <a:rPr lang="id-ID" sz="1200" b="0" i="0" u="none" strike="noStrike" baseline="0">
                        <a:effectLst/>
                      </a:rPr>
                      <a:t>0,46</a:t>
                    </a:r>
                    <a:endParaRPr lang="en-US" sz="12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8.3215808295240504E-3"/>
                  <c:y val="4.3293582995864313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3,99</a:t>
                    </a:r>
                    <a:r>
                      <a:rPr lang="en-US" sz="1200" b="0" i="0" u="none" strike="noStrike" baseline="0">
                        <a:effectLst/>
                      </a:rPr>
                      <a:t>±</a:t>
                    </a:r>
                    <a:r>
                      <a:rPr lang="id-ID" sz="1200" b="0" i="0" u="none" strike="noStrike" baseline="0">
                        <a:effectLst/>
                      </a:rPr>
                      <a:t>0,11</a:t>
                    </a:r>
                    <a:endParaRPr lang="en-US" sz="12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4.1666666666666664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7,52</a:t>
                    </a:r>
                    <a:r>
                      <a:rPr lang="en-US" sz="1200" b="0" i="0" u="none" strike="noStrike" baseline="0">
                        <a:effectLst/>
                      </a:rPr>
                      <a:t>±</a:t>
                    </a:r>
                    <a:r>
                      <a:rPr lang="id-ID" sz="1200" b="0" i="0" u="none" strike="noStrike" baseline="0">
                        <a:effectLst/>
                      </a:rPr>
                      <a:t>0,62</a:t>
                    </a:r>
                    <a:endParaRPr lang="en-US" sz="12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111166928072055E-2"/>
                  <c:y val="-1.4639557252105509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9,34</a:t>
                    </a:r>
                    <a:r>
                      <a:rPr lang="en-US" sz="1200" b="0" i="0" u="none" strike="noStrike" baseline="0">
                        <a:effectLst/>
                      </a:rPr>
                      <a:t>±</a:t>
                    </a:r>
                    <a:r>
                      <a:rPr lang="id-ID" sz="1200" b="0" i="0" u="none" strike="noStrike" baseline="0">
                        <a:effectLst/>
                      </a:rPr>
                      <a:t>0,42</a:t>
                    </a:r>
                    <a:endParaRPr lang="en-US" sz="12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V.H!$L$21:$L$26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0.29103264421710384</c:v>
                  </c:pt>
                  <c:pt idx="2">
                    <c:v>0.46490142324296457</c:v>
                  </c:pt>
                  <c:pt idx="3">
                    <c:v>0.10999999999999989</c:v>
                  </c:pt>
                  <c:pt idx="4">
                    <c:v>0.61500677503043299</c:v>
                  </c:pt>
                  <c:pt idx="5">
                    <c:v>0.42027768598075044</c:v>
                  </c:pt>
                </c:numCache>
              </c:numRef>
            </c:plus>
            <c:minus>
              <c:numRef>
                <c:f>V.H!$L$21:$L$26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0.29103264421710384</c:v>
                  </c:pt>
                  <c:pt idx="2">
                    <c:v>0.46490142324296457</c:v>
                  </c:pt>
                  <c:pt idx="3">
                    <c:v>0.10999999999999989</c:v>
                  </c:pt>
                  <c:pt idx="4">
                    <c:v>0.61500677503043299</c:v>
                  </c:pt>
                  <c:pt idx="5">
                    <c:v>0.42027768598075044</c:v>
                  </c:pt>
                </c:numCache>
              </c:numRef>
            </c:minus>
          </c:errBars>
          <c:cat>
            <c:numLit>
              <c:formatCode>General</c:formatCode>
              <c:ptCount val="6"/>
              <c:pt idx="0">
                <c:v>0</c:v>
              </c:pt>
              <c:pt idx="1">
                <c:v>5</c:v>
              </c:pt>
              <c:pt idx="2">
                <c:v>10</c:v>
              </c:pt>
              <c:pt idx="3">
                <c:v>20</c:v>
              </c:pt>
              <c:pt idx="4">
                <c:v>50</c:v>
              </c:pt>
              <c:pt idx="5">
                <c:v>100</c:v>
              </c:pt>
            </c:numLit>
          </c:cat>
          <c:val>
            <c:numRef>
              <c:f>V.H!$R$20:$R$25</c:f>
              <c:numCache>
                <c:formatCode>0.00</c:formatCode>
                <c:ptCount val="6"/>
                <c:pt idx="0">
                  <c:v>0</c:v>
                </c:pt>
                <c:pt idx="1">
                  <c:v>1.37</c:v>
                </c:pt>
                <c:pt idx="2">
                  <c:v>1.78</c:v>
                </c:pt>
                <c:pt idx="3">
                  <c:v>3.9899999999999998</c:v>
                </c:pt>
                <c:pt idx="4">
                  <c:v>7.52</c:v>
                </c:pt>
                <c:pt idx="5">
                  <c:v>9.34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10600448"/>
        <c:axId val="310602368"/>
      </c:barChart>
      <c:catAx>
        <c:axId val="310600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Konsentrasi</a:t>
                </a:r>
                <a:r>
                  <a:rPr lang="id-ID"/>
                  <a:t> (mg/ml)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10602368"/>
        <c:crosses val="autoZero"/>
        <c:auto val="1"/>
        <c:lblAlgn val="ctr"/>
        <c:lblOffset val="100"/>
        <c:noMultiLvlLbl val="0"/>
      </c:catAx>
      <c:valAx>
        <c:axId val="3106023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d-ID"/>
                  <a:t>Diameter Ekstrak</a:t>
                </a:r>
              </a:p>
              <a:p>
                <a:pPr>
                  <a:defRPr/>
                </a:pPr>
                <a:r>
                  <a:rPr lang="id-ID"/>
                  <a:t>(mm)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3106004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3"/>
    </mc:Choice>
    <mc:Fallback>
      <c:style val="33"/>
    </mc:Fallback>
  </mc:AlternateContent>
  <c:chart>
    <c:title>
      <c:tx>
        <c:rich>
          <a:bodyPr/>
          <a:lstStyle/>
          <a:p>
            <a:pPr>
              <a:defRPr/>
            </a:pPr>
            <a:r>
              <a:rPr lang="id-ID"/>
              <a:t>Zona Hambat Ekstrak Kelopak Mangrove</a:t>
            </a:r>
          </a:p>
        </c:rich>
      </c:tx>
      <c:layout/>
      <c:overlay val="1"/>
    </c:title>
    <c:autoTitleDeleted val="0"/>
    <c:plotArea>
      <c:layout>
        <c:manualLayout>
          <c:layoutTarget val="inner"/>
          <c:xMode val="edge"/>
          <c:yMode val="edge"/>
          <c:x val="0.13208573928258968"/>
          <c:y val="0.26018564604553579"/>
          <c:w val="0.53735870516185458"/>
          <c:h val="0.49083619597602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V.P!$P$9</c:f>
              <c:strCache>
                <c:ptCount val="1"/>
                <c:pt idx="0">
                  <c:v>Diameter Zona Hambat 24 jam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5.5555555555555558E-3"/>
                  <c:y val="-2.7826092037173091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1,33</a:t>
                    </a:r>
                    <a:r>
                      <a:rPr lang="id-ID" sz="1200"/>
                      <a:t> </a:t>
                    </a:r>
                    <a:r>
                      <a:rPr lang="id-ID" sz="1200" u="sng"/>
                      <a:t>+</a:t>
                    </a:r>
                    <a:r>
                      <a:rPr lang="id-ID" sz="1200" u="none" baseline="0"/>
                      <a:t> 0,35</a:t>
                    </a:r>
                    <a:endParaRPr lang="en-US" sz="1200" u="sng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3.7101456049564045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4,12</a:t>
                    </a:r>
                    <a:r>
                      <a:rPr lang="id-ID" sz="1200"/>
                      <a:t> </a:t>
                    </a:r>
                    <a:r>
                      <a:rPr lang="id-ID" sz="1200" u="sng"/>
                      <a:t>+</a:t>
                    </a:r>
                    <a:r>
                      <a:rPr lang="id-ID" sz="1200" u="none"/>
                      <a:t> 0,63</a:t>
                    </a:r>
                    <a:endParaRPr lang="en-US" sz="1200" u="sng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V.P!$G$5:$G$10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0.35000000000000031</c:v>
                  </c:pt>
                  <c:pt idx="5">
                    <c:v>0.63499999999999768</c:v>
                  </c:pt>
                </c:numCache>
              </c:numRef>
            </c:plus>
            <c:minus>
              <c:numRef>
                <c:f>V.P!$G$5:$G$10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0.35000000000000031</c:v>
                  </c:pt>
                  <c:pt idx="5">
                    <c:v>0.63499999999999768</c:v>
                  </c:pt>
                </c:numCache>
              </c:numRef>
            </c:minus>
          </c:errBars>
          <c:cat>
            <c:strLit>
              <c:ptCount val="6"/>
              <c:pt idx="0">
                <c:v>-</c:v>
              </c:pt>
              <c:pt idx="1">
                <c:v>5</c:v>
              </c:pt>
              <c:pt idx="2">
                <c:v>10</c:v>
              </c:pt>
              <c:pt idx="3">
                <c:v>20</c:v>
              </c:pt>
              <c:pt idx="4">
                <c:v>50</c:v>
              </c:pt>
              <c:pt idx="5">
                <c:v>100</c:v>
              </c:pt>
            </c:strLit>
          </c:cat>
          <c:val>
            <c:numRef>
              <c:f>V.P!$P$10:$P$15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1.33</c:v>
                </c:pt>
                <c:pt idx="5">
                  <c:v>4.1199999999999966</c:v>
                </c:pt>
              </c:numCache>
            </c:numRef>
          </c:val>
        </c:ser>
        <c:ser>
          <c:idx val="1"/>
          <c:order val="1"/>
          <c:tx>
            <c:strRef>
              <c:f>V.P!$Q$9</c:f>
              <c:strCache>
                <c:ptCount val="1"/>
                <c:pt idx="0">
                  <c:v>Diameter Zona Hambat 48 jam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/>
                      <a:t>2,24</a:t>
                    </a:r>
                    <a:r>
                      <a:rPr lang="id-ID" sz="1200"/>
                      <a:t> </a:t>
                    </a:r>
                    <a:r>
                      <a:rPr lang="id-ID" sz="1200" u="sng"/>
                      <a:t>+</a:t>
                    </a:r>
                    <a:r>
                      <a:rPr lang="id-ID" sz="1200" u="none"/>
                      <a:t> 0,18</a:t>
                    </a:r>
                    <a:endParaRPr lang="en-US" sz="1200" u="sng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2.3188410030977526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4,86</a:t>
                    </a:r>
                    <a:r>
                      <a:rPr lang="id-ID" sz="1200"/>
                      <a:t> + 0,46</a:t>
                    </a:r>
                    <a:endParaRPr lang="en-US" sz="12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V.P!$L$5:$L$10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0.18000000000000024</c:v>
                  </c:pt>
                  <c:pt idx="5">
                    <c:v>0.46</c:v>
                  </c:pt>
                </c:numCache>
              </c:numRef>
            </c:plus>
            <c:minus>
              <c:numRef>
                <c:f>V.P!$L$5:$L$10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0.18000000000000024</c:v>
                  </c:pt>
                  <c:pt idx="5">
                    <c:v>0.46</c:v>
                  </c:pt>
                </c:numCache>
              </c:numRef>
            </c:minus>
          </c:errBars>
          <c:cat>
            <c:strLit>
              <c:ptCount val="6"/>
              <c:pt idx="0">
                <c:v>-</c:v>
              </c:pt>
              <c:pt idx="1">
                <c:v>5</c:v>
              </c:pt>
              <c:pt idx="2">
                <c:v>10</c:v>
              </c:pt>
              <c:pt idx="3">
                <c:v>20</c:v>
              </c:pt>
              <c:pt idx="4">
                <c:v>50</c:v>
              </c:pt>
              <c:pt idx="5">
                <c:v>100</c:v>
              </c:pt>
            </c:strLit>
          </c:cat>
          <c:val>
            <c:numRef>
              <c:f>V.P!$Q$10:$Q$15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2.2400000000000002</c:v>
                </c:pt>
                <c:pt idx="5">
                  <c:v>4.8599999999999985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3655936"/>
        <c:axId val="324100480"/>
      </c:barChart>
      <c:catAx>
        <c:axId val="323655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d-ID"/>
                  <a:t>Konsentrasi </a:t>
                </a:r>
                <a:r>
                  <a:rPr lang="en-US"/>
                  <a:t>(mg/ml)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324100480"/>
        <c:crosses val="autoZero"/>
        <c:auto val="1"/>
        <c:lblAlgn val="ctr"/>
        <c:lblOffset val="100"/>
        <c:noMultiLvlLbl val="0"/>
      </c:catAx>
      <c:valAx>
        <c:axId val="3241004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d-ID"/>
                  <a:t>Diameter Ekstrak</a:t>
                </a:r>
              </a:p>
              <a:p>
                <a:pPr>
                  <a:defRPr/>
                </a:pPr>
                <a:r>
                  <a:rPr lang="id-ID"/>
                  <a:t>(mm)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3236559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888888888889033"/>
          <c:y val="0.30908580332503677"/>
          <c:w val="0.29444444444444523"/>
          <c:h val="0.2797990240418158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id-ID"/>
              <a:t>Zona Hambat Ekstrak Daun Mangrove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V.P!$P$24</c:f>
              <c:strCache>
                <c:ptCount val="1"/>
                <c:pt idx="0">
                  <c:v>Diameter Zona Hambat 24 jam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2.8748906386701681E-3"/>
                  <c:y val="4.6376820061955048E-3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3,35</a:t>
                    </a:r>
                    <a:r>
                      <a:rPr lang="id-ID" sz="1200"/>
                      <a:t> + 0,02</a:t>
                    </a:r>
                    <a:endParaRPr lang="en-US" sz="12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6432633420822539E-3"/>
                  <c:y val="-4.1739138055759545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5,45</a:t>
                    </a:r>
                    <a:r>
                      <a:rPr lang="id-ID" sz="1200"/>
                      <a:t> + 0,92</a:t>
                    </a:r>
                    <a:endParaRPr lang="en-US" sz="12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V.P!$G$13:$G$18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2.0000000000000032E-2</c:v>
                  </c:pt>
                  <c:pt idx="5">
                    <c:v>0.9199999999999976</c:v>
                  </c:pt>
                </c:numCache>
              </c:numRef>
            </c:plus>
            <c:minus>
              <c:numRef>
                <c:f>V.P!$G$13:$G$18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2.0000000000000032E-2</c:v>
                  </c:pt>
                  <c:pt idx="5">
                    <c:v>0.9199999999999976</c:v>
                  </c:pt>
                </c:numCache>
              </c:numRef>
            </c:minus>
          </c:errBars>
          <c:cat>
            <c:strLit>
              <c:ptCount val="6"/>
              <c:pt idx="0">
                <c:v>-</c:v>
              </c:pt>
              <c:pt idx="1">
                <c:v>5</c:v>
              </c:pt>
              <c:pt idx="2">
                <c:v>10</c:v>
              </c:pt>
              <c:pt idx="3">
                <c:v>20</c:v>
              </c:pt>
              <c:pt idx="4">
                <c:v>50</c:v>
              </c:pt>
              <c:pt idx="5">
                <c:v>100</c:v>
              </c:pt>
            </c:strLit>
          </c:cat>
          <c:val>
            <c:numRef>
              <c:f>V.P!$P$25:$P$30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3.3499999999999988</c:v>
                </c:pt>
                <c:pt idx="5">
                  <c:v>5.45</c:v>
                </c:pt>
              </c:numCache>
            </c:numRef>
          </c:val>
        </c:ser>
        <c:ser>
          <c:idx val="1"/>
          <c:order val="1"/>
          <c:tx>
            <c:strRef>
              <c:f>V.P!$Q$24</c:f>
              <c:strCache>
                <c:ptCount val="1"/>
                <c:pt idx="0">
                  <c:v>Diameter Zona Hambat 48 jam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5.601706036745406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2,62</a:t>
                    </a:r>
                    <a:r>
                      <a:rPr lang="id-ID" sz="1200"/>
                      <a:t> </a:t>
                    </a:r>
                    <a:r>
                      <a:rPr lang="id-ID" sz="1200" u="sng"/>
                      <a:t>+</a:t>
                    </a:r>
                    <a:r>
                      <a:rPr lang="id-ID" sz="1200" u="none"/>
                      <a:t> 0,12</a:t>
                    </a:r>
                    <a:endParaRPr lang="en-US" sz="1200" u="sng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823883144948848E-3"/>
                  <c:y val="-2.7826092037173109E-2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/>
                      <a:t>6,83</a:t>
                    </a:r>
                    <a:r>
                      <a:rPr lang="id-ID" sz="1200" dirty="0"/>
                      <a:t> </a:t>
                    </a:r>
                    <a:r>
                      <a:rPr lang="id-ID" sz="1200" u="sng" dirty="0"/>
                      <a:t>+ 0,88</a:t>
                    </a:r>
                    <a:r>
                      <a:rPr lang="id-ID" sz="1200" u="none" dirty="0"/>
                      <a:t> </a:t>
                    </a:r>
                    <a:endParaRPr lang="en-US" sz="1200" u="sng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V.P!$L$13:$L$18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0.11499999999999998</c:v>
                  </c:pt>
                  <c:pt idx="5">
                    <c:v>0.88</c:v>
                  </c:pt>
                </c:numCache>
              </c:numRef>
            </c:plus>
            <c:minus>
              <c:numRef>
                <c:f>V.P!$L$13:$L$18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</c:v>
                  </c:pt>
                  <c:pt idx="2">
                    <c:v>0</c:v>
                  </c:pt>
                  <c:pt idx="3">
                    <c:v>0</c:v>
                  </c:pt>
                  <c:pt idx="4">
                    <c:v>0.11499999999999998</c:v>
                  </c:pt>
                  <c:pt idx="5">
                    <c:v>0.88</c:v>
                  </c:pt>
                </c:numCache>
              </c:numRef>
            </c:minus>
          </c:errBars>
          <c:cat>
            <c:strLit>
              <c:ptCount val="6"/>
              <c:pt idx="0">
                <c:v>-</c:v>
              </c:pt>
              <c:pt idx="1">
                <c:v>5</c:v>
              </c:pt>
              <c:pt idx="2">
                <c:v>10</c:v>
              </c:pt>
              <c:pt idx="3">
                <c:v>20</c:v>
              </c:pt>
              <c:pt idx="4">
                <c:v>50</c:v>
              </c:pt>
              <c:pt idx="5">
                <c:v>100</c:v>
              </c:pt>
            </c:strLit>
          </c:cat>
          <c:val>
            <c:numRef>
              <c:f>V.P!$Q$25:$Q$30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2.62</c:v>
                </c:pt>
                <c:pt idx="5">
                  <c:v>6.83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4206592"/>
        <c:axId val="324208512"/>
      </c:barChart>
      <c:catAx>
        <c:axId val="324206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id-ID"/>
                  <a:t>Konsentrasi </a:t>
                </a:r>
                <a:r>
                  <a:rPr lang="en-US"/>
                  <a:t>(mg/ml)</a:t>
                </a:r>
                <a:endParaRPr lang="id-ID"/>
              </a:p>
            </c:rich>
          </c:tx>
          <c:overlay val="0"/>
        </c:title>
        <c:majorTickMark val="none"/>
        <c:minorTickMark val="none"/>
        <c:tickLblPos val="nextTo"/>
        <c:crossAx val="324208512"/>
        <c:crosses val="autoZero"/>
        <c:auto val="1"/>
        <c:lblAlgn val="ctr"/>
        <c:lblOffset val="100"/>
        <c:noMultiLvlLbl val="0"/>
      </c:catAx>
      <c:valAx>
        <c:axId val="32420851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d-ID"/>
                  <a:t>Diameter Ekstrak</a:t>
                </a:r>
              </a:p>
              <a:p>
                <a:pPr>
                  <a:defRPr/>
                </a:pPr>
                <a:r>
                  <a:rPr lang="id-ID"/>
                  <a:t>(mm)</a:t>
                </a:r>
              </a:p>
            </c:rich>
          </c:tx>
          <c:layout>
            <c:manualLayout>
              <c:xMode val="edge"/>
              <c:yMode val="edge"/>
              <c:x val="1.6666666666666701E-2"/>
              <c:y val="0.34408460008391728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3242065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5"/>
    </mc:Choice>
    <mc:Fallback>
      <c:style val="35"/>
    </mc:Fallback>
  </mc:AlternateContent>
  <c:chart>
    <c:title>
      <c:tx>
        <c:rich>
          <a:bodyPr/>
          <a:lstStyle/>
          <a:p>
            <a:pPr>
              <a:defRPr/>
            </a:pPr>
            <a:r>
              <a:rPr lang="id-ID"/>
              <a:t>Zona Hambat Ekstrak Buah Mangrove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7423812453450363"/>
          <c:y val="0.20901999145068076"/>
          <c:w val="0.520008218419301"/>
          <c:h val="0.622764421961972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V.P!$P$38</c:f>
              <c:strCache>
                <c:ptCount val="1"/>
                <c:pt idx="0">
                  <c:v>Diameter Zona Hambat 24 jam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0"/>
                  <c:y val="-2.7826092037173109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2,37</a:t>
                    </a:r>
                    <a:r>
                      <a:rPr lang="id-ID" sz="1200"/>
                      <a:t> </a:t>
                    </a:r>
                    <a:r>
                      <a:rPr lang="id-ID" sz="1200" u="sng"/>
                      <a:t>+</a:t>
                    </a:r>
                    <a:r>
                      <a:rPr lang="id-ID" sz="1200" u="none" baseline="0"/>
                      <a:t> 0,31</a:t>
                    </a:r>
                    <a:r>
                      <a:rPr lang="id-ID" sz="1200" u="none"/>
                      <a:t> </a:t>
                    </a:r>
                    <a:endParaRPr lang="en-US" sz="1200" u="sng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8.2987551867219917E-3"/>
                  <c:y val="-8.3478276111519034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2,72</a:t>
                    </a:r>
                    <a:r>
                      <a:rPr lang="id-ID" sz="1200" u="sng"/>
                      <a:t> +</a:t>
                    </a:r>
                    <a:r>
                      <a:rPr lang="id-ID" sz="1200" u="none" baseline="0"/>
                      <a:t> 0,03</a:t>
                    </a:r>
                    <a:endParaRPr lang="en-US" sz="1200" u="sng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4.8165790746304393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3,61</a:t>
                    </a:r>
                    <a:r>
                      <a:rPr lang="id-ID" sz="1200"/>
                      <a:t> </a:t>
                    </a:r>
                    <a:r>
                      <a:rPr lang="id-ID" sz="1200" u="sng"/>
                      <a:t>+</a:t>
                    </a:r>
                    <a:r>
                      <a:rPr lang="id-ID" sz="1200" u="none" baseline="0"/>
                      <a:t> 0,73</a:t>
                    </a:r>
                    <a:endParaRPr lang="en-US" sz="1200" u="sng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V.P!$L$21:$L$26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0.16502525059315409</c:v>
                  </c:pt>
                  <c:pt idx="2">
                    <c:v>0</c:v>
                  </c:pt>
                  <c:pt idx="3">
                    <c:v>0</c:v>
                  </c:pt>
                  <c:pt idx="4">
                    <c:v>0.67268120235368833</c:v>
                  </c:pt>
                  <c:pt idx="5">
                    <c:v>0.53257237379846356</c:v>
                  </c:pt>
                </c:numCache>
              </c:numRef>
            </c:plus>
            <c:minus>
              <c:numRef>
                <c:f>V.P!$L$21:$L$26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0.16502525059315409</c:v>
                  </c:pt>
                  <c:pt idx="2">
                    <c:v>0</c:v>
                  </c:pt>
                  <c:pt idx="3">
                    <c:v>0</c:v>
                  </c:pt>
                  <c:pt idx="4">
                    <c:v>0.67268120235368833</c:v>
                  </c:pt>
                  <c:pt idx="5">
                    <c:v>0.53257237379846356</c:v>
                  </c:pt>
                </c:numCache>
              </c:numRef>
            </c:minus>
          </c:errBars>
          <c:cat>
            <c:strLit>
              <c:ptCount val="6"/>
              <c:pt idx="0">
                <c:v>-</c:v>
              </c:pt>
              <c:pt idx="1">
                <c:v>5</c:v>
              </c:pt>
              <c:pt idx="2">
                <c:v>10</c:v>
              </c:pt>
              <c:pt idx="3">
                <c:v>20</c:v>
              </c:pt>
              <c:pt idx="4">
                <c:v>50</c:v>
              </c:pt>
              <c:pt idx="5">
                <c:v>100</c:v>
              </c:pt>
            </c:strLit>
          </c:cat>
          <c:val>
            <c:numRef>
              <c:f>V.P!$P$39:$P$44</c:f>
              <c:numCache>
                <c:formatCode>General</c:formatCode>
                <c:ptCount val="6"/>
                <c:pt idx="0">
                  <c:v>0</c:v>
                </c:pt>
                <c:pt idx="1">
                  <c:v>2.3699999999999997</c:v>
                </c:pt>
                <c:pt idx="2">
                  <c:v>0</c:v>
                </c:pt>
                <c:pt idx="3">
                  <c:v>0</c:v>
                </c:pt>
                <c:pt idx="4">
                  <c:v>2.72</c:v>
                </c:pt>
                <c:pt idx="5">
                  <c:v>3.61</c:v>
                </c:pt>
              </c:numCache>
            </c:numRef>
          </c:val>
        </c:ser>
        <c:ser>
          <c:idx val="1"/>
          <c:order val="1"/>
          <c:tx>
            <c:strRef>
              <c:f>V.P!$Q$38</c:f>
              <c:strCache>
                <c:ptCount val="1"/>
                <c:pt idx="0">
                  <c:v>Diameter Zona Hambat 48 jam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1.093832020997376E-2"/>
                  <c:y val="-1.5688382414641995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2,13</a:t>
                    </a:r>
                    <a:r>
                      <a:rPr lang="id-ID" sz="1200"/>
                      <a:t> </a:t>
                    </a:r>
                    <a:r>
                      <a:rPr lang="id-ID" sz="1200" u="sng"/>
                      <a:t>+</a:t>
                    </a:r>
                    <a:r>
                      <a:rPr lang="id-ID" sz="1200" u="none"/>
                      <a:t> 0,17</a:t>
                    </a:r>
                    <a:endParaRPr lang="en-US" sz="1200" u="sng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5.5555555555555558E-3"/>
                  <c:y val="-8.0602759022766049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2,13</a:t>
                    </a:r>
                    <a:r>
                      <a:rPr lang="id-ID" sz="1200"/>
                      <a:t> </a:t>
                    </a:r>
                    <a:r>
                      <a:rPr lang="id-ID" sz="1200" u="sng"/>
                      <a:t>+</a:t>
                    </a:r>
                    <a:r>
                      <a:rPr lang="id-ID" sz="1200" u="none"/>
                      <a:t> 0,67</a:t>
                    </a:r>
                    <a:endParaRPr lang="en-US" sz="1200" u="sng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961286089238851E-2"/>
                  <c:y val="-5.5280881458403174E-2"/>
                </c:manualLayout>
              </c:layout>
              <c:tx>
                <c:rich>
                  <a:bodyPr/>
                  <a:lstStyle/>
                  <a:p>
                    <a:r>
                      <a:rPr lang="en-US" sz="1200"/>
                      <a:t>3,29</a:t>
                    </a:r>
                    <a:r>
                      <a:rPr lang="id-ID" sz="1200"/>
                      <a:t> </a:t>
                    </a:r>
                    <a:r>
                      <a:rPr lang="id-ID" sz="1200" u="sng"/>
                      <a:t>+</a:t>
                    </a:r>
                    <a:r>
                      <a:rPr lang="id-ID" sz="1200" u="none"/>
                      <a:t> 0,53</a:t>
                    </a:r>
                    <a:endParaRPr lang="en-US" sz="1200" u="sng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errBars>
            <c:errBarType val="both"/>
            <c:errValType val="cust"/>
            <c:noEndCap val="0"/>
            <c:plus>
              <c:numRef>
                <c:f>V.P!$L$21:$L$26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0.16502525059315409</c:v>
                  </c:pt>
                  <c:pt idx="2">
                    <c:v>0</c:v>
                  </c:pt>
                  <c:pt idx="3">
                    <c:v>0</c:v>
                  </c:pt>
                  <c:pt idx="4">
                    <c:v>0.67268120235368833</c:v>
                  </c:pt>
                  <c:pt idx="5">
                    <c:v>0.53257237379846356</c:v>
                  </c:pt>
                </c:numCache>
              </c:numRef>
            </c:plus>
            <c:minus>
              <c:numRef>
                <c:f>V.P!$L$21:$L$26</c:f>
                <c:numCache>
                  <c:formatCode>General</c:formatCode>
                  <c:ptCount val="6"/>
                  <c:pt idx="0">
                    <c:v>0</c:v>
                  </c:pt>
                  <c:pt idx="1">
                    <c:v>0.16502525059315409</c:v>
                  </c:pt>
                  <c:pt idx="2">
                    <c:v>0</c:v>
                  </c:pt>
                  <c:pt idx="3">
                    <c:v>0</c:v>
                  </c:pt>
                  <c:pt idx="4">
                    <c:v>0.67268120235368833</c:v>
                  </c:pt>
                  <c:pt idx="5">
                    <c:v>0.53257237379846356</c:v>
                  </c:pt>
                </c:numCache>
              </c:numRef>
            </c:minus>
          </c:errBars>
          <c:cat>
            <c:strLit>
              <c:ptCount val="6"/>
              <c:pt idx="0">
                <c:v>-</c:v>
              </c:pt>
              <c:pt idx="1">
                <c:v>5</c:v>
              </c:pt>
              <c:pt idx="2">
                <c:v>10</c:v>
              </c:pt>
              <c:pt idx="3">
                <c:v>20</c:v>
              </c:pt>
              <c:pt idx="4">
                <c:v>50</c:v>
              </c:pt>
              <c:pt idx="5">
                <c:v>100</c:v>
              </c:pt>
            </c:strLit>
          </c:cat>
          <c:val>
            <c:numRef>
              <c:f>V.P!$Q$39:$Q$44</c:f>
              <c:numCache>
                <c:formatCode>General</c:formatCode>
                <c:ptCount val="6"/>
                <c:pt idx="0">
                  <c:v>0</c:v>
                </c:pt>
                <c:pt idx="1">
                  <c:v>2.13</c:v>
                </c:pt>
                <c:pt idx="2">
                  <c:v>0</c:v>
                </c:pt>
                <c:pt idx="3">
                  <c:v>0</c:v>
                </c:pt>
                <c:pt idx="4">
                  <c:v>2.13</c:v>
                </c:pt>
                <c:pt idx="5">
                  <c:v>3.29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24265472"/>
        <c:axId val="324267392"/>
      </c:barChart>
      <c:catAx>
        <c:axId val="3242654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Konsentrasi (mg/ml)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324267392"/>
        <c:crosses val="autoZero"/>
        <c:auto val="1"/>
        <c:lblAlgn val="ctr"/>
        <c:lblOffset val="100"/>
        <c:noMultiLvlLbl val="0"/>
      </c:catAx>
      <c:valAx>
        <c:axId val="32426739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d-ID"/>
                  <a:t>Diameter Ekstrak</a:t>
                </a:r>
              </a:p>
              <a:p>
                <a:pPr>
                  <a:defRPr/>
                </a:pPr>
                <a:r>
                  <a:rPr lang="id-ID"/>
                  <a:t>(mm)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4.848450913570318E-2"/>
              <c:y val="0.3615375904708936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crossAx val="3242654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CCAB90-136D-456A-82A0-5A94132B74F4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8C4BD1-E2BB-4446-BA7E-9DD90CB74A00}">
      <dgm:prSet custT="1"/>
      <dgm:spPr/>
      <dgm:t>
        <a:bodyPr/>
        <a:lstStyle/>
        <a:p>
          <a:pPr rtl="0"/>
          <a:r>
            <a:rPr lang="en-US" sz="2400" dirty="0" err="1" smtClean="0">
              <a:latin typeface="Arial" pitchFamily="34" charset="0"/>
              <a:cs typeface="Arial" pitchFamily="34" charset="0"/>
            </a:rPr>
            <a:t>Mengetahui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aktivitas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antibakteri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dirty="0" err="1" smtClean="0">
              <a:latin typeface="Arial" pitchFamily="34" charset="0"/>
              <a:cs typeface="Arial" pitchFamily="34" charset="0"/>
            </a:rPr>
            <a:t>ekstrak</a:t>
          </a:r>
          <a:r>
            <a:rPr lang="en-US" sz="2400" dirty="0" smtClean="0">
              <a:latin typeface="Arial" pitchFamily="34" charset="0"/>
              <a:cs typeface="Arial" pitchFamily="34" charset="0"/>
            </a:rPr>
            <a:t> mangrove </a:t>
          </a:r>
          <a:r>
            <a:rPr lang="en-US" sz="2400" i="1" dirty="0" err="1" smtClean="0">
              <a:latin typeface="Arial" pitchFamily="34" charset="0"/>
              <a:cs typeface="Arial" pitchFamily="34" charset="0"/>
            </a:rPr>
            <a:t>Avicennia</a:t>
          </a:r>
          <a:r>
            <a:rPr lang="en-US" sz="2400" i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i="0" dirty="0" smtClean="0">
              <a:latin typeface="Arial" pitchFamily="34" charset="0"/>
              <a:cs typeface="Arial" pitchFamily="34" charset="0"/>
            </a:rPr>
            <a:t>sp. </a:t>
          </a:r>
          <a:r>
            <a:rPr lang="en-US" sz="2400" i="0" dirty="0" err="1" smtClean="0">
              <a:latin typeface="Arial" pitchFamily="34" charset="0"/>
              <a:cs typeface="Arial" pitchFamily="34" charset="0"/>
            </a:rPr>
            <a:t>terhadap</a:t>
          </a:r>
          <a:r>
            <a:rPr lang="en-US" sz="2400" i="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i="0" dirty="0" err="1" smtClean="0">
              <a:latin typeface="Arial" pitchFamily="34" charset="0"/>
              <a:cs typeface="Arial" pitchFamily="34" charset="0"/>
            </a:rPr>
            <a:t>bakteri</a:t>
          </a:r>
          <a:r>
            <a:rPr lang="en-US" sz="2400" i="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i="1" dirty="0" smtClean="0">
              <a:latin typeface="Arial" pitchFamily="34" charset="0"/>
              <a:cs typeface="Arial" pitchFamily="34" charset="0"/>
            </a:rPr>
            <a:t>Vibrio </a:t>
          </a:r>
          <a:r>
            <a:rPr lang="en-US" sz="2400" i="1" dirty="0" err="1" smtClean="0">
              <a:latin typeface="Arial" pitchFamily="34" charset="0"/>
              <a:cs typeface="Arial" pitchFamily="34" charset="0"/>
            </a:rPr>
            <a:t>harveyi</a:t>
          </a:r>
          <a:r>
            <a:rPr lang="en-US" sz="2400" i="1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i="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2400" i="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i="1" dirty="0" smtClean="0">
              <a:latin typeface="Arial" pitchFamily="34" charset="0"/>
              <a:cs typeface="Arial" pitchFamily="34" charset="0"/>
            </a:rPr>
            <a:t>Vibrio </a:t>
          </a:r>
          <a:r>
            <a:rPr lang="en-US" sz="2400" i="1" dirty="0" err="1" smtClean="0">
              <a:latin typeface="Arial" pitchFamily="34" charset="0"/>
              <a:cs typeface="Arial" pitchFamily="34" charset="0"/>
            </a:rPr>
            <a:t>parahaemolitycus</a:t>
          </a:r>
          <a:r>
            <a:rPr lang="en-US" sz="2400" i="1" dirty="0" smtClean="0">
              <a:latin typeface="Arial" pitchFamily="34" charset="0"/>
              <a:cs typeface="Arial" pitchFamily="34" charset="0"/>
            </a:rPr>
            <a:t>.</a:t>
          </a:r>
          <a:endParaRPr lang="en-US" sz="2400" i="1" dirty="0">
            <a:latin typeface="Arial" pitchFamily="34" charset="0"/>
            <a:cs typeface="Arial" pitchFamily="34" charset="0"/>
          </a:endParaRPr>
        </a:p>
      </dgm:t>
    </dgm:pt>
    <dgm:pt modelId="{4335202B-807E-472A-A0EE-40DEBA76FE50}" type="parTrans" cxnId="{B5223364-7001-426A-AFD8-2B9121F7D316}">
      <dgm:prSet/>
      <dgm:spPr/>
      <dgm:t>
        <a:bodyPr/>
        <a:lstStyle/>
        <a:p>
          <a:endParaRPr lang="en-US"/>
        </a:p>
      </dgm:t>
    </dgm:pt>
    <dgm:pt modelId="{B043A139-F5C6-4AF0-994F-D343950EF355}" type="sibTrans" cxnId="{B5223364-7001-426A-AFD8-2B9121F7D316}">
      <dgm:prSet/>
      <dgm:spPr/>
      <dgm:t>
        <a:bodyPr/>
        <a:lstStyle/>
        <a:p>
          <a:endParaRPr lang="en-US"/>
        </a:p>
      </dgm:t>
    </dgm:pt>
    <dgm:pt modelId="{11C8DD19-41FE-4759-9CA4-B860C9B6EA4F}" type="pres">
      <dgm:prSet presAssocID="{BECCAB90-136D-456A-82A0-5A94132B74F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0F179A8-86CD-4529-B28E-749B243DD9A9}" type="pres">
      <dgm:prSet presAssocID="{BA8C4BD1-E2BB-4446-BA7E-9DD90CB74A00}" presName="composite" presStyleCnt="0"/>
      <dgm:spPr/>
    </dgm:pt>
    <dgm:pt modelId="{91ADE3BE-D1D0-4E39-9F66-7425A51E3989}" type="pres">
      <dgm:prSet presAssocID="{BA8C4BD1-E2BB-4446-BA7E-9DD90CB74A00}" presName="imgShp" presStyleLbl="fgImgPlace1" presStyleIdx="0" presStyleCnt="1" custLinFactNeighborX="-6274" custLinFactNeighborY="-197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C93FB139-5D10-42A9-95A3-3E1A9D54BAA7}" type="pres">
      <dgm:prSet presAssocID="{BA8C4BD1-E2BB-4446-BA7E-9DD90CB74A00}" presName="tx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223364-7001-426A-AFD8-2B9121F7D316}" srcId="{BECCAB90-136D-456A-82A0-5A94132B74F4}" destId="{BA8C4BD1-E2BB-4446-BA7E-9DD90CB74A00}" srcOrd="0" destOrd="0" parTransId="{4335202B-807E-472A-A0EE-40DEBA76FE50}" sibTransId="{B043A139-F5C6-4AF0-994F-D343950EF355}"/>
    <dgm:cxn modelId="{444CC96F-6A93-4653-9FBC-41D535979E89}" type="presOf" srcId="{BA8C4BD1-E2BB-4446-BA7E-9DD90CB74A00}" destId="{C93FB139-5D10-42A9-95A3-3E1A9D54BAA7}" srcOrd="0" destOrd="0" presId="urn:microsoft.com/office/officeart/2005/8/layout/vList3"/>
    <dgm:cxn modelId="{AA9F145B-1C9E-48EC-A1EB-BEC012F2651B}" type="presOf" srcId="{BECCAB90-136D-456A-82A0-5A94132B74F4}" destId="{11C8DD19-41FE-4759-9CA4-B860C9B6EA4F}" srcOrd="0" destOrd="0" presId="urn:microsoft.com/office/officeart/2005/8/layout/vList3"/>
    <dgm:cxn modelId="{D5C7A368-C0DB-4974-AEC3-FFF5070B2FD9}" type="presParOf" srcId="{11C8DD19-41FE-4759-9CA4-B860C9B6EA4F}" destId="{40F179A8-86CD-4529-B28E-749B243DD9A9}" srcOrd="0" destOrd="0" presId="urn:microsoft.com/office/officeart/2005/8/layout/vList3"/>
    <dgm:cxn modelId="{5F57FE25-D6D2-4F67-B6BC-A165B91D4879}" type="presParOf" srcId="{40F179A8-86CD-4529-B28E-749B243DD9A9}" destId="{91ADE3BE-D1D0-4E39-9F66-7425A51E3989}" srcOrd="0" destOrd="0" presId="urn:microsoft.com/office/officeart/2005/8/layout/vList3"/>
    <dgm:cxn modelId="{66C283C9-56CD-41ED-AB05-D7DBD2B1502C}" type="presParOf" srcId="{40F179A8-86CD-4529-B28E-749B243DD9A9}" destId="{C93FB139-5D10-42A9-95A3-3E1A9D54BAA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92D85F-0D56-4DFE-9E7D-171C9DDD07DE}" type="doc">
      <dgm:prSet loTypeId="urn:microsoft.com/office/officeart/2005/8/layout/vList3#2" loCatId="list" qsTypeId="urn:microsoft.com/office/officeart/2005/8/quickstyle/3d1" qsCatId="3D" csTypeId="urn:microsoft.com/office/officeart/2005/8/colors/colorful1#2" csCatId="colorful" phldr="1"/>
      <dgm:spPr/>
    </dgm:pt>
    <dgm:pt modelId="{F35D7831-CE55-4B0F-A760-69CF2FA8CBFD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bg1"/>
              </a:solidFill>
            </a:rPr>
            <a:t>Pengambilan</a:t>
          </a:r>
          <a:r>
            <a:rPr lang="en-US" sz="2400" dirty="0" smtClean="0">
              <a:solidFill>
                <a:schemeClr val="bg1"/>
              </a:solidFill>
            </a:rPr>
            <a:t> </a:t>
          </a:r>
          <a:r>
            <a:rPr lang="en-US" sz="2400" dirty="0" err="1" smtClean="0">
              <a:solidFill>
                <a:schemeClr val="bg1"/>
              </a:solidFill>
            </a:rPr>
            <a:t>sampel</a:t>
          </a:r>
          <a:r>
            <a:rPr lang="en-US" sz="2400" dirty="0" smtClean="0">
              <a:solidFill>
                <a:schemeClr val="bg1"/>
              </a:solidFill>
            </a:rPr>
            <a:t> </a:t>
          </a:r>
          <a:r>
            <a:rPr lang="en-US" sz="2400" dirty="0" err="1" smtClean="0">
              <a:solidFill>
                <a:schemeClr val="bg1"/>
              </a:solidFill>
            </a:rPr>
            <a:t>dilakukan</a:t>
          </a:r>
          <a:r>
            <a:rPr lang="en-US" sz="2400" dirty="0" smtClean="0">
              <a:solidFill>
                <a:schemeClr val="bg1"/>
              </a:solidFill>
            </a:rPr>
            <a:t> di </a:t>
          </a:r>
          <a:r>
            <a:rPr lang="en-US" sz="2400" dirty="0" err="1" smtClean="0">
              <a:solidFill>
                <a:schemeClr val="bg1"/>
              </a:solidFill>
            </a:rPr>
            <a:t>pulau</a:t>
          </a:r>
          <a:r>
            <a:rPr lang="en-US" sz="2400" dirty="0" smtClean="0">
              <a:solidFill>
                <a:schemeClr val="bg1"/>
              </a:solidFill>
            </a:rPr>
            <a:t> </a:t>
          </a:r>
          <a:r>
            <a:rPr lang="en-US" sz="2400" dirty="0" err="1" smtClean="0">
              <a:solidFill>
                <a:schemeClr val="bg1"/>
              </a:solidFill>
            </a:rPr>
            <a:t>Pasaran</a:t>
          </a:r>
          <a:r>
            <a:rPr lang="en-US" sz="2400" dirty="0" smtClean="0">
              <a:solidFill>
                <a:schemeClr val="bg1"/>
              </a:solidFill>
            </a:rPr>
            <a:t>. </a:t>
          </a:r>
          <a:endParaRPr lang="en-US" sz="2400" dirty="0">
            <a:solidFill>
              <a:schemeClr val="bg1"/>
            </a:solidFill>
          </a:endParaRPr>
        </a:p>
      </dgm:t>
    </dgm:pt>
    <dgm:pt modelId="{9CF2E1C4-A484-401A-B476-0F567426C7C4}" type="parTrans" cxnId="{B78EB833-29B3-4A04-8265-23AAAEBC2BA1}">
      <dgm:prSet/>
      <dgm:spPr/>
      <dgm:t>
        <a:bodyPr/>
        <a:lstStyle/>
        <a:p>
          <a:endParaRPr lang="en-US"/>
        </a:p>
      </dgm:t>
    </dgm:pt>
    <dgm:pt modelId="{CAB27902-128D-4DA4-9A21-88F82AD5CAEA}" type="sibTrans" cxnId="{B78EB833-29B3-4A04-8265-23AAAEBC2BA1}">
      <dgm:prSet/>
      <dgm:spPr/>
      <dgm:t>
        <a:bodyPr/>
        <a:lstStyle/>
        <a:p>
          <a:endParaRPr lang="en-US"/>
        </a:p>
      </dgm:t>
    </dgm:pt>
    <dgm:pt modelId="{82880376-B8BC-4B2A-B432-FF5C33BDF4C8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Sampel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daun</a:t>
          </a:r>
          <a:r>
            <a:rPr lang="en-US" dirty="0" smtClean="0">
              <a:solidFill>
                <a:schemeClr val="bg1"/>
              </a:solidFill>
            </a:rPr>
            <a:t>, </a:t>
          </a:r>
          <a:r>
            <a:rPr lang="en-US" dirty="0" err="1" smtClean="0">
              <a:solidFill>
                <a:schemeClr val="bg1"/>
              </a:solidFill>
            </a:rPr>
            <a:t>buah</a:t>
          </a:r>
          <a:r>
            <a:rPr lang="en-US" dirty="0" smtClean="0">
              <a:solidFill>
                <a:schemeClr val="bg1"/>
              </a:solidFill>
            </a:rPr>
            <a:t>, </a:t>
          </a:r>
          <a:r>
            <a:rPr lang="en-US" dirty="0" err="1" smtClean="0">
              <a:solidFill>
                <a:schemeClr val="bg1"/>
              </a:solidFill>
            </a:rPr>
            <a:t>dan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kelopak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i="1" dirty="0" err="1" smtClean="0">
              <a:solidFill>
                <a:schemeClr val="bg1"/>
              </a:solidFill>
            </a:rPr>
            <a:t>Avicennia</a:t>
          </a:r>
          <a:r>
            <a:rPr lang="id-ID" dirty="0" smtClean="0">
              <a:solidFill>
                <a:schemeClr val="bg1"/>
              </a:solidFill>
            </a:rPr>
            <a:t> diambil </a:t>
          </a:r>
          <a:r>
            <a:rPr lang="en-US" dirty="0" err="1" smtClean="0">
              <a:solidFill>
                <a:schemeClr val="bg1"/>
              </a:solidFill>
            </a:rPr>
            <a:t>kemudian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dicuci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hingga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bersih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dan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tiriskan</a:t>
          </a:r>
          <a:r>
            <a:rPr lang="en-US" dirty="0" smtClean="0">
              <a:solidFill>
                <a:schemeClr val="bg1"/>
              </a:solidFill>
            </a:rPr>
            <a:t>.</a:t>
          </a:r>
          <a:endParaRPr lang="en-US" dirty="0">
            <a:solidFill>
              <a:schemeClr val="bg1"/>
            </a:solidFill>
          </a:endParaRPr>
        </a:p>
      </dgm:t>
    </dgm:pt>
    <dgm:pt modelId="{4CC8930B-78B8-439F-9D77-F4123E660B22}" type="parTrans" cxnId="{F5AE69F0-5D42-4EC7-84AE-B46A22700B71}">
      <dgm:prSet/>
      <dgm:spPr/>
      <dgm:t>
        <a:bodyPr/>
        <a:lstStyle/>
        <a:p>
          <a:endParaRPr lang="en-US"/>
        </a:p>
      </dgm:t>
    </dgm:pt>
    <dgm:pt modelId="{D3408479-5223-48E7-AC5D-AAF875B4578F}" type="sibTrans" cxnId="{F5AE69F0-5D42-4EC7-84AE-B46A22700B71}">
      <dgm:prSet/>
      <dgm:spPr/>
      <dgm:t>
        <a:bodyPr/>
        <a:lstStyle/>
        <a:p>
          <a:endParaRPr lang="en-US"/>
        </a:p>
      </dgm:t>
    </dgm:pt>
    <dgm:pt modelId="{3A4A2DDE-E5FA-4C21-BCCA-F0570ABF8591}">
      <dgm:prSet phldrT="[Text]"/>
      <dgm:spPr/>
      <dgm:t>
        <a:bodyPr/>
        <a:lstStyle/>
        <a:p>
          <a:r>
            <a:rPr lang="en-US" dirty="0" err="1" smtClean="0">
              <a:solidFill>
                <a:schemeClr val="bg1"/>
              </a:solidFill>
            </a:rPr>
            <a:t>Sampel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selanjutnya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dicacah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hingga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kecil-kecil</a:t>
          </a:r>
          <a:r>
            <a:rPr lang="en-US" dirty="0" smtClean="0">
              <a:solidFill>
                <a:schemeClr val="bg1"/>
              </a:solidFill>
            </a:rPr>
            <a:t>, </a:t>
          </a:r>
          <a:r>
            <a:rPr lang="en-US" dirty="0" err="1" smtClean="0">
              <a:solidFill>
                <a:schemeClr val="bg1"/>
              </a:solidFill>
            </a:rPr>
            <a:t>dan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dilakukan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perendaman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dengan</a:t>
          </a:r>
          <a:r>
            <a:rPr lang="en-US" dirty="0" smtClean="0">
              <a:solidFill>
                <a:schemeClr val="bg1"/>
              </a:solidFill>
            </a:rPr>
            <a:t> </a:t>
          </a:r>
          <a:r>
            <a:rPr lang="en-US" dirty="0" err="1" smtClean="0">
              <a:solidFill>
                <a:schemeClr val="bg1"/>
              </a:solidFill>
            </a:rPr>
            <a:t>pelarut</a:t>
          </a:r>
          <a:r>
            <a:rPr lang="id-ID" dirty="0" smtClean="0">
              <a:solidFill>
                <a:schemeClr val="bg1"/>
              </a:solidFill>
            </a:rPr>
            <a:t>.</a:t>
          </a:r>
          <a:endParaRPr lang="en-US" dirty="0">
            <a:solidFill>
              <a:schemeClr val="bg1"/>
            </a:solidFill>
          </a:endParaRPr>
        </a:p>
      </dgm:t>
    </dgm:pt>
    <dgm:pt modelId="{831687E1-BEE1-4CBB-AE61-719267197EFF}" type="sibTrans" cxnId="{D4506C5E-0D86-4F10-A24D-B49E7FF04400}">
      <dgm:prSet/>
      <dgm:spPr/>
      <dgm:t>
        <a:bodyPr/>
        <a:lstStyle/>
        <a:p>
          <a:endParaRPr lang="en-US"/>
        </a:p>
      </dgm:t>
    </dgm:pt>
    <dgm:pt modelId="{1FCECEF9-A9A6-4F4E-8639-EC13C8FED53F}" type="parTrans" cxnId="{D4506C5E-0D86-4F10-A24D-B49E7FF04400}">
      <dgm:prSet/>
      <dgm:spPr/>
      <dgm:t>
        <a:bodyPr/>
        <a:lstStyle/>
        <a:p>
          <a:endParaRPr lang="en-US"/>
        </a:p>
      </dgm:t>
    </dgm:pt>
    <dgm:pt modelId="{E9FB986B-B71D-46A3-859A-7980A53BADAC}" type="pres">
      <dgm:prSet presAssocID="{8C92D85F-0D56-4DFE-9E7D-171C9DDD07DE}" presName="linearFlow" presStyleCnt="0">
        <dgm:presLayoutVars>
          <dgm:dir/>
          <dgm:resizeHandles val="exact"/>
        </dgm:presLayoutVars>
      </dgm:prSet>
      <dgm:spPr/>
    </dgm:pt>
    <dgm:pt modelId="{0DB11D5E-53D9-4988-9C3F-7B3580610543}" type="pres">
      <dgm:prSet presAssocID="{F35D7831-CE55-4B0F-A760-69CF2FA8CBFD}" presName="composite" presStyleCnt="0"/>
      <dgm:spPr/>
    </dgm:pt>
    <dgm:pt modelId="{F8A83235-A532-4E2F-BB39-C680AD2AEA74}" type="pres">
      <dgm:prSet presAssocID="{F35D7831-CE55-4B0F-A760-69CF2FA8CBFD}" presName="imgShp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</dgm:spPr>
    </dgm:pt>
    <dgm:pt modelId="{41CB7CE7-F297-4F17-A069-64DFD8844142}" type="pres">
      <dgm:prSet presAssocID="{F35D7831-CE55-4B0F-A760-69CF2FA8CBFD}" presName="txShp" presStyleLbl="node1" presStyleIdx="0" presStyleCnt="3" custScaleX="116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C8B3CF-FE41-476A-8AC3-EEEC89C0494F}" type="pres">
      <dgm:prSet presAssocID="{CAB27902-128D-4DA4-9A21-88F82AD5CAEA}" presName="spacing" presStyleCnt="0"/>
      <dgm:spPr/>
    </dgm:pt>
    <dgm:pt modelId="{79F7CCA2-4578-4992-B250-519436BA52EB}" type="pres">
      <dgm:prSet presAssocID="{82880376-B8BC-4B2A-B432-FF5C33BDF4C8}" presName="composite" presStyleCnt="0"/>
      <dgm:spPr/>
    </dgm:pt>
    <dgm:pt modelId="{9C0982A3-7706-4695-A1CB-1EACC3129CEA}" type="pres">
      <dgm:prSet presAssocID="{82880376-B8BC-4B2A-B432-FF5C33BDF4C8}" presName="imgShp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BA8D839A-BD91-4D6C-AE89-217ADE0B3762}" type="pres">
      <dgm:prSet presAssocID="{82880376-B8BC-4B2A-B432-FF5C33BDF4C8}" presName="txShp" presStyleLbl="node1" presStyleIdx="1" presStyleCnt="3" custScaleX="1166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631BC-A86E-4CAA-B5BC-02270ED4BA01}" type="pres">
      <dgm:prSet presAssocID="{D3408479-5223-48E7-AC5D-AAF875B4578F}" presName="spacing" presStyleCnt="0"/>
      <dgm:spPr/>
    </dgm:pt>
    <dgm:pt modelId="{2F7237F8-A9B1-4334-BF40-55759BEAD474}" type="pres">
      <dgm:prSet presAssocID="{3A4A2DDE-E5FA-4C21-BCCA-F0570ABF8591}" presName="composite" presStyleCnt="0"/>
      <dgm:spPr/>
    </dgm:pt>
    <dgm:pt modelId="{39EAD67E-099F-40A6-8BB3-D111B7863C3C}" type="pres">
      <dgm:prSet presAssocID="{3A4A2DDE-E5FA-4C21-BCCA-F0570ABF8591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2C79A268-0EA2-4F16-AD5E-88EA03AF42FD}" type="pres">
      <dgm:prSet presAssocID="{3A4A2DDE-E5FA-4C21-BCCA-F0570ABF8591}" presName="txShp" presStyleLbl="node1" presStyleIdx="2" presStyleCnt="3" custScaleX="1138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4506C5E-0D86-4F10-A24D-B49E7FF04400}" srcId="{8C92D85F-0D56-4DFE-9E7D-171C9DDD07DE}" destId="{3A4A2DDE-E5FA-4C21-BCCA-F0570ABF8591}" srcOrd="2" destOrd="0" parTransId="{1FCECEF9-A9A6-4F4E-8639-EC13C8FED53F}" sibTransId="{831687E1-BEE1-4CBB-AE61-719267197EFF}"/>
    <dgm:cxn modelId="{F5AE69F0-5D42-4EC7-84AE-B46A22700B71}" srcId="{8C92D85F-0D56-4DFE-9E7D-171C9DDD07DE}" destId="{82880376-B8BC-4B2A-B432-FF5C33BDF4C8}" srcOrd="1" destOrd="0" parTransId="{4CC8930B-78B8-439F-9D77-F4123E660B22}" sibTransId="{D3408479-5223-48E7-AC5D-AAF875B4578F}"/>
    <dgm:cxn modelId="{469E6467-6F3D-4B46-8B86-C9FCAF5D2CB9}" type="presOf" srcId="{82880376-B8BC-4B2A-B432-FF5C33BDF4C8}" destId="{BA8D839A-BD91-4D6C-AE89-217ADE0B3762}" srcOrd="0" destOrd="0" presId="urn:microsoft.com/office/officeart/2005/8/layout/vList3#2"/>
    <dgm:cxn modelId="{DD18EBE6-86B8-4491-B906-A0E70A773721}" type="presOf" srcId="{3A4A2DDE-E5FA-4C21-BCCA-F0570ABF8591}" destId="{2C79A268-0EA2-4F16-AD5E-88EA03AF42FD}" srcOrd="0" destOrd="0" presId="urn:microsoft.com/office/officeart/2005/8/layout/vList3#2"/>
    <dgm:cxn modelId="{76EAEB49-F6C8-4E35-8008-8A51919E7C31}" type="presOf" srcId="{F35D7831-CE55-4B0F-A760-69CF2FA8CBFD}" destId="{41CB7CE7-F297-4F17-A069-64DFD8844142}" srcOrd="0" destOrd="0" presId="urn:microsoft.com/office/officeart/2005/8/layout/vList3#2"/>
    <dgm:cxn modelId="{4EB8175E-E434-4ED4-AC9E-329F8FCD3D05}" type="presOf" srcId="{8C92D85F-0D56-4DFE-9E7D-171C9DDD07DE}" destId="{E9FB986B-B71D-46A3-859A-7980A53BADAC}" srcOrd="0" destOrd="0" presId="urn:microsoft.com/office/officeart/2005/8/layout/vList3#2"/>
    <dgm:cxn modelId="{B78EB833-29B3-4A04-8265-23AAAEBC2BA1}" srcId="{8C92D85F-0D56-4DFE-9E7D-171C9DDD07DE}" destId="{F35D7831-CE55-4B0F-A760-69CF2FA8CBFD}" srcOrd="0" destOrd="0" parTransId="{9CF2E1C4-A484-401A-B476-0F567426C7C4}" sibTransId="{CAB27902-128D-4DA4-9A21-88F82AD5CAEA}"/>
    <dgm:cxn modelId="{A4542885-6D01-449B-985B-9F9F16213FEB}" type="presParOf" srcId="{E9FB986B-B71D-46A3-859A-7980A53BADAC}" destId="{0DB11D5E-53D9-4988-9C3F-7B3580610543}" srcOrd="0" destOrd="0" presId="urn:microsoft.com/office/officeart/2005/8/layout/vList3#2"/>
    <dgm:cxn modelId="{8EFC6536-6347-4506-BC4F-338340123C3C}" type="presParOf" srcId="{0DB11D5E-53D9-4988-9C3F-7B3580610543}" destId="{F8A83235-A532-4E2F-BB39-C680AD2AEA74}" srcOrd="0" destOrd="0" presId="urn:microsoft.com/office/officeart/2005/8/layout/vList3#2"/>
    <dgm:cxn modelId="{F37D7D8F-9546-451A-947C-D5526BE3F863}" type="presParOf" srcId="{0DB11D5E-53D9-4988-9C3F-7B3580610543}" destId="{41CB7CE7-F297-4F17-A069-64DFD8844142}" srcOrd="1" destOrd="0" presId="urn:microsoft.com/office/officeart/2005/8/layout/vList3#2"/>
    <dgm:cxn modelId="{30431758-3FF2-4AEB-B3CA-50AD26FC860C}" type="presParOf" srcId="{E9FB986B-B71D-46A3-859A-7980A53BADAC}" destId="{E2C8B3CF-FE41-476A-8AC3-EEEC89C0494F}" srcOrd="1" destOrd="0" presId="urn:microsoft.com/office/officeart/2005/8/layout/vList3#2"/>
    <dgm:cxn modelId="{E9EDD0DD-31A2-4815-ACF6-670C58CAE67A}" type="presParOf" srcId="{E9FB986B-B71D-46A3-859A-7980A53BADAC}" destId="{79F7CCA2-4578-4992-B250-519436BA52EB}" srcOrd="2" destOrd="0" presId="urn:microsoft.com/office/officeart/2005/8/layout/vList3#2"/>
    <dgm:cxn modelId="{ADA45986-7158-4883-A829-BBB4BDEAD9F5}" type="presParOf" srcId="{79F7CCA2-4578-4992-B250-519436BA52EB}" destId="{9C0982A3-7706-4695-A1CB-1EACC3129CEA}" srcOrd="0" destOrd="0" presId="urn:microsoft.com/office/officeart/2005/8/layout/vList3#2"/>
    <dgm:cxn modelId="{57A13126-3E5F-44AF-922B-A1E352C2FAB8}" type="presParOf" srcId="{79F7CCA2-4578-4992-B250-519436BA52EB}" destId="{BA8D839A-BD91-4D6C-AE89-217ADE0B3762}" srcOrd="1" destOrd="0" presId="urn:microsoft.com/office/officeart/2005/8/layout/vList3#2"/>
    <dgm:cxn modelId="{6AEA2889-AC6A-496B-8885-99740DBBA756}" type="presParOf" srcId="{E9FB986B-B71D-46A3-859A-7980A53BADAC}" destId="{CFC631BC-A86E-4CAA-B5BC-02270ED4BA01}" srcOrd="3" destOrd="0" presId="urn:microsoft.com/office/officeart/2005/8/layout/vList3#2"/>
    <dgm:cxn modelId="{D49294BD-12FF-4C68-8BD1-AE6B93BEBB6E}" type="presParOf" srcId="{E9FB986B-B71D-46A3-859A-7980A53BADAC}" destId="{2F7237F8-A9B1-4334-BF40-55759BEAD474}" srcOrd="4" destOrd="0" presId="urn:microsoft.com/office/officeart/2005/8/layout/vList3#2"/>
    <dgm:cxn modelId="{FDD0C044-B7AA-4F74-9E5E-7F359A852279}" type="presParOf" srcId="{2F7237F8-A9B1-4334-BF40-55759BEAD474}" destId="{39EAD67E-099F-40A6-8BB3-D111B7863C3C}" srcOrd="0" destOrd="0" presId="urn:microsoft.com/office/officeart/2005/8/layout/vList3#2"/>
    <dgm:cxn modelId="{B507278F-292D-4CDA-8015-F438816A5A2F}" type="presParOf" srcId="{2F7237F8-A9B1-4334-BF40-55759BEAD474}" destId="{2C79A268-0EA2-4F16-AD5E-88EA03AF42FD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FB139-5D10-42A9-95A3-3E1A9D54BAA7}">
      <dsp:nvSpPr>
        <dsp:cNvPr id="0" name=""/>
        <dsp:cNvSpPr/>
      </dsp:nvSpPr>
      <dsp:spPr>
        <a:xfrm rot="10800000">
          <a:off x="2171041" y="343658"/>
          <a:ext cx="5746238" cy="28947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6492" tIns="91440" rIns="170688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Mengetahui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aktivitas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antibakteri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kern="1200" dirty="0" err="1" smtClean="0">
              <a:latin typeface="Arial" pitchFamily="34" charset="0"/>
              <a:cs typeface="Arial" pitchFamily="34" charset="0"/>
            </a:rPr>
            <a:t>ekstrak</a:t>
          </a:r>
          <a:r>
            <a:rPr lang="en-US" sz="2400" kern="1200" dirty="0" smtClean="0">
              <a:latin typeface="Arial" pitchFamily="34" charset="0"/>
              <a:cs typeface="Arial" pitchFamily="34" charset="0"/>
            </a:rPr>
            <a:t> mangrove </a:t>
          </a:r>
          <a:r>
            <a:rPr lang="en-US" sz="2400" i="1" kern="1200" dirty="0" err="1" smtClean="0">
              <a:latin typeface="Arial" pitchFamily="34" charset="0"/>
              <a:cs typeface="Arial" pitchFamily="34" charset="0"/>
            </a:rPr>
            <a:t>Avicennia</a:t>
          </a:r>
          <a:r>
            <a:rPr lang="en-US" sz="2400" i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i="0" kern="1200" dirty="0" smtClean="0">
              <a:latin typeface="Arial" pitchFamily="34" charset="0"/>
              <a:cs typeface="Arial" pitchFamily="34" charset="0"/>
            </a:rPr>
            <a:t>sp. </a:t>
          </a:r>
          <a:r>
            <a:rPr lang="en-US" sz="2400" i="0" kern="1200" dirty="0" err="1" smtClean="0">
              <a:latin typeface="Arial" pitchFamily="34" charset="0"/>
              <a:cs typeface="Arial" pitchFamily="34" charset="0"/>
            </a:rPr>
            <a:t>terhadap</a:t>
          </a:r>
          <a:r>
            <a:rPr lang="en-US" sz="240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i="0" kern="1200" dirty="0" err="1" smtClean="0">
              <a:latin typeface="Arial" pitchFamily="34" charset="0"/>
              <a:cs typeface="Arial" pitchFamily="34" charset="0"/>
            </a:rPr>
            <a:t>bakteri</a:t>
          </a:r>
          <a:r>
            <a:rPr lang="en-US" sz="240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i="1" kern="1200" dirty="0" smtClean="0">
              <a:latin typeface="Arial" pitchFamily="34" charset="0"/>
              <a:cs typeface="Arial" pitchFamily="34" charset="0"/>
            </a:rPr>
            <a:t>Vibrio </a:t>
          </a:r>
          <a:r>
            <a:rPr lang="en-US" sz="2400" i="1" kern="1200" dirty="0" err="1" smtClean="0">
              <a:latin typeface="Arial" pitchFamily="34" charset="0"/>
              <a:cs typeface="Arial" pitchFamily="34" charset="0"/>
            </a:rPr>
            <a:t>harveyi</a:t>
          </a:r>
          <a:r>
            <a:rPr lang="en-US" sz="2400" i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i="0" kern="1200" dirty="0" err="1" smtClean="0">
              <a:latin typeface="Arial" pitchFamily="34" charset="0"/>
              <a:cs typeface="Arial" pitchFamily="34" charset="0"/>
            </a:rPr>
            <a:t>dan</a:t>
          </a:r>
          <a:r>
            <a:rPr lang="en-US" sz="2400" i="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n-US" sz="2400" i="1" kern="1200" dirty="0" smtClean="0">
              <a:latin typeface="Arial" pitchFamily="34" charset="0"/>
              <a:cs typeface="Arial" pitchFamily="34" charset="0"/>
            </a:rPr>
            <a:t>Vibrio </a:t>
          </a:r>
          <a:r>
            <a:rPr lang="en-US" sz="2400" i="1" kern="1200" dirty="0" err="1" smtClean="0">
              <a:latin typeface="Arial" pitchFamily="34" charset="0"/>
              <a:cs typeface="Arial" pitchFamily="34" charset="0"/>
            </a:rPr>
            <a:t>parahaemolitycus</a:t>
          </a:r>
          <a:r>
            <a:rPr lang="en-US" sz="2400" i="1" kern="1200" dirty="0" smtClean="0">
              <a:latin typeface="Arial" pitchFamily="34" charset="0"/>
              <a:cs typeface="Arial" pitchFamily="34" charset="0"/>
            </a:rPr>
            <a:t>.</a:t>
          </a:r>
          <a:endParaRPr lang="en-US" sz="2400" i="1" kern="1200" dirty="0">
            <a:latin typeface="Arial" pitchFamily="34" charset="0"/>
            <a:cs typeface="Arial" pitchFamily="34" charset="0"/>
          </a:endParaRPr>
        </a:p>
      </dsp:txBody>
      <dsp:txXfrm rot="10800000">
        <a:off x="2894721" y="343658"/>
        <a:ext cx="5022558" cy="2894721"/>
      </dsp:txXfrm>
    </dsp:sp>
    <dsp:sp modelId="{91ADE3BE-D1D0-4E39-9F66-7425A51E3989}">
      <dsp:nvSpPr>
        <dsp:cNvPr id="0" name=""/>
        <dsp:cNvSpPr/>
      </dsp:nvSpPr>
      <dsp:spPr>
        <a:xfrm>
          <a:off x="542065" y="286574"/>
          <a:ext cx="2894721" cy="289472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CB7CE7-F297-4F17-A069-64DFD8844142}">
      <dsp:nvSpPr>
        <dsp:cNvPr id="0" name=""/>
        <dsp:cNvSpPr/>
      </dsp:nvSpPr>
      <dsp:spPr>
        <a:xfrm rot="10800000">
          <a:off x="1010983" y="1710"/>
          <a:ext cx="6381751" cy="1257304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2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4436" tIns="91440" rIns="170688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solidFill>
                <a:schemeClr val="bg1"/>
              </a:solidFill>
            </a:rPr>
            <a:t>Pengambilan</a:t>
          </a:r>
          <a:r>
            <a:rPr lang="en-US" sz="2400" kern="1200" dirty="0" smtClean="0">
              <a:solidFill>
                <a:schemeClr val="bg1"/>
              </a:solidFill>
            </a:rPr>
            <a:t> </a:t>
          </a:r>
          <a:r>
            <a:rPr lang="en-US" sz="2400" kern="1200" dirty="0" err="1" smtClean="0">
              <a:solidFill>
                <a:schemeClr val="bg1"/>
              </a:solidFill>
            </a:rPr>
            <a:t>sampel</a:t>
          </a:r>
          <a:r>
            <a:rPr lang="en-US" sz="2400" kern="1200" dirty="0" smtClean="0">
              <a:solidFill>
                <a:schemeClr val="bg1"/>
              </a:solidFill>
            </a:rPr>
            <a:t> </a:t>
          </a:r>
          <a:r>
            <a:rPr lang="en-US" sz="2400" kern="1200" dirty="0" err="1" smtClean="0">
              <a:solidFill>
                <a:schemeClr val="bg1"/>
              </a:solidFill>
            </a:rPr>
            <a:t>dilakukan</a:t>
          </a:r>
          <a:r>
            <a:rPr lang="en-US" sz="2400" kern="1200" dirty="0" smtClean="0">
              <a:solidFill>
                <a:schemeClr val="bg1"/>
              </a:solidFill>
            </a:rPr>
            <a:t> di </a:t>
          </a:r>
          <a:r>
            <a:rPr lang="en-US" sz="2400" kern="1200" dirty="0" err="1" smtClean="0">
              <a:solidFill>
                <a:schemeClr val="bg1"/>
              </a:solidFill>
            </a:rPr>
            <a:t>pulau</a:t>
          </a:r>
          <a:r>
            <a:rPr lang="en-US" sz="2400" kern="1200" dirty="0" smtClean="0">
              <a:solidFill>
                <a:schemeClr val="bg1"/>
              </a:solidFill>
            </a:rPr>
            <a:t> </a:t>
          </a:r>
          <a:r>
            <a:rPr lang="en-US" sz="2400" kern="1200" dirty="0" err="1" smtClean="0">
              <a:solidFill>
                <a:schemeClr val="bg1"/>
              </a:solidFill>
            </a:rPr>
            <a:t>Pasaran</a:t>
          </a:r>
          <a:r>
            <a:rPr lang="en-US" sz="2400" kern="1200" dirty="0" smtClean="0">
              <a:solidFill>
                <a:schemeClr val="bg1"/>
              </a:solidFill>
            </a:rPr>
            <a:t>. </a:t>
          </a:r>
          <a:endParaRPr lang="en-US" sz="2400" kern="1200" dirty="0">
            <a:solidFill>
              <a:schemeClr val="bg1"/>
            </a:solidFill>
          </a:endParaRPr>
        </a:p>
      </dsp:txBody>
      <dsp:txXfrm rot="10800000">
        <a:off x="1325309" y="1710"/>
        <a:ext cx="6067425" cy="1257304"/>
      </dsp:txXfrm>
    </dsp:sp>
    <dsp:sp modelId="{F8A83235-A532-4E2F-BB39-C680AD2AEA74}">
      <dsp:nvSpPr>
        <dsp:cNvPr id="0" name=""/>
        <dsp:cNvSpPr/>
      </dsp:nvSpPr>
      <dsp:spPr>
        <a:xfrm>
          <a:off x="836864" y="1710"/>
          <a:ext cx="1257304" cy="125730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9000" r="-39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A8D839A-BD91-4D6C-AE89-217ADE0B3762}">
      <dsp:nvSpPr>
        <dsp:cNvPr id="0" name=""/>
        <dsp:cNvSpPr/>
      </dsp:nvSpPr>
      <dsp:spPr>
        <a:xfrm rot="10800000">
          <a:off x="1010983" y="1634329"/>
          <a:ext cx="6381751" cy="1257304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3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3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3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chemeClr val="bg1"/>
              </a:solidFill>
            </a:rPr>
            <a:t>Sampel</a:t>
          </a:r>
          <a:r>
            <a:rPr lang="en-US" sz="2700" kern="1200" dirty="0" smtClean="0">
              <a:solidFill>
                <a:schemeClr val="bg1"/>
              </a:solidFill>
            </a:rPr>
            <a:t> </a:t>
          </a:r>
          <a:r>
            <a:rPr lang="en-US" sz="2700" kern="1200" dirty="0" err="1" smtClean="0">
              <a:solidFill>
                <a:schemeClr val="bg1"/>
              </a:solidFill>
            </a:rPr>
            <a:t>daun</a:t>
          </a:r>
          <a:r>
            <a:rPr lang="en-US" sz="2700" kern="1200" dirty="0" smtClean="0">
              <a:solidFill>
                <a:schemeClr val="bg1"/>
              </a:solidFill>
            </a:rPr>
            <a:t>, </a:t>
          </a:r>
          <a:r>
            <a:rPr lang="en-US" sz="2700" kern="1200" dirty="0" err="1" smtClean="0">
              <a:solidFill>
                <a:schemeClr val="bg1"/>
              </a:solidFill>
            </a:rPr>
            <a:t>buah</a:t>
          </a:r>
          <a:r>
            <a:rPr lang="en-US" sz="2700" kern="1200" dirty="0" smtClean="0">
              <a:solidFill>
                <a:schemeClr val="bg1"/>
              </a:solidFill>
            </a:rPr>
            <a:t>, </a:t>
          </a:r>
          <a:r>
            <a:rPr lang="en-US" sz="2700" kern="1200" dirty="0" err="1" smtClean="0">
              <a:solidFill>
                <a:schemeClr val="bg1"/>
              </a:solidFill>
            </a:rPr>
            <a:t>dan</a:t>
          </a:r>
          <a:r>
            <a:rPr lang="en-US" sz="2700" kern="1200" dirty="0" smtClean="0">
              <a:solidFill>
                <a:schemeClr val="bg1"/>
              </a:solidFill>
            </a:rPr>
            <a:t> </a:t>
          </a:r>
          <a:r>
            <a:rPr lang="en-US" sz="2700" kern="1200" dirty="0" err="1" smtClean="0">
              <a:solidFill>
                <a:schemeClr val="bg1"/>
              </a:solidFill>
            </a:rPr>
            <a:t>kelopak</a:t>
          </a:r>
          <a:r>
            <a:rPr lang="en-US" sz="2700" kern="1200" dirty="0" smtClean="0">
              <a:solidFill>
                <a:schemeClr val="bg1"/>
              </a:solidFill>
            </a:rPr>
            <a:t> </a:t>
          </a:r>
          <a:r>
            <a:rPr lang="en-US" sz="2700" i="1" kern="1200" dirty="0" err="1" smtClean="0">
              <a:solidFill>
                <a:schemeClr val="bg1"/>
              </a:solidFill>
            </a:rPr>
            <a:t>Avicennia</a:t>
          </a:r>
          <a:r>
            <a:rPr lang="id-ID" sz="2700" kern="1200" dirty="0" smtClean="0">
              <a:solidFill>
                <a:schemeClr val="bg1"/>
              </a:solidFill>
            </a:rPr>
            <a:t> diambil </a:t>
          </a:r>
          <a:r>
            <a:rPr lang="en-US" sz="2700" kern="1200" dirty="0" err="1" smtClean="0">
              <a:solidFill>
                <a:schemeClr val="bg1"/>
              </a:solidFill>
            </a:rPr>
            <a:t>kemudian</a:t>
          </a:r>
          <a:r>
            <a:rPr lang="en-US" sz="2700" kern="1200" dirty="0" smtClean="0">
              <a:solidFill>
                <a:schemeClr val="bg1"/>
              </a:solidFill>
            </a:rPr>
            <a:t> </a:t>
          </a:r>
          <a:r>
            <a:rPr lang="en-US" sz="2700" kern="1200" dirty="0" err="1" smtClean="0">
              <a:solidFill>
                <a:schemeClr val="bg1"/>
              </a:solidFill>
            </a:rPr>
            <a:t>dicuci</a:t>
          </a:r>
          <a:r>
            <a:rPr lang="en-US" sz="2700" kern="1200" dirty="0" smtClean="0">
              <a:solidFill>
                <a:schemeClr val="bg1"/>
              </a:solidFill>
            </a:rPr>
            <a:t> </a:t>
          </a:r>
          <a:r>
            <a:rPr lang="en-US" sz="2700" kern="1200" dirty="0" err="1" smtClean="0">
              <a:solidFill>
                <a:schemeClr val="bg1"/>
              </a:solidFill>
            </a:rPr>
            <a:t>hingga</a:t>
          </a:r>
          <a:r>
            <a:rPr lang="en-US" sz="2700" kern="1200" dirty="0" smtClean="0">
              <a:solidFill>
                <a:schemeClr val="bg1"/>
              </a:solidFill>
            </a:rPr>
            <a:t> </a:t>
          </a:r>
          <a:r>
            <a:rPr lang="en-US" sz="2700" kern="1200" dirty="0" err="1" smtClean="0">
              <a:solidFill>
                <a:schemeClr val="bg1"/>
              </a:solidFill>
            </a:rPr>
            <a:t>bersih</a:t>
          </a:r>
          <a:r>
            <a:rPr lang="en-US" sz="2700" kern="1200" dirty="0" smtClean="0">
              <a:solidFill>
                <a:schemeClr val="bg1"/>
              </a:solidFill>
            </a:rPr>
            <a:t> </a:t>
          </a:r>
          <a:r>
            <a:rPr lang="en-US" sz="2700" kern="1200" dirty="0" err="1" smtClean="0">
              <a:solidFill>
                <a:schemeClr val="bg1"/>
              </a:solidFill>
            </a:rPr>
            <a:t>dan</a:t>
          </a:r>
          <a:r>
            <a:rPr lang="en-US" sz="2700" kern="1200" dirty="0" smtClean="0">
              <a:solidFill>
                <a:schemeClr val="bg1"/>
              </a:solidFill>
            </a:rPr>
            <a:t> </a:t>
          </a:r>
          <a:r>
            <a:rPr lang="en-US" sz="2700" kern="1200" dirty="0" err="1" smtClean="0">
              <a:solidFill>
                <a:schemeClr val="bg1"/>
              </a:solidFill>
            </a:rPr>
            <a:t>tiriskan</a:t>
          </a:r>
          <a:r>
            <a:rPr lang="en-US" sz="2700" kern="1200" dirty="0" smtClean="0">
              <a:solidFill>
                <a:schemeClr val="bg1"/>
              </a:solidFill>
            </a:rPr>
            <a:t>.</a:t>
          </a:r>
          <a:endParaRPr lang="en-US" sz="2700" kern="1200" dirty="0">
            <a:solidFill>
              <a:schemeClr val="bg1"/>
            </a:solidFill>
          </a:endParaRPr>
        </a:p>
      </dsp:txBody>
      <dsp:txXfrm rot="10800000">
        <a:off x="1325309" y="1634329"/>
        <a:ext cx="6067425" cy="1257304"/>
      </dsp:txXfrm>
    </dsp:sp>
    <dsp:sp modelId="{9C0982A3-7706-4695-A1CB-1EACC3129CEA}">
      <dsp:nvSpPr>
        <dsp:cNvPr id="0" name=""/>
        <dsp:cNvSpPr/>
      </dsp:nvSpPr>
      <dsp:spPr>
        <a:xfrm>
          <a:off x="836864" y="1634329"/>
          <a:ext cx="1257304" cy="125730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C79A268-0EA2-4F16-AD5E-88EA03AF42FD}">
      <dsp:nvSpPr>
        <dsp:cNvPr id="0" name=""/>
        <dsp:cNvSpPr/>
      </dsp:nvSpPr>
      <dsp:spPr>
        <a:xfrm rot="10800000">
          <a:off x="1125294" y="3266948"/>
          <a:ext cx="6229337" cy="1257304"/>
        </a:xfrm>
        <a:prstGeom prst="homePlat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  <a:gs pos="30000">
              <a:schemeClr val="accent4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45000">
              <a:schemeClr val="accent4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shade val="100000"/>
                <a:satMod val="128000"/>
              </a:schemeClr>
            </a:gs>
            <a:gs pos="73000">
              <a:schemeClr val="accent4">
                <a:hueOff val="0"/>
                <a:satOff val="0"/>
                <a:lumOff val="0"/>
                <a:alphaOff val="0"/>
                <a:shade val="90000"/>
                <a:satMod val="12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63000"/>
                <a:satMod val="110000"/>
              </a:schemeClr>
            </a:gs>
          </a:gsLst>
          <a:lin ang="950000" scaled="1"/>
        </a:grad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4436" tIns="102870" rIns="192024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err="1" smtClean="0">
              <a:solidFill>
                <a:schemeClr val="bg1"/>
              </a:solidFill>
            </a:rPr>
            <a:t>Sampel</a:t>
          </a:r>
          <a:r>
            <a:rPr lang="en-US" sz="2700" kern="1200" dirty="0" smtClean="0">
              <a:solidFill>
                <a:schemeClr val="bg1"/>
              </a:solidFill>
            </a:rPr>
            <a:t> </a:t>
          </a:r>
          <a:r>
            <a:rPr lang="en-US" sz="2700" kern="1200" dirty="0" err="1" smtClean="0">
              <a:solidFill>
                <a:schemeClr val="bg1"/>
              </a:solidFill>
            </a:rPr>
            <a:t>selanjutnya</a:t>
          </a:r>
          <a:r>
            <a:rPr lang="en-US" sz="2700" kern="1200" dirty="0" smtClean="0">
              <a:solidFill>
                <a:schemeClr val="bg1"/>
              </a:solidFill>
            </a:rPr>
            <a:t> </a:t>
          </a:r>
          <a:r>
            <a:rPr lang="en-US" sz="2700" kern="1200" dirty="0" err="1" smtClean="0">
              <a:solidFill>
                <a:schemeClr val="bg1"/>
              </a:solidFill>
            </a:rPr>
            <a:t>dicacah</a:t>
          </a:r>
          <a:r>
            <a:rPr lang="en-US" sz="2700" kern="1200" dirty="0" smtClean="0">
              <a:solidFill>
                <a:schemeClr val="bg1"/>
              </a:solidFill>
            </a:rPr>
            <a:t> </a:t>
          </a:r>
          <a:r>
            <a:rPr lang="en-US" sz="2700" kern="1200" dirty="0" err="1" smtClean="0">
              <a:solidFill>
                <a:schemeClr val="bg1"/>
              </a:solidFill>
            </a:rPr>
            <a:t>hingga</a:t>
          </a:r>
          <a:r>
            <a:rPr lang="en-US" sz="2700" kern="1200" dirty="0" smtClean="0">
              <a:solidFill>
                <a:schemeClr val="bg1"/>
              </a:solidFill>
            </a:rPr>
            <a:t> </a:t>
          </a:r>
          <a:r>
            <a:rPr lang="en-US" sz="2700" kern="1200" dirty="0" err="1" smtClean="0">
              <a:solidFill>
                <a:schemeClr val="bg1"/>
              </a:solidFill>
            </a:rPr>
            <a:t>kecil-kecil</a:t>
          </a:r>
          <a:r>
            <a:rPr lang="en-US" sz="2700" kern="1200" dirty="0" smtClean="0">
              <a:solidFill>
                <a:schemeClr val="bg1"/>
              </a:solidFill>
            </a:rPr>
            <a:t>, </a:t>
          </a:r>
          <a:r>
            <a:rPr lang="en-US" sz="2700" kern="1200" dirty="0" err="1" smtClean="0">
              <a:solidFill>
                <a:schemeClr val="bg1"/>
              </a:solidFill>
            </a:rPr>
            <a:t>dan</a:t>
          </a:r>
          <a:r>
            <a:rPr lang="en-US" sz="2700" kern="1200" dirty="0" smtClean="0">
              <a:solidFill>
                <a:schemeClr val="bg1"/>
              </a:solidFill>
            </a:rPr>
            <a:t> </a:t>
          </a:r>
          <a:r>
            <a:rPr lang="en-US" sz="2700" kern="1200" dirty="0" err="1" smtClean="0">
              <a:solidFill>
                <a:schemeClr val="bg1"/>
              </a:solidFill>
            </a:rPr>
            <a:t>dilakukan</a:t>
          </a:r>
          <a:r>
            <a:rPr lang="en-US" sz="2700" kern="1200" dirty="0" smtClean="0">
              <a:solidFill>
                <a:schemeClr val="bg1"/>
              </a:solidFill>
            </a:rPr>
            <a:t> </a:t>
          </a:r>
          <a:r>
            <a:rPr lang="en-US" sz="2700" kern="1200" dirty="0" err="1" smtClean="0">
              <a:solidFill>
                <a:schemeClr val="bg1"/>
              </a:solidFill>
            </a:rPr>
            <a:t>perendaman</a:t>
          </a:r>
          <a:r>
            <a:rPr lang="en-US" sz="2700" kern="1200" dirty="0" smtClean="0">
              <a:solidFill>
                <a:schemeClr val="bg1"/>
              </a:solidFill>
            </a:rPr>
            <a:t> </a:t>
          </a:r>
          <a:r>
            <a:rPr lang="en-US" sz="2700" kern="1200" dirty="0" err="1" smtClean="0">
              <a:solidFill>
                <a:schemeClr val="bg1"/>
              </a:solidFill>
            </a:rPr>
            <a:t>dengan</a:t>
          </a:r>
          <a:r>
            <a:rPr lang="en-US" sz="2700" kern="1200" dirty="0" smtClean="0">
              <a:solidFill>
                <a:schemeClr val="bg1"/>
              </a:solidFill>
            </a:rPr>
            <a:t> </a:t>
          </a:r>
          <a:r>
            <a:rPr lang="en-US" sz="2700" kern="1200" dirty="0" err="1" smtClean="0">
              <a:solidFill>
                <a:schemeClr val="bg1"/>
              </a:solidFill>
            </a:rPr>
            <a:t>pelarut</a:t>
          </a:r>
          <a:r>
            <a:rPr lang="id-ID" sz="2700" kern="1200" dirty="0" smtClean="0">
              <a:solidFill>
                <a:schemeClr val="bg1"/>
              </a:solidFill>
            </a:rPr>
            <a:t>.</a:t>
          </a:r>
          <a:endParaRPr lang="en-US" sz="2700" kern="1200" dirty="0">
            <a:solidFill>
              <a:schemeClr val="bg1"/>
            </a:solidFill>
          </a:endParaRPr>
        </a:p>
      </dsp:txBody>
      <dsp:txXfrm rot="10800000">
        <a:off x="1439620" y="3266948"/>
        <a:ext cx="5915011" cy="1257304"/>
      </dsp:txXfrm>
    </dsp:sp>
    <dsp:sp modelId="{39EAD67E-099F-40A6-8BB3-D111B7863C3C}">
      <dsp:nvSpPr>
        <dsp:cNvPr id="0" name=""/>
        <dsp:cNvSpPr/>
      </dsp:nvSpPr>
      <dsp:spPr>
        <a:xfrm>
          <a:off x="874968" y="3266948"/>
          <a:ext cx="1257304" cy="125730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50800" dist="41909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6AFA3B-BC09-4C42-B904-9CCF6FA8C343}" type="datetimeFigureOut">
              <a:rPr lang="id-ID" smtClean="0"/>
              <a:pPr/>
              <a:t>04/06/2018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C29D22-7EFA-436E-90E0-79A427D429FE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56018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27E04-5839-4936-8607-E69B1559F291}" type="datetimeFigureOut">
              <a:rPr lang="id-ID" smtClean="0"/>
              <a:pPr/>
              <a:t>04/06/2018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519F6F-600E-4D2B-94B3-B9D274121BC9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91682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19F6F-600E-4D2B-94B3-B9D274121BC9}" type="slidenum">
              <a:rPr lang="id-ID" smtClean="0"/>
              <a:pPr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302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19F6F-600E-4D2B-94B3-B9D274121BC9}" type="slidenum">
              <a:rPr lang="id-ID" smtClean="0"/>
              <a:pPr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3026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19F6F-600E-4D2B-94B3-B9D274121BC9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5CA9809-86F7-42DA-AF85-30B6DABCAB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D68319-8134-4CCF-A602-F5E2F764C3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DCCAA8-0B7C-454D-85F3-3B1F2F06568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AAC0783-49D1-4C82-8ACA-3CF9C62991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8F77FE2-8C98-4E3F-B4CA-0DB55E185F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255F28CA-8BCD-4410-B9D3-A83643BCE87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E02B0873-C69C-499E-A637-48B669FD94F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69129D-0800-4005-B526-DF5D8F36DB8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03C4CF7-92DF-4889-B6E2-A8DB9FEE19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AAA33297-FB15-4A66-804C-EA798D996F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pPr>
              <a:defRPr/>
            </a:pPr>
            <a:fld id="{C2ED7193-A29C-42D7-911B-D009C31345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8ACB54E-BBE4-4A42-965B-1C404FE3C3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27384"/>
            <a:ext cx="914400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KAJIAN SENYAWA BIOAKTIF EKSTRAK KELOPAK, BUAH, </a:t>
            </a:r>
            <a:r>
              <a:rPr lang="en-US" sz="2400" b="1" dirty="0" err="1">
                <a:solidFill>
                  <a:schemeClr val="bg1"/>
                </a:solidFill>
              </a:rPr>
              <a:t>dan</a:t>
            </a:r>
            <a:r>
              <a:rPr lang="en-US" sz="2400" b="1" dirty="0">
                <a:solidFill>
                  <a:schemeClr val="bg1"/>
                </a:solidFill>
              </a:rPr>
              <a:t> DAUN MANGROVE </a:t>
            </a:r>
            <a:r>
              <a:rPr lang="en-US" sz="2400" b="1" i="1" dirty="0" err="1">
                <a:solidFill>
                  <a:schemeClr val="bg1"/>
                </a:solidFill>
              </a:rPr>
              <a:t>Avicennia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sp.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TERHADAP INFEKSI BAKTERI </a:t>
            </a:r>
            <a:r>
              <a:rPr lang="en-US" sz="2400" b="1" i="1" dirty="0">
                <a:solidFill>
                  <a:schemeClr val="bg1"/>
                </a:solidFill>
              </a:rPr>
              <a:t>Vibrio </a:t>
            </a:r>
            <a:r>
              <a:rPr lang="en-US" sz="2400" b="1" dirty="0">
                <a:solidFill>
                  <a:schemeClr val="bg1"/>
                </a:solidFill>
              </a:rPr>
              <a:t>sp.  PADA UDANG VANAME </a:t>
            </a:r>
            <a:r>
              <a:rPr lang="en-US" sz="2400" b="1" i="1" dirty="0">
                <a:solidFill>
                  <a:schemeClr val="bg1"/>
                </a:solidFill>
              </a:rPr>
              <a:t>(</a:t>
            </a:r>
            <a:r>
              <a:rPr lang="en-US" sz="2400" b="1" i="1" dirty="0" err="1">
                <a:solidFill>
                  <a:schemeClr val="bg1"/>
                </a:solidFill>
              </a:rPr>
              <a:t>Penaeus</a:t>
            </a:r>
            <a:r>
              <a:rPr lang="en-US" sz="2400" b="1" i="1" dirty="0">
                <a:solidFill>
                  <a:schemeClr val="bg1"/>
                </a:solidFill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</a:rPr>
              <a:t>vannamei</a:t>
            </a:r>
            <a:r>
              <a:rPr lang="en-US" sz="2400" b="1" dirty="0">
                <a:solidFill>
                  <a:schemeClr val="bg1"/>
                </a:solidFill>
              </a:rPr>
              <a:t>)</a:t>
            </a:r>
            <a:endParaRPr lang="ja-JP" altLang="en-US" sz="2400" dirty="0">
              <a:solidFill>
                <a:schemeClr val="bg1"/>
              </a:solidFill>
            </a:endParaRPr>
          </a:p>
          <a:p>
            <a:pPr algn="ctr"/>
            <a:endParaRPr lang="id-ID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Oktora Susanti Ph.d\Downloads\WhatsApp Image 2017-12-02 at 20.42.06.jpe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6" r="30392"/>
          <a:stretch/>
        </p:blipFill>
        <p:spPr bwMode="auto">
          <a:xfrm>
            <a:off x="5266337" y="1576192"/>
            <a:ext cx="3875965" cy="5301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プレースホルダー 17"/>
          <p:cNvSpPr txBox="1">
            <a:spLocks/>
          </p:cNvSpPr>
          <p:nvPr/>
        </p:nvSpPr>
        <p:spPr>
          <a:xfrm>
            <a:off x="0" y="2076032"/>
            <a:ext cx="5266337" cy="228907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Tx/>
              <a:buNone/>
              <a:defRPr sz="2000" b="0" i="0" kern="1200" cap="none" spc="3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3pPr>
            <a:lvl4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FontTx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5pPr>
            <a:lvl6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kumimoji="1" lang="en-ID" altLang="ja-JP" dirty="0" smtClean="0">
                <a:latin typeface="Arial" pitchFamily="34" charset="0"/>
                <a:cs typeface="Arial" pitchFamily="34" charset="0"/>
              </a:rPr>
              <a:t>	                   </a:t>
            </a:r>
            <a:r>
              <a:rPr kumimoji="1" lang="en-ID" altLang="ja-JP" dirty="0" err="1" smtClean="0">
                <a:latin typeface="Arial" pitchFamily="34" charset="0"/>
                <a:cs typeface="Arial" pitchFamily="34" charset="0"/>
              </a:rPr>
              <a:t>Oleh</a:t>
            </a:r>
            <a:r>
              <a:rPr kumimoji="1" lang="en-ID" altLang="ja-JP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algn="l">
              <a:spcBef>
                <a:spcPts val="0"/>
              </a:spcBef>
            </a:pPr>
            <a:endParaRPr kumimoji="1" lang="en-ID" altLang="ja-JP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kumimoji="1" lang="en-ID" altLang="ja-JP" dirty="0" err="1" smtClean="0">
                <a:latin typeface="Arial" pitchFamily="34" charset="0"/>
                <a:cs typeface="Arial" pitchFamily="34" charset="0"/>
              </a:rPr>
              <a:t>Rara</a:t>
            </a:r>
            <a:r>
              <a:rPr kumimoji="1" lang="en-ID" altLang="ja-JP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en-ID" altLang="ja-JP" dirty="0" err="1" smtClean="0">
                <a:latin typeface="Arial" pitchFamily="34" charset="0"/>
                <a:cs typeface="Arial" pitchFamily="34" charset="0"/>
              </a:rPr>
              <a:t>Diantari</a:t>
            </a:r>
            <a:r>
              <a:rPr kumimoji="1" lang="en-ID" altLang="ja-JP" dirty="0" smtClean="0">
                <a:latin typeface="Arial" pitchFamily="34" charset="0"/>
                <a:cs typeface="Arial" pitchFamily="34" charset="0"/>
              </a:rPr>
              <a:t>, </a:t>
            </a:r>
            <a:r>
              <a:rPr kumimoji="1" lang="en-ID" altLang="ja-JP" dirty="0" err="1" smtClean="0">
                <a:latin typeface="Arial" pitchFamily="34" charset="0"/>
                <a:cs typeface="Arial" pitchFamily="34" charset="0"/>
              </a:rPr>
              <a:t>S.Pi</a:t>
            </a:r>
            <a:r>
              <a:rPr kumimoji="1" lang="en-ID" altLang="ja-JP" dirty="0" smtClean="0">
                <a:latin typeface="Arial" pitchFamily="34" charset="0"/>
                <a:cs typeface="Arial" pitchFamily="34" charset="0"/>
              </a:rPr>
              <a:t>., </a:t>
            </a:r>
            <a:r>
              <a:rPr kumimoji="1" lang="en-ID" altLang="ja-JP" dirty="0" err="1" smtClean="0">
                <a:latin typeface="Arial" pitchFamily="34" charset="0"/>
                <a:cs typeface="Arial" pitchFamily="34" charset="0"/>
              </a:rPr>
              <a:t>M.Sc</a:t>
            </a:r>
            <a:endParaRPr kumimoji="1" lang="en-ID" altLang="ja-JP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ID" altLang="ja-JP" dirty="0" smtClean="0">
                <a:latin typeface="Arial" pitchFamily="34" charset="0"/>
                <a:cs typeface="Arial" pitchFamily="34" charset="0"/>
              </a:rPr>
              <a:t>Herman </a:t>
            </a:r>
            <a:r>
              <a:rPr lang="en-ID" altLang="ja-JP" dirty="0" err="1" smtClean="0">
                <a:latin typeface="Arial" pitchFamily="34" charset="0"/>
                <a:cs typeface="Arial" pitchFamily="34" charset="0"/>
              </a:rPr>
              <a:t>Yulianto</a:t>
            </a:r>
            <a:r>
              <a:rPr lang="en-ID" altLang="ja-JP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ID" altLang="ja-JP" dirty="0" err="1" smtClean="0">
                <a:latin typeface="Arial" pitchFamily="34" charset="0"/>
                <a:cs typeface="Arial" pitchFamily="34" charset="0"/>
              </a:rPr>
              <a:t>S.Pi</a:t>
            </a:r>
            <a:r>
              <a:rPr lang="en-ID" altLang="ja-JP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en-ID" altLang="ja-JP" dirty="0" err="1" smtClean="0">
                <a:latin typeface="Arial" pitchFamily="34" charset="0"/>
                <a:cs typeface="Arial" pitchFamily="34" charset="0"/>
              </a:rPr>
              <a:t>M.Si</a:t>
            </a:r>
            <a:endParaRPr lang="en-ID" altLang="ja-JP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ID" altLang="ja-JP" dirty="0" err="1" smtClean="0">
                <a:latin typeface="Arial" pitchFamily="34" charset="0"/>
                <a:cs typeface="Arial" pitchFamily="34" charset="0"/>
              </a:rPr>
              <a:t>Wardiyanto</a:t>
            </a:r>
            <a:r>
              <a:rPr lang="en-ID" altLang="ja-JP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ID" altLang="ja-JP" dirty="0" err="1" smtClean="0">
                <a:latin typeface="Arial" pitchFamily="34" charset="0"/>
                <a:cs typeface="Arial" pitchFamily="34" charset="0"/>
              </a:rPr>
              <a:t>S.Pi</a:t>
            </a:r>
            <a:r>
              <a:rPr lang="en-ID" altLang="ja-JP" dirty="0" smtClean="0">
                <a:latin typeface="Arial" pitchFamily="34" charset="0"/>
                <a:cs typeface="Arial" pitchFamily="34" charset="0"/>
              </a:rPr>
              <a:t>., M.P</a:t>
            </a:r>
          </a:p>
          <a:p>
            <a:pPr>
              <a:spcBef>
                <a:spcPts val="0"/>
              </a:spcBef>
            </a:pPr>
            <a:r>
              <a:rPr kumimoji="1" lang="en-ID" altLang="ja-JP" dirty="0" err="1" smtClean="0">
                <a:latin typeface="Arial" pitchFamily="34" charset="0"/>
                <a:cs typeface="Arial" pitchFamily="34" charset="0"/>
              </a:rPr>
              <a:t>Maulid</a:t>
            </a:r>
            <a:r>
              <a:rPr kumimoji="1" lang="en-ID" altLang="ja-JP" dirty="0" smtClean="0">
                <a:latin typeface="Arial" pitchFamily="34" charset="0"/>
                <a:cs typeface="Arial" pitchFamily="34" charset="0"/>
              </a:rPr>
              <a:t> Wahid Yusuf, </a:t>
            </a:r>
            <a:r>
              <a:rPr kumimoji="1" lang="en-ID" altLang="ja-JP" dirty="0" err="1" smtClean="0">
                <a:latin typeface="Arial" pitchFamily="34" charset="0"/>
                <a:cs typeface="Arial" pitchFamily="34" charset="0"/>
              </a:rPr>
              <a:t>S.Pi</a:t>
            </a:r>
            <a:r>
              <a:rPr kumimoji="1" lang="en-ID" altLang="ja-JP" dirty="0" smtClean="0">
                <a:latin typeface="Arial" pitchFamily="34" charset="0"/>
                <a:cs typeface="Arial" pitchFamily="34" charset="0"/>
              </a:rPr>
              <a:t>., </a:t>
            </a:r>
            <a:r>
              <a:rPr kumimoji="1" lang="en-ID" altLang="ja-JP" dirty="0" err="1" smtClean="0">
                <a:latin typeface="Arial" pitchFamily="34" charset="0"/>
                <a:cs typeface="Arial" pitchFamily="34" charset="0"/>
              </a:rPr>
              <a:t>M.Si</a:t>
            </a:r>
            <a:endParaRPr kumimoji="1" lang="en-ID" altLang="ja-JP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</a:pPr>
            <a:r>
              <a:rPr lang="en-ID" altLang="ja-JP" dirty="0" err="1" smtClean="0">
                <a:latin typeface="Arial" pitchFamily="34" charset="0"/>
                <a:cs typeface="Arial" pitchFamily="34" charset="0"/>
              </a:rPr>
              <a:t>Oktora</a:t>
            </a:r>
            <a:r>
              <a:rPr lang="en-ID" altLang="ja-JP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D" altLang="ja-JP" dirty="0" err="1" smtClean="0">
                <a:latin typeface="Arial" pitchFamily="34" charset="0"/>
                <a:cs typeface="Arial" pitchFamily="34" charset="0"/>
              </a:rPr>
              <a:t>Susanti</a:t>
            </a:r>
            <a:r>
              <a:rPr lang="en-ID" altLang="ja-JP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ID" altLang="ja-JP" dirty="0" err="1" smtClean="0">
                <a:latin typeface="Arial" pitchFamily="34" charset="0"/>
                <a:cs typeface="Arial" pitchFamily="34" charset="0"/>
              </a:rPr>
              <a:t>S.Pi</a:t>
            </a:r>
            <a:r>
              <a:rPr lang="en-ID" altLang="ja-JP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en-ID" altLang="ja-JP" dirty="0" err="1" smtClean="0">
                <a:latin typeface="Arial" pitchFamily="34" charset="0"/>
                <a:cs typeface="Arial" pitchFamily="34" charset="0"/>
              </a:rPr>
              <a:t>M.Si</a:t>
            </a:r>
            <a:endParaRPr kumimoji="1" lang="en-ID" altLang="ja-JP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3" y="5818038"/>
            <a:ext cx="51588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SEMINAR HASIL-HASIL PENELITIAN UNIVERSITAS LAMPUNG</a:t>
            </a:r>
          </a:p>
          <a:p>
            <a:pPr algn="ctr"/>
            <a:r>
              <a:rPr lang="en-US" b="1" dirty="0" smtClean="0"/>
              <a:t>BANDAR LAMPUNG, 4 DESEMBER 2017</a:t>
            </a:r>
            <a:endParaRPr lang="en-US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4422"/>
          </a:xfrm>
        </p:spPr>
        <p:txBody>
          <a:bodyPr>
            <a:normAutofit/>
          </a:bodyPr>
          <a:lstStyle/>
          <a:p>
            <a:r>
              <a:rPr lang="id-ID" sz="22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Diameter Zona Hambat Ekstrak </a:t>
            </a:r>
            <a:r>
              <a:rPr lang="id-ID" sz="2200" i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Avicennia Sp. </a:t>
            </a:r>
            <a:r>
              <a:rPr lang="id-ID" sz="22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 Sampel Kelopak Setelah Inkubasi 24 Dan 48 Jam (Mm) Pada </a:t>
            </a:r>
            <a:r>
              <a:rPr lang="id-ID" sz="2200" i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Vibrio harveyi</a:t>
            </a:r>
            <a:r>
              <a:rPr lang="id-ID" dirty="0" smtClean="0">
                <a:solidFill>
                  <a:schemeClr val="bg1"/>
                </a:solidFill>
              </a:rPr>
              <a:t/>
            </a:r>
            <a:br>
              <a:rPr lang="id-ID" dirty="0" smtClean="0">
                <a:solidFill>
                  <a:schemeClr val="bg1"/>
                </a:solidFill>
              </a:rPr>
            </a:br>
            <a:endParaRPr lang="id-ID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9" name="Text Box 38"/>
          <p:cNvSpPr txBox="1">
            <a:spLocks noChangeArrowheads="1"/>
          </p:cNvSpPr>
          <p:nvPr/>
        </p:nvSpPr>
        <p:spPr bwMode="gray">
          <a:xfrm>
            <a:off x="252371" y="1681644"/>
            <a:ext cx="11512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id-ID" sz="1400" b="1" dirty="0" smtClean="0">
                <a:solidFill>
                  <a:srgbClr val="000000"/>
                </a:solidFill>
              </a:rPr>
              <a:t>Metode</a:t>
            </a:r>
          </a:p>
          <a:p>
            <a:pPr algn="ctr" eaLnBrk="0" hangingPunct="0"/>
            <a:r>
              <a:rPr lang="id-ID" sz="1400" b="1" dirty="0" smtClean="0">
                <a:solidFill>
                  <a:srgbClr val="000000"/>
                </a:solidFill>
              </a:rPr>
              <a:t>PCR </a:t>
            </a:r>
            <a:r>
              <a:rPr lang="id-ID" sz="1400" b="1" i="1" dirty="0" smtClean="0">
                <a:solidFill>
                  <a:srgbClr val="000000"/>
                </a:solidFill>
              </a:rPr>
              <a:t>Pockit</a:t>
            </a:r>
            <a:endParaRPr lang="en-US" sz="1400" b="1" i="1" dirty="0">
              <a:solidFill>
                <a:srgbClr val="000000"/>
              </a:solidFill>
            </a:endParaRPr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2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6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9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0" name="Rectangle 20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9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6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0" name="Rectangle 2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4" name="Rectangle 25"/>
          <p:cNvSpPr>
            <a:spLocks noChangeArrowheads="1"/>
          </p:cNvSpPr>
          <p:nvPr/>
        </p:nvSpPr>
        <p:spPr bwMode="auto">
          <a:xfrm>
            <a:off x="45720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5" name="Rectangle 26"/>
          <p:cNvSpPr>
            <a:spLocks noChangeArrowheads="1"/>
          </p:cNvSpPr>
          <p:nvPr/>
        </p:nvSpPr>
        <p:spPr bwMode="auto">
          <a:xfrm>
            <a:off x="0" y="197751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" name="Down Arrow 80"/>
          <p:cNvSpPr/>
          <p:nvPr/>
        </p:nvSpPr>
        <p:spPr>
          <a:xfrm>
            <a:off x="5438775" y="7914005"/>
            <a:ext cx="134620" cy="1098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id-ID"/>
          </a:p>
        </p:txBody>
      </p:sp>
      <p:sp>
        <p:nvSpPr>
          <p:cNvPr id="66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graphicFrame>
        <p:nvGraphicFramePr>
          <p:cNvPr id="55" name="Chart 54"/>
          <p:cNvGraphicFramePr/>
          <p:nvPr/>
        </p:nvGraphicFramePr>
        <p:xfrm>
          <a:off x="571472" y="1571612"/>
          <a:ext cx="8072493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0060914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643998" cy="1000132"/>
          </a:xfrm>
        </p:spPr>
        <p:txBody>
          <a:bodyPr>
            <a:noAutofit/>
          </a:bodyPr>
          <a:lstStyle/>
          <a:p>
            <a:r>
              <a:rPr lang="id-ID" sz="20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sz="20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id-ID" sz="20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Diameter Zona Hambat Ekstrak </a:t>
            </a:r>
            <a:r>
              <a:rPr lang="id-ID" sz="2000" i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Avicennia Sp.</a:t>
            </a:r>
            <a:r>
              <a:rPr lang="id-ID" sz="20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 Sampel Daun Setelah Inkubasi 24 Dan 48 Jam (Mm) Pada</a:t>
            </a:r>
            <a:r>
              <a:rPr lang="id-ID" sz="2000" i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vibrio Harveyi </a:t>
            </a:r>
            <a:r>
              <a:rPr lang="id-ID" sz="20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id-ID" sz="20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id-ID" sz="2000" cap="none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357158" y="1714488"/>
          <a:ext cx="8572560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1000132"/>
          </a:xfrm>
        </p:spPr>
        <p:txBody>
          <a:bodyPr>
            <a:noAutofit/>
          </a:bodyPr>
          <a:lstStyle/>
          <a:p>
            <a:r>
              <a:rPr lang="id-ID" sz="20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Diameter Zona Hambat Ekstrak </a:t>
            </a:r>
            <a:r>
              <a:rPr lang="id-ID" sz="2000" i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Avicennia Sp. </a:t>
            </a:r>
            <a:r>
              <a:rPr lang="id-ID" sz="20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 Sampel Buah Setelah Inkubasi 24 Dan 48 Jam (Mm) Pada </a:t>
            </a:r>
            <a:r>
              <a:rPr lang="id-ID" sz="2000" i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Vibrio Harveyi</a:t>
            </a:r>
            <a:endParaRPr lang="id-ID" sz="2000" cap="none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571472" y="1643050"/>
          <a:ext cx="8215369" cy="4643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857256"/>
          </a:xfrm>
        </p:spPr>
        <p:txBody>
          <a:bodyPr>
            <a:noAutofit/>
          </a:bodyPr>
          <a:lstStyle/>
          <a:p>
            <a:r>
              <a:rPr lang="id-ID" sz="20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Diameter Zona Hambat Ekstrak </a:t>
            </a:r>
            <a:r>
              <a:rPr lang="id-ID" sz="2000" i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Avicennia Sp.</a:t>
            </a:r>
            <a:r>
              <a:rPr lang="id-ID" sz="20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 Sampel Kelopak Setelah Inkubasi 24 Dan 48 Jam (mm) Pada </a:t>
            </a:r>
            <a:r>
              <a:rPr lang="id-ID" sz="2000" i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Vibrio Parahaemolyticus</a:t>
            </a:r>
            <a:r>
              <a:rPr lang="id-ID" sz="2000" cap="none" dirty="0" smtClean="0">
                <a:solidFill>
                  <a:schemeClr val="bg1"/>
                </a:solidFill>
              </a:rPr>
              <a:t/>
            </a:r>
            <a:br>
              <a:rPr lang="id-ID" sz="2000" cap="none" dirty="0" smtClean="0">
                <a:solidFill>
                  <a:schemeClr val="bg1"/>
                </a:solidFill>
              </a:rPr>
            </a:br>
            <a:endParaRPr lang="id-ID" sz="2000" cap="none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571472" y="1643050"/>
          <a:ext cx="8001056" cy="4929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715436" cy="928694"/>
          </a:xfrm>
        </p:spPr>
        <p:txBody>
          <a:bodyPr>
            <a:noAutofit/>
          </a:bodyPr>
          <a:lstStyle/>
          <a:p>
            <a:r>
              <a:rPr lang="id-ID" sz="20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Diameter Zona Hambat Ekstrak </a:t>
            </a:r>
            <a:r>
              <a:rPr lang="id-ID" sz="2000" i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Avicennia Sp.</a:t>
            </a:r>
            <a:r>
              <a:rPr lang="id-ID" sz="20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 Sampel Daun Setelah Inkubasi 24 Dan 48 Jam (mm) Pada </a:t>
            </a:r>
            <a:r>
              <a:rPr lang="id-ID" sz="2000" i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Vibrio Parahaemolyticus</a:t>
            </a:r>
            <a:endParaRPr lang="id-ID" sz="2000" cap="none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500034" y="1643050"/>
          <a:ext cx="8286808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4282" y="285728"/>
            <a:ext cx="8715436" cy="857256"/>
          </a:xfrm>
        </p:spPr>
        <p:txBody>
          <a:bodyPr>
            <a:noAutofit/>
          </a:bodyPr>
          <a:lstStyle/>
          <a:p>
            <a:r>
              <a:rPr lang="id-ID" sz="20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Diameter Zona Hambat Ekstrak </a:t>
            </a:r>
            <a:r>
              <a:rPr lang="id-ID" sz="2000" i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Avicennia Sp.</a:t>
            </a:r>
            <a:r>
              <a:rPr lang="id-ID" sz="2000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Dengan Sampel Buah Setelah Inkubasi 24 Dan 48 Jam (mm) Pada </a:t>
            </a:r>
            <a:r>
              <a:rPr lang="id-ID" sz="2000" i="1" cap="none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Vibrio Parahaemolyticus </a:t>
            </a:r>
            <a:endParaRPr lang="id-ID" sz="2000" cap="none" dirty="0">
              <a:solidFill>
                <a:schemeClr val="bg1"/>
              </a:solidFill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285720" y="1571612"/>
          <a:ext cx="8643998" cy="478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kesimpulan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214554"/>
            <a:ext cx="8964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kstrak mangrove </a:t>
            </a:r>
            <a:r>
              <a:rPr lang="id-ID" sz="2800" i="1" dirty="0" smtClean="0">
                <a:latin typeface="Times New Roman" pitchFamily="18" charset="0"/>
                <a:cs typeface="Times New Roman" pitchFamily="18" charset="0"/>
              </a:rPr>
              <a:t>Avicenia sp. 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yang memiliki zona hambat paling baik yaitu pada ekstrak buah dengan pelarut etil asetat yang memiliki hasil mencapai  9,34 mm pada konsentrasi 100 mg/ml dengan inkubasi 48 jam untuk </a:t>
            </a:r>
            <a:r>
              <a:rPr lang="id-ID" sz="2800" i="1" dirty="0" smtClean="0">
                <a:latin typeface="Times New Roman" pitchFamily="18" charset="0"/>
                <a:cs typeface="Times New Roman" pitchFamily="18" charset="0"/>
              </a:rPr>
              <a:t>Vibrio harveyi 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 dan pada ekstrak daun 5,45 mm  pada konsentrasi 100 mg/ml  dengan inkubasi 24 jam untuk </a:t>
            </a:r>
            <a:r>
              <a:rPr lang="id-ID" sz="2800" i="1" dirty="0" smtClean="0">
                <a:latin typeface="Times New Roman" pitchFamily="18" charset="0"/>
                <a:cs typeface="Times New Roman" pitchFamily="18" charset="0"/>
              </a:rPr>
              <a:t>Vibrio parahaemolyticus </a:t>
            </a:r>
            <a:r>
              <a:rPr lang="id-ID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Perlu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dilakukan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uji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in vivo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ekstrak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terbaik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udang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vanname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id-ID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001698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79611" y="260648"/>
            <a:ext cx="4114800" cy="701040"/>
          </a:xfrm>
        </p:spPr>
        <p:txBody>
          <a:bodyPr/>
          <a:lstStyle/>
          <a:p>
            <a:r>
              <a:rPr lang="id-ID" dirty="0" smtClean="0"/>
              <a:t>Dokumentasi  </a:t>
            </a:r>
            <a:endParaRPr lang="id-ID" dirty="0"/>
          </a:p>
        </p:txBody>
      </p:sp>
      <p:pic>
        <p:nvPicPr>
          <p:cNvPr id="6" name="Picture 5" descr="IMG_20171026_092059_HDR.jpg"/>
          <p:cNvPicPr/>
          <p:nvPr/>
        </p:nvPicPr>
        <p:blipFill rotWithShape="1">
          <a:blip r:embed="rId2" cstate="print"/>
          <a:srcRect l="14721" t="29247" r="16187" b="18890"/>
          <a:stretch/>
        </p:blipFill>
        <p:spPr>
          <a:xfrm>
            <a:off x="476751" y="1628800"/>
            <a:ext cx="2717890" cy="2549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IMG_20171026_090457_HDR.jpg"/>
          <p:cNvPicPr/>
          <p:nvPr/>
        </p:nvPicPr>
        <p:blipFill rotWithShape="1">
          <a:blip r:embed="rId3" cstate="print"/>
          <a:srcRect l="17747" t="33692" r="11659" b="14171"/>
          <a:stretch/>
        </p:blipFill>
        <p:spPr>
          <a:xfrm>
            <a:off x="3194641" y="1628800"/>
            <a:ext cx="2673503" cy="2549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 descr="IMG_20171026_095549_HDR.jpg"/>
          <p:cNvPicPr/>
          <p:nvPr/>
        </p:nvPicPr>
        <p:blipFill rotWithShape="1">
          <a:blip r:embed="rId4" cstate="print"/>
          <a:srcRect l="13453" t="33340" r="4671" b="6191"/>
          <a:stretch/>
        </p:blipFill>
        <p:spPr>
          <a:xfrm>
            <a:off x="5861958" y="1628800"/>
            <a:ext cx="2670482" cy="25490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945463" y="4571000"/>
            <a:ext cx="1780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tabLst>
                <a:tab pos="4905375" algn="l"/>
              </a:tabLst>
            </a:pP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Zona hambat pada sampel kelopak</a:t>
            </a:r>
            <a:r>
              <a:rPr kumimoji="0" lang="id-ID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Avicenia dengan bakteri </a:t>
            </a:r>
            <a:r>
              <a:rPr kumimoji="0" lang="id-ID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Vibrio harveyi</a:t>
            </a: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41159" y="4571000"/>
            <a:ext cx="1780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tabLst>
                <a:tab pos="4905375" algn="l"/>
              </a:tabLst>
            </a:pP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Zona hambat pada sampel buah </a:t>
            </a:r>
            <a:r>
              <a:rPr kumimoji="0" lang="id-ID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Avicenia dengan bakteri </a:t>
            </a:r>
            <a:r>
              <a:rPr kumimoji="0" lang="id-ID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Vibrio harveyi</a:t>
            </a: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6966" y="4589968"/>
            <a:ext cx="1780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tabLst>
                <a:tab pos="4905375" algn="l"/>
              </a:tabLst>
            </a:pP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Zona hambat pada sampel daun</a:t>
            </a:r>
            <a:r>
              <a:rPr kumimoji="0" lang="id-ID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Avicenia dengan bakteri </a:t>
            </a:r>
            <a:r>
              <a:rPr kumimoji="0" lang="id-ID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Vibrio harveyi</a:t>
            </a: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0171026_092059_HDR.jpg"/>
          <p:cNvPicPr/>
          <p:nvPr/>
        </p:nvPicPr>
        <p:blipFill rotWithShape="1">
          <a:blip r:embed="rId2" cstate="print"/>
          <a:srcRect l="15013" t="27943" r="13630" b="19302"/>
          <a:stretch/>
        </p:blipFill>
        <p:spPr>
          <a:xfrm>
            <a:off x="467542" y="1556792"/>
            <a:ext cx="2736306" cy="2520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 descr="IMG_20171026_091647_HDR.jpg"/>
          <p:cNvPicPr>
            <a:picLocks noChangeAspect="1"/>
          </p:cNvPicPr>
          <p:nvPr/>
        </p:nvPicPr>
        <p:blipFill rotWithShape="1">
          <a:blip r:embed="rId3" cstate="print"/>
          <a:srcRect l="20626" t="38701" r="13650" b="13291"/>
          <a:stretch/>
        </p:blipFill>
        <p:spPr>
          <a:xfrm>
            <a:off x="3195585" y="1556792"/>
            <a:ext cx="2816575" cy="2520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 descr="IMG_20171026_091409_HDR.jpg"/>
          <p:cNvPicPr>
            <a:picLocks noChangeAspect="1"/>
          </p:cNvPicPr>
          <p:nvPr/>
        </p:nvPicPr>
        <p:blipFill rotWithShape="1">
          <a:blip r:embed="rId4" cstate="print"/>
          <a:srcRect l="19065" t="35957" r="14017" b="13292"/>
          <a:stretch/>
        </p:blipFill>
        <p:spPr>
          <a:xfrm>
            <a:off x="5987522" y="1556792"/>
            <a:ext cx="2760942" cy="25202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83568" y="4538386"/>
            <a:ext cx="1994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tabLst>
                <a:tab pos="4905375" algn="l"/>
              </a:tabLst>
            </a:pP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Zona hambat pada sampel kelopak</a:t>
            </a:r>
            <a:r>
              <a:rPr kumimoji="0" lang="id-ID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Avicenia dengan bakteri </a:t>
            </a:r>
            <a:r>
              <a:rPr kumimoji="0" lang="id-ID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Vibrio parahaemolyticus</a:t>
            </a: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6482" y="4509120"/>
            <a:ext cx="1994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tabLst>
                <a:tab pos="4905375" algn="l"/>
              </a:tabLst>
            </a:pP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Zona hambat pada sampel buah</a:t>
            </a:r>
            <a:r>
              <a:rPr kumimoji="0" lang="id-ID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Avicenia dengan bakteri </a:t>
            </a:r>
            <a:r>
              <a:rPr kumimoji="0" lang="id-ID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Vibrio parahaemolyticus</a:t>
            </a: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86318" y="4509120"/>
            <a:ext cx="19947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tabLst>
                <a:tab pos="4905375" algn="l"/>
              </a:tabLst>
            </a:pP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Zona hambat pada sampel daun </a:t>
            </a:r>
            <a:r>
              <a:rPr kumimoji="0" lang="id-ID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Avicenia dengan bakteri </a:t>
            </a:r>
            <a:r>
              <a:rPr kumimoji="0" lang="id-ID" sz="16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Vibrio parahaemolyticus</a:t>
            </a: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Oktora Susanti Ph.d\Downloads\Mangrove\Foto Penelitian\IMG_20170916_172857_HD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64" y="1988840"/>
            <a:ext cx="1707654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1" name="Picture 3" descr="C:\Users\Oktora Susanti Ph.d\Downloads\Mangrove\Foto Penelitian\IMG_20170916_172927_HD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9318" y="1988840"/>
            <a:ext cx="1707655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C:\Users\Oktora Susanti Ph.d\Downloads\Mangrove\Foto Penelitian\IMG_20170916_1727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973" y="1988840"/>
            <a:ext cx="1707654" cy="227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 descr="C:\Users\Oktora Susanti Ph.d\Downloads\Mangrove\Foto Penelitian\IMG_20171026_0318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916832"/>
            <a:ext cx="172819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4" name="Picture 6" descr="C:\Users\Oktora Susanti Ph.d\Downloads\Mangrove\Foto Penelitian\IMG_20170925_1516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0" y="1988840"/>
            <a:ext cx="172819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5" name="Picture 7" descr="C:\Users\Oktora Susanti Ph.d\Downloads\Mangrove\Foto Penelitian\IMG_20171011_1510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09120"/>
            <a:ext cx="1782506" cy="21328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6" name="Picture 8" descr="C:\Users\Oktora Susanti Ph.d\Downloads\Mangrove\Foto Penelitian\IMG_20170926_11194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09120"/>
            <a:ext cx="1707654" cy="2132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945983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/>
          <p:nvPr/>
        </p:nvCxnSpPr>
        <p:spPr>
          <a:xfrm flipV="1">
            <a:off x="6862214" y="3787170"/>
            <a:ext cx="1054440" cy="9421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29190" y="404664"/>
            <a:ext cx="3782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600" b="1" dirty="0" smtClean="0"/>
              <a:t>Latar Belakang</a:t>
            </a:r>
            <a:endParaRPr lang="id-ID" sz="3600" b="1" dirty="0"/>
          </a:p>
        </p:txBody>
      </p:sp>
      <p:pic>
        <p:nvPicPr>
          <p:cNvPr id="24" name="Picture Placeholder 8" descr="vannamei.jpg"/>
          <p:cNvPicPr>
            <a:picLocks noChangeAspect="1"/>
          </p:cNvPicPr>
          <p:nvPr/>
        </p:nvPicPr>
        <p:blipFill>
          <a:blip r:embed="rId2"/>
          <a:srcRect l="22054" r="22054"/>
          <a:stretch>
            <a:fillRect/>
          </a:stretch>
        </p:blipFill>
        <p:spPr>
          <a:xfrm>
            <a:off x="214282" y="1412776"/>
            <a:ext cx="1538665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Rectangle 25"/>
          <p:cNvSpPr/>
          <p:nvPr/>
        </p:nvSpPr>
        <p:spPr>
          <a:xfrm>
            <a:off x="2214546" y="1500174"/>
            <a:ext cx="5357850" cy="1285884"/>
          </a:xfrm>
          <a:prstGeom prst="rect">
            <a:avLst/>
          </a:prstGeom>
          <a:effectLst>
            <a:outerShdw blurRad="38100" dist="254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d-ID" altLang="ja-JP" dirty="0" smtClean="0"/>
              <a:t>Udang vannamei merupakan udang  introduksi yang banyak diminati masyarakat . Hal ini dibuktikan  produksi udang vannamei meningkat  rata-rata 16% dengan kenaikan 209% selama periode 2009-2014.</a:t>
            </a:r>
            <a:endParaRPr kumimoji="1" lang="ja-JP" altLang="en-US" dirty="0"/>
          </a:p>
        </p:txBody>
      </p:sp>
      <p:pic>
        <p:nvPicPr>
          <p:cNvPr id="27" name="Picture 8" descr="waspada-bakteri-pemakan-daging-di-pantai-142719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372423"/>
            <a:ext cx="1571604" cy="1414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9" name="Down Arrow 28"/>
          <p:cNvSpPr/>
          <p:nvPr/>
        </p:nvSpPr>
        <p:spPr>
          <a:xfrm>
            <a:off x="857224" y="2780928"/>
            <a:ext cx="214314" cy="64294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0" name="Rectangle 29"/>
          <p:cNvSpPr/>
          <p:nvPr/>
        </p:nvSpPr>
        <p:spPr>
          <a:xfrm>
            <a:off x="2143108" y="3429000"/>
            <a:ext cx="5572164" cy="14287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dirty="0" err="1" smtClean="0"/>
              <a:t>Vibriosis</a:t>
            </a:r>
            <a:r>
              <a:rPr kumimoji="1" lang="en-US" altLang="ja-JP" dirty="0" smtClean="0"/>
              <a:t> m</a:t>
            </a:r>
            <a:r>
              <a:rPr kumimoji="1" lang="id-ID" altLang="ja-JP" dirty="0" smtClean="0"/>
              <a:t>erupakan  penyakit  yang dikenal pembudidaya udang  sebagai penyakit yang menyerang kulit udang.  Penyakit ini disebabkan oleh spesies-spesies vibrio yang berbeda-beda, diantaranya yaitu </a:t>
            </a:r>
            <a:r>
              <a:rPr kumimoji="1" lang="id-ID" altLang="ja-JP" i="1" dirty="0" smtClean="0"/>
              <a:t>Vibrio harveyi </a:t>
            </a:r>
            <a:r>
              <a:rPr kumimoji="1" lang="id-ID" altLang="ja-JP" dirty="0" smtClean="0"/>
              <a:t>dan </a:t>
            </a:r>
            <a:r>
              <a:rPr kumimoji="1" lang="id-ID" altLang="ja-JP" i="1" dirty="0" smtClean="0"/>
              <a:t>Vibrio  parahaemoliticus</a:t>
            </a:r>
            <a:endParaRPr kumimoji="1" lang="ja-JP" altLang="en-US" i="1" dirty="0"/>
          </a:p>
        </p:txBody>
      </p:sp>
      <p:sp>
        <p:nvSpPr>
          <p:cNvPr id="34" name="Down Arrow 33"/>
          <p:cNvSpPr/>
          <p:nvPr/>
        </p:nvSpPr>
        <p:spPr>
          <a:xfrm>
            <a:off x="876457" y="4657696"/>
            <a:ext cx="214314" cy="571504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35" name="Picture Placeholder 7" descr="IMG_20170911_143619.jpg"/>
          <p:cNvPicPr>
            <a:picLocks noChangeAspect="1"/>
          </p:cNvPicPr>
          <p:nvPr/>
        </p:nvPicPr>
        <p:blipFill>
          <a:blip r:embed="rId4" cstate="print"/>
          <a:srcRect t="7135" b="7135"/>
          <a:stretch>
            <a:fillRect/>
          </a:stretch>
        </p:blipFill>
        <p:spPr>
          <a:xfrm>
            <a:off x="107504" y="5229200"/>
            <a:ext cx="1714480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6" name="Rectangle 35"/>
          <p:cNvSpPr/>
          <p:nvPr/>
        </p:nvSpPr>
        <p:spPr>
          <a:xfrm>
            <a:off x="2143108" y="5357826"/>
            <a:ext cx="5572164" cy="12858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i="1" dirty="0" err="1" smtClean="0"/>
              <a:t>Avicennia</a:t>
            </a:r>
            <a:r>
              <a:rPr lang="en-US" altLang="ja-JP" dirty="0" smtClean="0"/>
              <a:t> m</a:t>
            </a:r>
            <a:r>
              <a:rPr lang="id-ID" altLang="ja-JP" dirty="0" smtClean="0"/>
              <a:t>erupakan jenis mangrove yang memiliki  kandungan  sebagai antibakteri. Avicenia memiliki kandungan  </a:t>
            </a:r>
            <a:r>
              <a:rPr lang="id-ID" dirty="0" smtClean="0"/>
              <a:t>alkaloid, saponin, glikosida, tannin, flavonoid  yang dapat  digunakan sebagai antibakteri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5641776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64" name="AutoShape 8"/>
          <p:cNvSpPr>
            <a:spLocks noChangeAspect="1" noChangeArrowheads="1" noTextEdit="1"/>
          </p:cNvSpPr>
          <p:nvPr/>
        </p:nvSpPr>
        <p:spPr bwMode="gray">
          <a:xfrm flipH="1">
            <a:off x="4868863" y="3252788"/>
            <a:ext cx="909637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0674" name="Text Box 18"/>
          <p:cNvSpPr txBox="1">
            <a:spLocks noChangeArrowheads="1"/>
          </p:cNvSpPr>
          <p:nvPr/>
        </p:nvSpPr>
        <p:spPr bwMode="auto">
          <a:xfrm>
            <a:off x="3851920" y="1028253"/>
            <a:ext cx="11685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id-ID" sz="2400" b="1" dirty="0" smtClean="0">
                <a:solidFill>
                  <a:srgbClr val="000000"/>
                </a:solidFill>
              </a:rPr>
              <a:t>Tujuan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2" name="Freeform 19"/>
          <p:cNvSpPr>
            <a:spLocks/>
          </p:cNvSpPr>
          <p:nvPr/>
        </p:nvSpPr>
        <p:spPr bwMode="gray">
          <a:xfrm>
            <a:off x="2647675" y="705743"/>
            <a:ext cx="4114800" cy="1066800"/>
          </a:xfrm>
          <a:custGeom>
            <a:avLst/>
            <a:gdLst>
              <a:gd name="T0" fmla="*/ 266 w 4864"/>
              <a:gd name="T1" fmla="*/ 42 h 769"/>
              <a:gd name="T2" fmla="*/ 107 w 4864"/>
              <a:gd name="T3" fmla="*/ 103 h 769"/>
              <a:gd name="T4" fmla="*/ 69 w 4864"/>
              <a:gd name="T5" fmla="*/ 200 h 769"/>
              <a:gd name="T6" fmla="*/ 38 w 4864"/>
              <a:gd name="T7" fmla="*/ 235 h 769"/>
              <a:gd name="T8" fmla="*/ 15 w 4864"/>
              <a:gd name="T9" fmla="*/ 332 h 769"/>
              <a:gd name="T10" fmla="*/ 38 w 4864"/>
              <a:gd name="T11" fmla="*/ 447 h 769"/>
              <a:gd name="T12" fmla="*/ 198 w 4864"/>
              <a:gd name="T13" fmla="*/ 587 h 769"/>
              <a:gd name="T14" fmla="*/ 568 w 4864"/>
              <a:gd name="T15" fmla="*/ 655 h 769"/>
              <a:gd name="T16" fmla="*/ 928 w 4864"/>
              <a:gd name="T17" fmla="*/ 699 h 769"/>
              <a:gd name="T18" fmla="*/ 1751 w 4864"/>
              <a:gd name="T19" fmla="*/ 746 h 769"/>
              <a:gd name="T20" fmla="*/ 2388 w 4864"/>
              <a:gd name="T21" fmla="*/ 739 h 769"/>
              <a:gd name="T22" fmla="*/ 2624 w 4864"/>
              <a:gd name="T23" fmla="*/ 761 h 769"/>
              <a:gd name="T24" fmla="*/ 3030 w 4864"/>
              <a:gd name="T25" fmla="*/ 737 h 769"/>
              <a:gd name="T26" fmla="*/ 3707 w 4864"/>
              <a:gd name="T27" fmla="*/ 640 h 769"/>
              <a:gd name="T28" fmla="*/ 4057 w 4864"/>
              <a:gd name="T29" fmla="*/ 579 h 769"/>
              <a:gd name="T30" fmla="*/ 4225 w 4864"/>
              <a:gd name="T31" fmla="*/ 526 h 769"/>
              <a:gd name="T32" fmla="*/ 4331 w 4864"/>
              <a:gd name="T33" fmla="*/ 508 h 769"/>
              <a:gd name="T34" fmla="*/ 4225 w 4864"/>
              <a:gd name="T35" fmla="*/ 491 h 769"/>
              <a:gd name="T36" fmla="*/ 4346 w 4864"/>
              <a:gd name="T37" fmla="*/ 526 h 769"/>
              <a:gd name="T38" fmla="*/ 4643 w 4864"/>
              <a:gd name="T39" fmla="*/ 455 h 769"/>
              <a:gd name="T40" fmla="*/ 4849 w 4864"/>
              <a:gd name="T41" fmla="*/ 341 h 769"/>
              <a:gd name="T42" fmla="*/ 4674 w 4864"/>
              <a:gd name="T43" fmla="*/ 279 h 769"/>
              <a:gd name="T44" fmla="*/ 4110 w 4864"/>
              <a:gd name="T45" fmla="*/ 297 h 769"/>
              <a:gd name="T46" fmla="*/ 4293 w 4864"/>
              <a:gd name="T47" fmla="*/ 297 h 769"/>
              <a:gd name="T48" fmla="*/ 4651 w 4864"/>
              <a:gd name="T49" fmla="*/ 200 h 769"/>
              <a:gd name="T50" fmla="*/ 4514 w 4864"/>
              <a:gd name="T51" fmla="*/ 147 h 769"/>
              <a:gd name="T52" fmla="*/ 3920 w 4864"/>
              <a:gd name="T53" fmla="*/ 174 h 769"/>
              <a:gd name="T54" fmla="*/ 3966 w 4864"/>
              <a:gd name="T55" fmla="*/ 147 h 769"/>
              <a:gd name="T56" fmla="*/ 3578 w 4864"/>
              <a:gd name="T57" fmla="*/ 121 h 769"/>
              <a:gd name="T58" fmla="*/ 3159 w 4864"/>
              <a:gd name="T59" fmla="*/ 165 h 769"/>
              <a:gd name="T60" fmla="*/ 2260 w 4864"/>
              <a:gd name="T61" fmla="*/ 187 h 769"/>
              <a:gd name="T62" fmla="*/ 1880 w 4864"/>
              <a:gd name="T63" fmla="*/ 175 h 769"/>
              <a:gd name="T64" fmla="*/ 1460 w 4864"/>
              <a:gd name="T65" fmla="*/ 175 h 769"/>
              <a:gd name="T66" fmla="*/ 967 w 4864"/>
              <a:gd name="T67" fmla="*/ 130 h 769"/>
              <a:gd name="T68" fmla="*/ 746 w 4864"/>
              <a:gd name="T69" fmla="*/ 59 h 769"/>
              <a:gd name="T70" fmla="*/ 472 w 4864"/>
              <a:gd name="T71" fmla="*/ 6 h 769"/>
              <a:gd name="T72" fmla="*/ 306 w 4864"/>
              <a:gd name="T73" fmla="*/ 4 h 7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64" h="769">
                <a:moveTo>
                  <a:pt x="306" y="4"/>
                </a:moveTo>
                <a:cubicBezTo>
                  <a:pt x="265" y="21"/>
                  <a:pt x="307" y="25"/>
                  <a:pt x="266" y="42"/>
                </a:cubicBezTo>
                <a:cubicBezTo>
                  <a:pt x="228" y="27"/>
                  <a:pt x="225" y="21"/>
                  <a:pt x="167" y="42"/>
                </a:cubicBezTo>
                <a:cubicBezTo>
                  <a:pt x="141" y="52"/>
                  <a:pt x="142" y="90"/>
                  <a:pt x="107" y="103"/>
                </a:cubicBezTo>
                <a:cubicBezTo>
                  <a:pt x="84" y="130"/>
                  <a:pt x="69" y="156"/>
                  <a:pt x="46" y="182"/>
                </a:cubicBezTo>
                <a:cubicBezTo>
                  <a:pt x="53" y="188"/>
                  <a:pt x="61" y="196"/>
                  <a:pt x="69" y="200"/>
                </a:cubicBezTo>
                <a:cubicBezTo>
                  <a:pt x="76" y="204"/>
                  <a:pt x="94" y="200"/>
                  <a:pt x="91" y="209"/>
                </a:cubicBezTo>
                <a:cubicBezTo>
                  <a:pt x="89" y="218"/>
                  <a:pt x="47" y="232"/>
                  <a:pt x="38" y="235"/>
                </a:cubicBezTo>
                <a:cubicBezTo>
                  <a:pt x="20" y="298"/>
                  <a:pt x="37" y="278"/>
                  <a:pt x="0" y="306"/>
                </a:cubicBezTo>
                <a:cubicBezTo>
                  <a:pt x="5" y="314"/>
                  <a:pt x="11" y="322"/>
                  <a:pt x="15" y="332"/>
                </a:cubicBezTo>
                <a:cubicBezTo>
                  <a:pt x="27" y="345"/>
                  <a:pt x="65" y="366"/>
                  <a:pt x="69" y="385"/>
                </a:cubicBezTo>
                <a:cubicBezTo>
                  <a:pt x="71" y="398"/>
                  <a:pt x="28" y="428"/>
                  <a:pt x="38" y="447"/>
                </a:cubicBezTo>
                <a:cubicBezTo>
                  <a:pt x="28" y="480"/>
                  <a:pt x="110" y="494"/>
                  <a:pt x="129" y="499"/>
                </a:cubicBezTo>
                <a:cubicBezTo>
                  <a:pt x="157" y="521"/>
                  <a:pt x="162" y="579"/>
                  <a:pt x="198" y="587"/>
                </a:cubicBezTo>
                <a:cubicBezTo>
                  <a:pt x="275" y="607"/>
                  <a:pt x="321" y="631"/>
                  <a:pt x="400" y="635"/>
                </a:cubicBezTo>
                <a:cubicBezTo>
                  <a:pt x="471" y="643"/>
                  <a:pt x="513" y="654"/>
                  <a:pt x="568" y="655"/>
                </a:cubicBezTo>
                <a:cubicBezTo>
                  <a:pt x="628" y="661"/>
                  <a:pt x="700" y="664"/>
                  <a:pt x="760" y="671"/>
                </a:cubicBezTo>
                <a:cubicBezTo>
                  <a:pt x="817" y="693"/>
                  <a:pt x="869" y="677"/>
                  <a:pt x="928" y="699"/>
                </a:cubicBezTo>
                <a:cubicBezTo>
                  <a:pt x="1070" y="753"/>
                  <a:pt x="1355" y="693"/>
                  <a:pt x="1355" y="693"/>
                </a:cubicBezTo>
                <a:cubicBezTo>
                  <a:pt x="1539" y="731"/>
                  <a:pt x="1520" y="737"/>
                  <a:pt x="1751" y="746"/>
                </a:cubicBezTo>
                <a:cubicBezTo>
                  <a:pt x="1912" y="769"/>
                  <a:pt x="1924" y="727"/>
                  <a:pt x="2228" y="743"/>
                </a:cubicBezTo>
                <a:cubicBezTo>
                  <a:pt x="2298" y="752"/>
                  <a:pt x="2337" y="736"/>
                  <a:pt x="2388" y="739"/>
                </a:cubicBezTo>
                <a:cubicBezTo>
                  <a:pt x="2439" y="742"/>
                  <a:pt x="2496" y="758"/>
                  <a:pt x="2535" y="762"/>
                </a:cubicBezTo>
                <a:cubicBezTo>
                  <a:pt x="2574" y="766"/>
                  <a:pt x="2586" y="753"/>
                  <a:pt x="2624" y="761"/>
                </a:cubicBezTo>
                <a:cubicBezTo>
                  <a:pt x="2654" y="767"/>
                  <a:pt x="2674" y="747"/>
                  <a:pt x="2710" y="746"/>
                </a:cubicBezTo>
                <a:cubicBezTo>
                  <a:pt x="2816" y="740"/>
                  <a:pt x="2923" y="740"/>
                  <a:pt x="3030" y="737"/>
                </a:cubicBezTo>
                <a:cubicBezTo>
                  <a:pt x="3165" y="698"/>
                  <a:pt x="3192" y="700"/>
                  <a:pt x="3372" y="693"/>
                </a:cubicBezTo>
                <a:cubicBezTo>
                  <a:pt x="3491" y="677"/>
                  <a:pt x="3585" y="649"/>
                  <a:pt x="3707" y="640"/>
                </a:cubicBezTo>
                <a:cubicBezTo>
                  <a:pt x="3778" y="612"/>
                  <a:pt x="3647" y="661"/>
                  <a:pt x="3814" y="623"/>
                </a:cubicBezTo>
                <a:cubicBezTo>
                  <a:pt x="3939" y="593"/>
                  <a:pt x="3882" y="589"/>
                  <a:pt x="4057" y="579"/>
                </a:cubicBezTo>
                <a:cubicBezTo>
                  <a:pt x="4154" y="551"/>
                  <a:pt x="4197" y="549"/>
                  <a:pt x="4316" y="543"/>
                </a:cubicBezTo>
                <a:cubicBezTo>
                  <a:pt x="4293" y="535"/>
                  <a:pt x="4233" y="529"/>
                  <a:pt x="4225" y="526"/>
                </a:cubicBezTo>
                <a:cubicBezTo>
                  <a:pt x="4217" y="523"/>
                  <a:pt x="4240" y="518"/>
                  <a:pt x="4247" y="517"/>
                </a:cubicBezTo>
                <a:cubicBezTo>
                  <a:pt x="4275" y="513"/>
                  <a:pt x="4303" y="511"/>
                  <a:pt x="4331" y="508"/>
                </a:cubicBezTo>
                <a:cubicBezTo>
                  <a:pt x="4303" y="505"/>
                  <a:pt x="4275" y="504"/>
                  <a:pt x="4247" y="499"/>
                </a:cubicBezTo>
                <a:cubicBezTo>
                  <a:pt x="4240" y="498"/>
                  <a:pt x="4221" y="499"/>
                  <a:pt x="4225" y="491"/>
                </a:cubicBezTo>
                <a:cubicBezTo>
                  <a:pt x="4230" y="480"/>
                  <a:pt x="4245" y="485"/>
                  <a:pt x="4255" y="482"/>
                </a:cubicBezTo>
                <a:cubicBezTo>
                  <a:pt x="4318" y="494"/>
                  <a:pt x="4297" y="507"/>
                  <a:pt x="4346" y="526"/>
                </a:cubicBezTo>
                <a:cubicBezTo>
                  <a:pt x="4398" y="511"/>
                  <a:pt x="4453" y="470"/>
                  <a:pt x="4506" y="464"/>
                </a:cubicBezTo>
                <a:cubicBezTo>
                  <a:pt x="4552" y="460"/>
                  <a:pt x="4598" y="458"/>
                  <a:pt x="4643" y="455"/>
                </a:cubicBezTo>
                <a:cubicBezTo>
                  <a:pt x="4690" y="420"/>
                  <a:pt x="4742" y="423"/>
                  <a:pt x="4795" y="411"/>
                </a:cubicBezTo>
                <a:cubicBezTo>
                  <a:pt x="4834" y="382"/>
                  <a:pt x="4813" y="403"/>
                  <a:pt x="4849" y="341"/>
                </a:cubicBezTo>
                <a:cubicBezTo>
                  <a:pt x="4854" y="332"/>
                  <a:pt x="4864" y="314"/>
                  <a:pt x="4864" y="314"/>
                </a:cubicBezTo>
                <a:cubicBezTo>
                  <a:pt x="4803" y="279"/>
                  <a:pt x="4742" y="285"/>
                  <a:pt x="4674" y="279"/>
                </a:cubicBezTo>
                <a:cubicBezTo>
                  <a:pt x="4490" y="287"/>
                  <a:pt x="4499" y="279"/>
                  <a:pt x="4384" y="306"/>
                </a:cubicBezTo>
                <a:cubicBezTo>
                  <a:pt x="4293" y="303"/>
                  <a:pt x="4202" y="303"/>
                  <a:pt x="4110" y="297"/>
                </a:cubicBezTo>
                <a:cubicBezTo>
                  <a:pt x="4103" y="297"/>
                  <a:pt x="4126" y="288"/>
                  <a:pt x="4133" y="288"/>
                </a:cubicBezTo>
                <a:cubicBezTo>
                  <a:pt x="4187" y="288"/>
                  <a:pt x="4240" y="294"/>
                  <a:pt x="4293" y="297"/>
                </a:cubicBezTo>
                <a:cubicBezTo>
                  <a:pt x="4391" y="282"/>
                  <a:pt x="4444" y="268"/>
                  <a:pt x="4552" y="262"/>
                </a:cubicBezTo>
                <a:cubicBezTo>
                  <a:pt x="4601" y="247"/>
                  <a:pt x="4610" y="232"/>
                  <a:pt x="4651" y="200"/>
                </a:cubicBezTo>
                <a:cubicBezTo>
                  <a:pt x="4609" y="188"/>
                  <a:pt x="4562" y="193"/>
                  <a:pt x="4521" y="174"/>
                </a:cubicBezTo>
                <a:cubicBezTo>
                  <a:pt x="4514" y="171"/>
                  <a:pt x="4516" y="156"/>
                  <a:pt x="4514" y="147"/>
                </a:cubicBezTo>
                <a:cubicBezTo>
                  <a:pt x="4141" y="166"/>
                  <a:pt x="4291" y="156"/>
                  <a:pt x="4065" y="174"/>
                </a:cubicBezTo>
                <a:cubicBezTo>
                  <a:pt x="4015" y="182"/>
                  <a:pt x="3972" y="194"/>
                  <a:pt x="3920" y="174"/>
                </a:cubicBezTo>
                <a:cubicBezTo>
                  <a:pt x="3911" y="171"/>
                  <a:pt x="3935" y="160"/>
                  <a:pt x="3943" y="156"/>
                </a:cubicBezTo>
                <a:cubicBezTo>
                  <a:pt x="3951" y="152"/>
                  <a:pt x="3958" y="150"/>
                  <a:pt x="3966" y="147"/>
                </a:cubicBezTo>
                <a:cubicBezTo>
                  <a:pt x="3918" y="110"/>
                  <a:pt x="3968" y="135"/>
                  <a:pt x="3935" y="77"/>
                </a:cubicBezTo>
                <a:cubicBezTo>
                  <a:pt x="3812" y="86"/>
                  <a:pt x="3702" y="113"/>
                  <a:pt x="3578" y="121"/>
                </a:cubicBezTo>
                <a:cubicBezTo>
                  <a:pt x="3524" y="128"/>
                  <a:pt x="3477" y="135"/>
                  <a:pt x="3425" y="156"/>
                </a:cubicBezTo>
                <a:cubicBezTo>
                  <a:pt x="3342" y="188"/>
                  <a:pt x="3248" y="162"/>
                  <a:pt x="3159" y="165"/>
                </a:cubicBezTo>
                <a:cubicBezTo>
                  <a:pt x="2928" y="254"/>
                  <a:pt x="2813" y="169"/>
                  <a:pt x="2544" y="191"/>
                </a:cubicBezTo>
                <a:cubicBezTo>
                  <a:pt x="2445" y="200"/>
                  <a:pt x="2305" y="198"/>
                  <a:pt x="2260" y="187"/>
                </a:cubicBezTo>
                <a:cubicBezTo>
                  <a:pt x="2172" y="153"/>
                  <a:pt x="2149" y="194"/>
                  <a:pt x="2056" y="195"/>
                </a:cubicBezTo>
                <a:cubicBezTo>
                  <a:pt x="1964" y="187"/>
                  <a:pt x="1913" y="188"/>
                  <a:pt x="1880" y="175"/>
                </a:cubicBezTo>
                <a:cubicBezTo>
                  <a:pt x="1790" y="181"/>
                  <a:pt x="1677" y="212"/>
                  <a:pt x="1591" y="191"/>
                </a:cubicBezTo>
                <a:cubicBezTo>
                  <a:pt x="1548" y="181"/>
                  <a:pt x="1503" y="186"/>
                  <a:pt x="1460" y="175"/>
                </a:cubicBezTo>
                <a:cubicBezTo>
                  <a:pt x="1435" y="185"/>
                  <a:pt x="1426" y="155"/>
                  <a:pt x="1401" y="165"/>
                </a:cubicBezTo>
                <a:cubicBezTo>
                  <a:pt x="1252" y="156"/>
                  <a:pt x="1118" y="135"/>
                  <a:pt x="967" y="130"/>
                </a:cubicBezTo>
                <a:cubicBezTo>
                  <a:pt x="926" y="125"/>
                  <a:pt x="836" y="116"/>
                  <a:pt x="799" y="103"/>
                </a:cubicBezTo>
                <a:cubicBezTo>
                  <a:pt x="798" y="103"/>
                  <a:pt x="754" y="62"/>
                  <a:pt x="746" y="59"/>
                </a:cubicBezTo>
                <a:cubicBezTo>
                  <a:pt x="686" y="39"/>
                  <a:pt x="609" y="39"/>
                  <a:pt x="548" y="33"/>
                </a:cubicBezTo>
                <a:cubicBezTo>
                  <a:pt x="523" y="22"/>
                  <a:pt x="497" y="17"/>
                  <a:pt x="472" y="6"/>
                </a:cubicBezTo>
                <a:cubicBezTo>
                  <a:pt x="441" y="9"/>
                  <a:pt x="411" y="11"/>
                  <a:pt x="381" y="15"/>
                </a:cubicBezTo>
                <a:cubicBezTo>
                  <a:pt x="353" y="15"/>
                  <a:pt x="325" y="0"/>
                  <a:pt x="306" y="4"/>
                </a:cubicBez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accent1">
                  <a:gamma/>
                  <a:tint val="4862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 dirty="0"/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3604352" y="1040199"/>
            <a:ext cx="166366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id-ID" sz="3600" b="1" dirty="0" smtClean="0"/>
              <a:t>Tujuan</a:t>
            </a:r>
            <a:endParaRPr lang="en-US" sz="3600" b="1" dirty="0"/>
          </a:p>
        </p:txBody>
      </p:sp>
      <p:sp>
        <p:nvSpPr>
          <p:cNvPr id="24" name="Text Box 6"/>
          <p:cNvSpPr txBox="1">
            <a:spLocks noChangeArrowheads="1"/>
          </p:cNvSpPr>
          <p:nvPr/>
        </p:nvSpPr>
        <p:spPr bwMode="auto">
          <a:xfrm>
            <a:off x="2051720" y="2492896"/>
            <a:ext cx="543941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endParaRPr 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52889087"/>
              </p:ext>
            </p:extLst>
          </p:nvPr>
        </p:nvGraphicFramePr>
        <p:xfrm>
          <a:off x="107504" y="2492896"/>
          <a:ext cx="8640960" cy="3582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3699610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1428728" y="2947174"/>
            <a:ext cx="6215106" cy="278608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kumimoji="1" lang="id-ID" altLang="ja-JP" sz="2800" dirty="0" smtClean="0">
                <a:latin typeface="Arial" pitchFamily="34" charset="0"/>
                <a:cs typeface="Arial" pitchFamily="34" charset="0"/>
              </a:rPr>
              <a:t>Penelitian ini dilaksanakan pada </a:t>
            </a:r>
            <a:r>
              <a:rPr kumimoji="1" lang="en-US" altLang="ja-JP" sz="2800" dirty="0" err="1" smtClean="0">
                <a:latin typeface="Arial" pitchFamily="34" charset="0"/>
                <a:cs typeface="Arial" pitchFamily="34" charset="0"/>
              </a:rPr>
              <a:t>Agustus</a:t>
            </a:r>
            <a:r>
              <a:rPr kumimoji="1" lang="id-ID" altLang="ja-JP" sz="2800" dirty="0" smtClean="0">
                <a:latin typeface="Arial" pitchFamily="34" charset="0"/>
                <a:cs typeface="Arial" pitchFamily="34" charset="0"/>
              </a:rPr>
              <a:t>–November</a:t>
            </a:r>
            <a:r>
              <a:rPr kumimoji="1" lang="en-US" altLang="ja-JP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kumimoji="1" lang="id-ID" altLang="ja-JP" sz="2800" dirty="0" smtClean="0">
                <a:latin typeface="Arial" pitchFamily="34" charset="0"/>
                <a:cs typeface="Arial" pitchFamily="34" charset="0"/>
              </a:rPr>
              <a:t>2017, di Laboratorium Perikanan dan Kelautann, Fakultas Pertanian Universitas Lampung.</a:t>
            </a:r>
            <a:endParaRPr kumimoji="1" lang="ja-JP" alt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2571736" y="214290"/>
            <a:ext cx="4114800" cy="701040"/>
          </a:xfrm>
        </p:spPr>
        <p:txBody>
          <a:bodyPr/>
          <a:lstStyle/>
          <a:p>
            <a:r>
              <a:rPr lang="id-ID" dirty="0" smtClean="0"/>
              <a:t>Metode penelitian </a:t>
            </a:r>
            <a:endParaRPr lang="id-ID" dirty="0"/>
          </a:p>
        </p:txBody>
      </p:sp>
      <p:sp>
        <p:nvSpPr>
          <p:cNvPr id="19" name="Rectangle 18"/>
          <p:cNvSpPr/>
          <p:nvPr/>
        </p:nvSpPr>
        <p:spPr>
          <a:xfrm>
            <a:off x="3286116" y="2060848"/>
            <a:ext cx="250033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000" dirty="0" smtClean="0">
                <a:latin typeface="Arial" pitchFamily="34" charset="0"/>
                <a:cs typeface="Arial" pitchFamily="34" charset="0"/>
              </a:rPr>
              <a:t>Waktu dan Tempat</a:t>
            </a:r>
            <a:endParaRPr lang="id-ID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04496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99592" y="188640"/>
            <a:ext cx="7488832" cy="917064"/>
          </a:xfrm>
          <a:solidFill>
            <a:srgbClr val="FFFFFF">
              <a:alpha val="0"/>
            </a:srgbClr>
          </a:solidFill>
          <a:ln>
            <a:noFill/>
          </a:ln>
        </p:spPr>
        <p:txBody>
          <a:bodyPr>
            <a:noAutofit/>
          </a:bodyPr>
          <a:lstStyle/>
          <a:p>
            <a:r>
              <a:rPr lang="id-ID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Pengambilan sampel man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</a:t>
            </a:r>
            <a:r>
              <a:rPr lang="id-ID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rove</a:t>
            </a:r>
            <a:endParaRPr lang="id-ID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Placeholder 27" descr="IMG_20170911_150220_HDR.jpg"/>
          <p:cNvPicPr>
            <a:picLocks noChangeAspect="1"/>
          </p:cNvPicPr>
          <p:nvPr/>
        </p:nvPicPr>
        <p:blipFill>
          <a:blip r:embed="rId2" cstate="print"/>
          <a:srcRect t="1918" b="1918"/>
          <a:stretch>
            <a:fillRect/>
          </a:stretch>
        </p:blipFill>
        <p:spPr>
          <a:xfrm>
            <a:off x="214282" y="2214554"/>
            <a:ext cx="3714776" cy="36658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071934" y="3286124"/>
            <a:ext cx="4786346" cy="1143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latin typeface="Arial" pitchFamily="34" charset="0"/>
                <a:cs typeface="Arial" pitchFamily="34" charset="0"/>
              </a:rPr>
              <a:t>Samp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e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l mangrove diambil dari pulau pasaran</a:t>
            </a:r>
            <a:r>
              <a:rPr lang="id-ID" sz="2800" dirty="0" smtClean="0"/>
              <a:t> </a:t>
            </a: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211034802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PENGAMBILAN SAMPEL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86741558"/>
              </p:ext>
            </p:extLst>
          </p:nvPr>
        </p:nvGraphicFramePr>
        <p:xfrm>
          <a:off x="467544" y="19888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362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AutoShape 6"/>
          <p:cNvSpPr>
            <a:spLocks noChangeArrowheads="1"/>
          </p:cNvSpPr>
          <p:nvPr/>
        </p:nvSpPr>
        <p:spPr bwMode="gray">
          <a:xfrm>
            <a:off x="1619672" y="906838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gray">
          <a:xfrm>
            <a:off x="4067944" y="957011"/>
            <a:ext cx="398463" cy="449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78861" name="Oval 13"/>
          <p:cNvSpPr>
            <a:spLocks noChangeArrowheads="1"/>
          </p:cNvSpPr>
          <p:nvPr/>
        </p:nvSpPr>
        <p:spPr bwMode="gray">
          <a:xfrm>
            <a:off x="14974" y="295377"/>
            <a:ext cx="1659813" cy="168751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id-ID"/>
          </a:p>
        </p:txBody>
      </p:sp>
      <p:sp>
        <p:nvSpPr>
          <p:cNvPr id="78862" name="Oval 14"/>
          <p:cNvSpPr>
            <a:spLocks noChangeArrowheads="1"/>
          </p:cNvSpPr>
          <p:nvPr/>
        </p:nvSpPr>
        <p:spPr bwMode="gray">
          <a:xfrm>
            <a:off x="-36512" y="316293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78863" name="Oval 15"/>
          <p:cNvSpPr>
            <a:spLocks noChangeArrowheads="1"/>
          </p:cNvSpPr>
          <p:nvPr/>
        </p:nvSpPr>
        <p:spPr bwMode="gray">
          <a:xfrm>
            <a:off x="138534" y="414856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78864" name="Oval 16"/>
          <p:cNvSpPr>
            <a:spLocks noChangeArrowheads="1"/>
          </p:cNvSpPr>
          <p:nvPr/>
        </p:nvSpPr>
        <p:spPr bwMode="gray">
          <a:xfrm>
            <a:off x="51023" y="361256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78865" name="Oval 17"/>
          <p:cNvSpPr>
            <a:spLocks noChangeArrowheads="1"/>
          </p:cNvSpPr>
          <p:nvPr/>
        </p:nvSpPr>
        <p:spPr bwMode="gray">
          <a:xfrm>
            <a:off x="198531" y="521242"/>
            <a:ext cx="1333500" cy="1320800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d-ID"/>
          </a:p>
        </p:txBody>
      </p:sp>
      <p:grpSp>
        <p:nvGrpSpPr>
          <p:cNvPr id="78866" name="Group 18"/>
          <p:cNvGrpSpPr>
            <a:grpSpLocks/>
          </p:cNvGrpSpPr>
          <p:nvPr/>
        </p:nvGrpSpPr>
        <p:grpSpPr bwMode="auto">
          <a:xfrm>
            <a:off x="198531" y="529757"/>
            <a:ext cx="1290638" cy="1277938"/>
            <a:chOff x="4166" y="1706"/>
            <a:chExt cx="1252" cy="1252"/>
          </a:xfrm>
        </p:grpSpPr>
        <p:sp>
          <p:nvSpPr>
            <p:cNvPr id="78867" name="Oval 1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78868" name="Oval 2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78869" name="Oval 2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78870" name="Oval 2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id-ID"/>
            </a:p>
          </p:txBody>
        </p:sp>
      </p:grpSp>
      <p:sp>
        <p:nvSpPr>
          <p:cNvPr id="78886" name="Text Box 38"/>
          <p:cNvSpPr txBox="1">
            <a:spLocks noChangeArrowheads="1"/>
          </p:cNvSpPr>
          <p:nvPr/>
        </p:nvSpPr>
        <p:spPr bwMode="gray">
          <a:xfrm>
            <a:off x="59163" y="753226"/>
            <a:ext cx="164225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d-ID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Proses Ekstraksi</a:t>
            </a:r>
          </a:p>
          <a:p>
            <a:pPr algn="ctr"/>
            <a:endParaRPr lang="id-ID" sz="16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id-ID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id-ID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22180" y="1974039"/>
            <a:ext cx="2091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tabLst>
                <a:tab pos="4905375" algn="l"/>
              </a:tabLst>
            </a:pP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Sampel mangrove ditimbang </a:t>
            </a: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430820" y="1881707"/>
            <a:ext cx="4284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tabLst>
                <a:tab pos="4905375" algn="l"/>
              </a:tabLst>
            </a:pPr>
            <a:r>
              <a:rPr kumimoji="1" lang="id-ID" altLang="ja-JP" sz="1600" dirty="0" smtClean="0">
                <a:latin typeface="Arial" pitchFamily="34" charset="0"/>
                <a:cs typeface="Arial" pitchFamily="34" charset="0"/>
              </a:rPr>
              <a:t>Daun mangrove dihaluskan kemudian direndam  dengan larutan heksan sebanyak 500 ml  selama 24 jam</a:t>
            </a: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Down Arrow 9"/>
          <p:cNvSpPr/>
          <p:nvPr/>
        </p:nvSpPr>
        <p:spPr>
          <a:xfrm>
            <a:off x="7668344" y="2771724"/>
            <a:ext cx="357190" cy="873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8" name="TextBox 37"/>
          <p:cNvSpPr txBox="1"/>
          <p:nvPr/>
        </p:nvSpPr>
        <p:spPr>
          <a:xfrm>
            <a:off x="7000892" y="5357826"/>
            <a:ext cx="1964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tabLst>
                <a:tab pos="4905375" algn="l"/>
              </a:tabLst>
            </a:pP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Sampel disaring dan dimasukkan kedalam botol </a:t>
            </a: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AutoShape 7"/>
          <p:cNvSpPr>
            <a:spLocks noChangeArrowheads="1"/>
          </p:cNvSpPr>
          <p:nvPr/>
        </p:nvSpPr>
        <p:spPr bwMode="gray">
          <a:xfrm flipH="1">
            <a:off x="5868144" y="4143380"/>
            <a:ext cx="366988" cy="449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50" name="AutoShape 7"/>
          <p:cNvSpPr>
            <a:spLocks noChangeArrowheads="1"/>
          </p:cNvSpPr>
          <p:nvPr/>
        </p:nvSpPr>
        <p:spPr bwMode="gray">
          <a:xfrm flipH="1">
            <a:off x="2843808" y="4214818"/>
            <a:ext cx="366988" cy="449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pic>
        <p:nvPicPr>
          <p:cNvPr id="40" name="Picture Placeholder 39" descr="54a951d553d51bacf63bf5bcc7d7209b2cf0fe0d.jpg"/>
          <p:cNvPicPr>
            <a:picLocks noChangeAspect="1"/>
          </p:cNvPicPr>
          <p:nvPr/>
        </p:nvPicPr>
        <p:blipFill>
          <a:blip r:embed="rId3"/>
          <a:srcRect l="20756" r="20756"/>
          <a:stretch>
            <a:fillRect/>
          </a:stretch>
        </p:blipFill>
        <p:spPr>
          <a:xfrm>
            <a:off x="2022180" y="285728"/>
            <a:ext cx="1924571" cy="1574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" name="Picture Placeholder 42" descr="IMG_20170911_203610_HDR.jpg"/>
          <p:cNvPicPr>
            <a:picLocks noChangeAspect="1"/>
          </p:cNvPicPr>
          <p:nvPr/>
        </p:nvPicPr>
        <p:blipFill>
          <a:blip r:embed="rId4" cstate="print"/>
          <a:srcRect t="1918" b="1918"/>
          <a:stretch>
            <a:fillRect/>
          </a:stretch>
        </p:blipFill>
        <p:spPr>
          <a:xfrm>
            <a:off x="4643438" y="285728"/>
            <a:ext cx="2000264" cy="1569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" name="Picture Placeholder 11" descr="8337ba5a7bb69e83f53506050c2b760d84dd1f9e.jpg"/>
          <p:cNvPicPr>
            <a:picLocks noChangeAspect="1"/>
          </p:cNvPicPr>
          <p:nvPr/>
        </p:nvPicPr>
        <p:blipFill>
          <a:blip r:embed="rId5" cstate="print"/>
          <a:srcRect t="12497" b="12497"/>
          <a:stretch>
            <a:fillRect/>
          </a:stretch>
        </p:blipFill>
        <p:spPr>
          <a:xfrm>
            <a:off x="6643702" y="260648"/>
            <a:ext cx="2102355" cy="15813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2" name="Picture 41" descr="IMG_20171020_093041_HD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3714752"/>
            <a:ext cx="2221757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3" name="Picture Placeholder 51" descr="IMG_20170925_153636_HDR.jpg"/>
          <p:cNvPicPr>
            <a:picLocks noChangeAspect="1"/>
          </p:cNvPicPr>
          <p:nvPr/>
        </p:nvPicPr>
        <p:blipFill>
          <a:blip r:embed="rId7" cstate="print"/>
          <a:srcRect l="20753" r="20753"/>
          <a:stretch>
            <a:fillRect/>
          </a:stretch>
        </p:blipFill>
        <p:spPr>
          <a:xfrm>
            <a:off x="3419872" y="3714752"/>
            <a:ext cx="2357454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5" name="TextBox 44"/>
          <p:cNvSpPr txBox="1"/>
          <p:nvPr/>
        </p:nvSpPr>
        <p:spPr>
          <a:xfrm>
            <a:off x="3307797" y="5500702"/>
            <a:ext cx="2415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ja-JP" sz="1600" dirty="0" smtClean="0">
                <a:latin typeface="Arial" pitchFamily="34" charset="0"/>
                <a:cs typeface="Arial" pitchFamily="34" charset="0"/>
              </a:rPr>
              <a:t>Selanjutnya diekstraksi </a:t>
            </a:r>
            <a:endParaRPr kumimoji="1" lang="ja-JP" altLang="en-US" sz="1600" i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id-ID" altLang="ja-JP" sz="1600" dirty="0" smtClean="0">
                <a:latin typeface="Arial" pitchFamily="34" charset="0"/>
                <a:cs typeface="Arial" pitchFamily="34" charset="0"/>
              </a:rPr>
              <a:t>menggunakan  </a:t>
            </a:r>
            <a:r>
              <a:rPr lang="id-ID" altLang="ja-JP" sz="1600" i="1" dirty="0" smtClean="0">
                <a:latin typeface="Arial" pitchFamily="34" charset="0"/>
                <a:cs typeface="Arial" pitchFamily="34" charset="0"/>
              </a:rPr>
              <a:t>Rotary evaporator</a:t>
            </a:r>
            <a:endParaRPr kumimoji="1" lang="ja-JP" altLang="en-US" sz="16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6" name="Picture Placeholder 28" descr="IMG_20171011_151015.jpg"/>
          <p:cNvPicPr>
            <a:picLocks noChangeAspect="1"/>
          </p:cNvPicPr>
          <p:nvPr/>
        </p:nvPicPr>
        <p:blipFill>
          <a:blip r:embed="rId8" cstate="print"/>
          <a:srcRect l="25540" r="25540"/>
          <a:stretch>
            <a:fillRect/>
          </a:stretch>
        </p:blipFill>
        <p:spPr>
          <a:xfrm>
            <a:off x="1043608" y="3516967"/>
            <a:ext cx="1611395" cy="24323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7" name="TextBox 46"/>
          <p:cNvSpPr txBox="1"/>
          <p:nvPr/>
        </p:nvSpPr>
        <p:spPr>
          <a:xfrm>
            <a:off x="880289" y="6165304"/>
            <a:ext cx="19640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ja-JP" sz="1600" dirty="0" smtClean="0">
                <a:latin typeface="Arial" pitchFamily="34" charset="0"/>
                <a:cs typeface="Arial" pitchFamily="34" charset="0"/>
              </a:rPr>
              <a:t>Hasil Ekstraksi </a:t>
            </a:r>
            <a:endParaRPr kumimoji="1" lang="ja-JP" altLang="en-US" sz="16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938911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78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 animBg="1"/>
      <p:bldP spid="78855" grpId="0" animBg="1"/>
      <p:bldP spid="78861" grpId="0" animBg="1"/>
      <p:bldP spid="78862" grpId="0" animBg="1"/>
      <p:bldP spid="78863" grpId="0" animBg="1"/>
      <p:bldP spid="78864" grpId="0" animBg="1"/>
      <p:bldP spid="78865" grpId="0" animBg="1"/>
      <p:bldP spid="5" grpId="0"/>
      <p:bldP spid="53" grpId="0"/>
      <p:bldP spid="10" grpId="0" animBg="1"/>
      <p:bldP spid="38" grpId="0"/>
      <p:bldP spid="39" grpId="0" animBg="1"/>
      <p:bldP spid="50" grpId="0" animBg="1"/>
      <p:bldP spid="45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4" name="AutoShape 6"/>
          <p:cNvSpPr>
            <a:spLocks noChangeArrowheads="1"/>
          </p:cNvSpPr>
          <p:nvPr/>
        </p:nvSpPr>
        <p:spPr bwMode="gray">
          <a:xfrm>
            <a:off x="1619672" y="906838"/>
            <a:ext cx="400050" cy="449262"/>
          </a:xfrm>
          <a:prstGeom prst="chevron">
            <a:avLst>
              <a:gd name="adj" fmla="val 52514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78855" name="AutoShape 7"/>
          <p:cNvSpPr>
            <a:spLocks noChangeArrowheads="1"/>
          </p:cNvSpPr>
          <p:nvPr/>
        </p:nvSpPr>
        <p:spPr bwMode="gray">
          <a:xfrm>
            <a:off x="4067944" y="957011"/>
            <a:ext cx="398463" cy="449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78861" name="Oval 13"/>
          <p:cNvSpPr>
            <a:spLocks noChangeArrowheads="1"/>
          </p:cNvSpPr>
          <p:nvPr/>
        </p:nvSpPr>
        <p:spPr bwMode="gray">
          <a:xfrm>
            <a:off x="-6451" y="316293"/>
            <a:ext cx="1659813" cy="1687513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tint val="0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id-ID"/>
          </a:p>
        </p:txBody>
      </p:sp>
      <p:sp>
        <p:nvSpPr>
          <p:cNvPr id="78862" name="Oval 14"/>
          <p:cNvSpPr>
            <a:spLocks noChangeArrowheads="1"/>
          </p:cNvSpPr>
          <p:nvPr/>
        </p:nvSpPr>
        <p:spPr bwMode="gray">
          <a:xfrm>
            <a:off x="-14165" y="284803"/>
            <a:ext cx="1703388" cy="1687513"/>
          </a:xfrm>
          <a:prstGeom prst="ellipse">
            <a:avLst/>
          </a:prstGeom>
          <a:gradFill rotWithShape="1">
            <a:gsLst>
              <a:gs pos="0">
                <a:schemeClr val="folHlink">
                  <a:alpha val="32001"/>
                </a:schemeClr>
              </a:gs>
              <a:gs pos="100000">
                <a:schemeClr val="folHlink">
                  <a:gamma/>
                  <a:shade val="0"/>
                  <a:invGamma/>
                  <a:alpha val="89999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78863" name="Oval 15"/>
          <p:cNvSpPr>
            <a:spLocks noChangeArrowheads="1"/>
          </p:cNvSpPr>
          <p:nvPr/>
        </p:nvSpPr>
        <p:spPr bwMode="gray">
          <a:xfrm>
            <a:off x="82886" y="403451"/>
            <a:ext cx="1481138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54118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54118"/>
                  <a:invGamma/>
                </a:scheme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78864" name="Oval 16"/>
          <p:cNvSpPr>
            <a:spLocks noChangeArrowheads="1"/>
          </p:cNvSpPr>
          <p:nvPr/>
        </p:nvSpPr>
        <p:spPr bwMode="gray">
          <a:xfrm>
            <a:off x="100568" y="424238"/>
            <a:ext cx="1481137" cy="1466850"/>
          </a:xfrm>
          <a:prstGeom prst="ellipse">
            <a:avLst/>
          </a:prstGeom>
          <a:gradFill rotWithShape="1">
            <a:gsLst>
              <a:gs pos="0">
                <a:schemeClr val="folHlink">
                  <a:gamma/>
                  <a:shade val="63529"/>
                  <a:invGamma/>
                </a:schemeClr>
              </a:gs>
              <a:gs pos="100000">
                <a:schemeClr val="folHlink">
                  <a:alpha val="0"/>
                </a:scheme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d-ID"/>
          </a:p>
        </p:txBody>
      </p:sp>
      <p:sp>
        <p:nvSpPr>
          <p:cNvPr id="78865" name="Oval 17"/>
          <p:cNvSpPr>
            <a:spLocks noChangeArrowheads="1"/>
          </p:cNvSpPr>
          <p:nvPr/>
        </p:nvSpPr>
        <p:spPr bwMode="gray">
          <a:xfrm>
            <a:off x="165842" y="538575"/>
            <a:ext cx="1333500" cy="1320800"/>
          </a:xfrm>
          <a:prstGeom prst="ellipse">
            <a:avLst/>
          </a:prstGeom>
          <a:solidFill>
            <a:srgbClr val="3333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9250" dir="3267739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id-ID"/>
          </a:p>
        </p:txBody>
      </p:sp>
      <p:grpSp>
        <p:nvGrpSpPr>
          <p:cNvPr id="78866" name="Group 18"/>
          <p:cNvGrpSpPr>
            <a:grpSpLocks/>
          </p:cNvGrpSpPr>
          <p:nvPr/>
        </p:nvGrpSpPr>
        <p:grpSpPr bwMode="auto">
          <a:xfrm>
            <a:off x="208704" y="581437"/>
            <a:ext cx="1290638" cy="1277938"/>
            <a:chOff x="4166" y="1706"/>
            <a:chExt cx="1252" cy="1252"/>
          </a:xfrm>
        </p:grpSpPr>
        <p:sp>
          <p:nvSpPr>
            <p:cNvPr id="78867" name="Oval 19"/>
            <p:cNvSpPr>
              <a:spLocks noChangeArrowheads="1"/>
            </p:cNvSpPr>
            <p:nvPr/>
          </p:nvSpPr>
          <p:spPr bwMode="gray">
            <a:xfrm>
              <a:off x="4166" y="1706"/>
              <a:ext cx="1252" cy="1252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78868" name="Oval 20"/>
            <p:cNvSpPr>
              <a:spLocks noChangeArrowheads="1"/>
            </p:cNvSpPr>
            <p:nvPr/>
          </p:nvSpPr>
          <p:spPr bwMode="gray">
            <a:xfrm>
              <a:off x="4182" y="1713"/>
              <a:ext cx="1222" cy="122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78869" name="Oval 21"/>
            <p:cNvSpPr>
              <a:spLocks noChangeArrowheads="1"/>
            </p:cNvSpPr>
            <p:nvPr/>
          </p:nvSpPr>
          <p:spPr bwMode="gray">
            <a:xfrm>
              <a:off x="4195" y="1725"/>
              <a:ext cx="1162" cy="1141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id-ID"/>
            </a:p>
          </p:txBody>
        </p:sp>
        <p:sp>
          <p:nvSpPr>
            <p:cNvPr id="78870" name="Oval 22"/>
            <p:cNvSpPr>
              <a:spLocks noChangeArrowheads="1"/>
            </p:cNvSpPr>
            <p:nvPr/>
          </p:nvSpPr>
          <p:spPr bwMode="gray">
            <a:xfrm>
              <a:off x="4263" y="1757"/>
              <a:ext cx="1033" cy="92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id-ID"/>
            </a:p>
          </p:txBody>
        </p:sp>
      </p:grpSp>
      <p:sp>
        <p:nvSpPr>
          <p:cNvPr id="78886" name="Text Box 38"/>
          <p:cNvSpPr txBox="1">
            <a:spLocks noChangeArrowheads="1"/>
          </p:cNvSpPr>
          <p:nvPr/>
        </p:nvSpPr>
        <p:spPr bwMode="gray">
          <a:xfrm>
            <a:off x="32897" y="923555"/>
            <a:ext cx="164225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id-ID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Proses Uji Antibakteri</a:t>
            </a:r>
            <a:endParaRPr lang="id-ID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AutoShape 7"/>
          <p:cNvSpPr>
            <a:spLocks noChangeArrowheads="1"/>
          </p:cNvSpPr>
          <p:nvPr/>
        </p:nvSpPr>
        <p:spPr bwMode="gray">
          <a:xfrm>
            <a:off x="6588224" y="1054406"/>
            <a:ext cx="398463" cy="449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" name="TextBox 4"/>
          <p:cNvSpPr txBox="1"/>
          <p:nvPr/>
        </p:nvSpPr>
        <p:spPr>
          <a:xfrm>
            <a:off x="2130629" y="2340169"/>
            <a:ext cx="1780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tabLst>
                <a:tab pos="4905375" algn="l"/>
              </a:tabLst>
            </a:pP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Penimbangan Sampel </a:t>
            </a: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395454" y="2348880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tabLst>
                <a:tab pos="4905375" algn="l"/>
              </a:tabLst>
            </a:pPr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Pembuatan media</a:t>
            </a:r>
            <a:r>
              <a:rPr kumimoji="0" lang="id-ID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untuk uji antibakteri</a:t>
            </a: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0" name="Down Arrow 9"/>
          <p:cNvSpPr/>
          <p:nvPr/>
        </p:nvSpPr>
        <p:spPr>
          <a:xfrm>
            <a:off x="7715272" y="3501008"/>
            <a:ext cx="386108" cy="3732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8" name="TextBox 37"/>
          <p:cNvSpPr txBox="1"/>
          <p:nvPr/>
        </p:nvSpPr>
        <p:spPr>
          <a:xfrm>
            <a:off x="6858016" y="5500702"/>
            <a:ext cx="196408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tabLst>
                <a:tab pos="4905375" algn="l"/>
              </a:tabLst>
            </a:pPr>
            <a:r>
              <a:rPr lang="id-ID" sz="1400" dirty="0" smtClean="0"/>
              <a:t>Dilakukan uji antibakteri dengan konsentrasi  5 mg/.ml,  10 mg/ml, 50 mg/ml , 100 mg/ml.</a:t>
            </a:r>
            <a:endParaRPr kumimoji="0" lang="id-ID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AutoShape 7"/>
          <p:cNvSpPr>
            <a:spLocks noChangeArrowheads="1"/>
          </p:cNvSpPr>
          <p:nvPr/>
        </p:nvSpPr>
        <p:spPr bwMode="gray">
          <a:xfrm flipH="1">
            <a:off x="6572264" y="4643446"/>
            <a:ext cx="366988" cy="449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4" name="TextBox 43"/>
          <p:cNvSpPr txBox="1"/>
          <p:nvPr/>
        </p:nvSpPr>
        <p:spPr>
          <a:xfrm>
            <a:off x="4214810" y="5715016"/>
            <a:ext cx="242450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/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Pengukuran Zona Hambat  yang terbentuk</a:t>
            </a:r>
            <a:r>
              <a:rPr kumimoji="0" lang="id-ID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id-ID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23" name="Rectangle 1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d-ID"/>
          </a:p>
        </p:txBody>
      </p:sp>
      <p:sp>
        <p:nvSpPr>
          <p:cNvPr id="42" name="AutoShape 7"/>
          <p:cNvSpPr>
            <a:spLocks noChangeArrowheads="1"/>
          </p:cNvSpPr>
          <p:nvPr/>
        </p:nvSpPr>
        <p:spPr bwMode="gray">
          <a:xfrm flipH="1">
            <a:off x="3857620" y="4572008"/>
            <a:ext cx="366988" cy="449262"/>
          </a:xfrm>
          <a:prstGeom prst="chevron">
            <a:avLst>
              <a:gd name="adj" fmla="val 52514"/>
            </a:avLst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pic>
        <p:nvPicPr>
          <p:cNvPr id="45" name="Picture Placeholder 30" descr="IMG_20171024_142548_HDR.jpg"/>
          <p:cNvPicPr>
            <a:picLocks noChangeAspect="1"/>
          </p:cNvPicPr>
          <p:nvPr/>
        </p:nvPicPr>
        <p:blipFill>
          <a:blip r:embed="rId3" cstate="print"/>
          <a:srcRect t="1918" b="1918"/>
          <a:stretch>
            <a:fillRect/>
          </a:stretch>
        </p:blipFill>
        <p:spPr>
          <a:xfrm>
            <a:off x="2051720" y="44624"/>
            <a:ext cx="2000264" cy="19396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6" name="Picture Placeholder 31" descr="IMG_20171022_130809_HDR.jpg"/>
          <p:cNvPicPr>
            <a:picLocks noChangeAspect="1"/>
          </p:cNvPicPr>
          <p:nvPr/>
        </p:nvPicPr>
        <p:blipFill>
          <a:blip r:embed="rId4" cstate="print"/>
          <a:srcRect l="20753" r="20753"/>
          <a:stretch>
            <a:fillRect/>
          </a:stretch>
        </p:blipFill>
        <p:spPr>
          <a:xfrm>
            <a:off x="4643438" y="60038"/>
            <a:ext cx="1785950" cy="1928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7" name="Picture Placeholder 32" descr="IMG_20171022_132538_HDR.jpg"/>
          <p:cNvPicPr>
            <a:picLocks noChangeAspect="1"/>
          </p:cNvPicPr>
          <p:nvPr/>
        </p:nvPicPr>
        <p:blipFill>
          <a:blip r:embed="rId5" cstate="print"/>
          <a:srcRect l="20756" r="20756"/>
          <a:stretch>
            <a:fillRect/>
          </a:stretch>
        </p:blipFill>
        <p:spPr>
          <a:xfrm>
            <a:off x="7000892" y="44624"/>
            <a:ext cx="2143108" cy="1872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0" name="Rectangle 49"/>
          <p:cNvSpPr/>
          <p:nvPr/>
        </p:nvSpPr>
        <p:spPr>
          <a:xfrm>
            <a:off x="6572264" y="1893204"/>
            <a:ext cx="2642844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tabLst>
                <a:tab pos="4905375" algn="l"/>
              </a:tabLst>
            </a:pPr>
            <a:r>
              <a:rPr lang="id-ID" dirty="0" smtClean="0"/>
              <a:t> </a:t>
            </a:r>
            <a:r>
              <a:rPr lang="id-ID" sz="1600" dirty="0" smtClean="0"/>
              <a:t>Kultur bakteri </a:t>
            </a:r>
            <a:r>
              <a:rPr lang="id-ID" sz="1600" i="1" dirty="0" smtClean="0"/>
              <a:t>Vibrio harveyi </a:t>
            </a:r>
            <a:r>
              <a:rPr lang="id-ID" sz="1600" dirty="0" smtClean="0"/>
              <a:t>dan </a:t>
            </a:r>
            <a:r>
              <a:rPr lang="id-ID" sz="1600" i="1" dirty="0" smtClean="0"/>
              <a:t>Vibrio parahaemoliticus, </a:t>
            </a:r>
            <a:r>
              <a:rPr lang="id-ID" sz="1600" dirty="0" smtClean="0"/>
              <a:t>dan selanjutnya di shaker hingga kepadan bakteri 10</a:t>
            </a:r>
            <a:r>
              <a:rPr lang="id-ID" sz="1600" baseline="30000" dirty="0" smtClean="0"/>
              <a:t>7</a:t>
            </a:r>
            <a:endParaRPr kumimoji="0" lang="id-ID" sz="1600" b="0" i="0" u="none" strike="noStrike" cap="none" normalizeH="0" baseline="3000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" name="Picture Placeholder 33" descr="IMG_20171025_010414_HDR.jpg"/>
          <p:cNvPicPr>
            <a:picLocks noChangeAspect="1"/>
          </p:cNvPicPr>
          <p:nvPr/>
        </p:nvPicPr>
        <p:blipFill>
          <a:blip r:embed="rId6" cstate="print"/>
          <a:srcRect t="1918" b="1918"/>
          <a:stretch>
            <a:fillRect/>
          </a:stretch>
        </p:blipFill>
        <p:spPr>
          <a:xfrm>
            <a:off x="7143768" y="3933056"/>
            <a:ext cx="1500166" cy="14015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2" name="Picture Placeholder 31" descr="IMG_20171026_040953_HDR.jpg"/>
          <p:cNvPicPr>
            <a:picLocks noChangeAspect="1"/>
          </p:cNvPicPr>
          <p:nvPr/>
        </p:nvPicPr>
        <p:blipFill>
          <a:blip r:embed="rId7" cstate="print"/>
          <a:srcRect t="1935" b="1935"/>
          <a:stretch>
            <a:fillRect/>
          </a:stretch>
        </p:blipFill>
        <p:spPr>
          <a:xfrm>
            <a:off x="4443252" y="3933056"/>
            <a:ext cx="1784267" cy="14303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4" name="Picture 53" descr="IMG_20171026_085437_HD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0466" y="3669531"/>
            <a:ext cx="2826672" cy="23686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5" name="TextBox 54"/>
          <p:cNvSpPr txBox="1"/>
          <p:nvPr/>
        </p:nvSpPr>
        <p:spPr>
          <a:xfrm>
            <a:off x="1103754" y="6227224"/>
            <a:ext cx="24245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/>
            <a:r>
              <a:rPr kumimoji="0" lang="id-ID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Hasil </a:t>
            </a:r>
            <a:endParaRPr kumimoji="0" lang="id-ID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7564052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8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8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88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88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8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88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4" grpId="0" animBg="1"/>
      <p:bldP spid="78855" grpId="0" animBg="1"/>
      <p:bldP spid="78862" grpId="0" animBg="1"/>
      <p:bldP spid="78863" grpId="0" animBg="1"/>
      <p:bldP spid="78864" grpId="0" animBg="1"/>
      <p:bldP spid="78865" grpId="0" animBg="1"/>
      <p:bldP spid="49" grpId="0" animBg="1"/>
      <p:bldP spid="5" grpId="0"/>
      <p:bldP spid="53" grpId="0"/>
      <p:bldP spid="10" grpId="0" animBg="1"/>
      <p:bldP spid="38" grpId="0"/>
      <p:bldP spid="39" grpId="0" animBg="1"/>
      <p:bldP spid="44" grpId="0"/>
      <p:bldP spid="42" grpId="0" animBg="1"/>
      <p:bldP spid="50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14612" y="285728"/>
            <a:ext cx="4114800" cy="701040"/>
          </a:xfrm>
        </p:spPr>
        <p:txBody>
          <a:bodyPr/>
          <a:lstStyle/>
          <a:p>
            <a:r>
              <a:rPr lang="id-ID" dirty="0" smtClean="0"/>
              <a:t>Hasil dan pembahasan </a:t>
            </a:r>
            <a:endParaRPr lang="id-ID" dirty="0"/>
          </a:p>
        </p:txBody>
      </p:sp>
      <p:sp>
        <p:nvSpPr>
          <p:cNvPr id="7" name="Rounded Rectangle 6"/>
          <p:cNvSpPr/>
          <p:nvPr/>
        </p:nvSpPr>
        <p:spPr>
          <a:xfrm>
            <a:off x="357158" y="1643050"/>
            <a:ext cx="3929090" cy="7143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altLang="ja-JP" sz="28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Hasil Ekstraksi A</a:t>
            </a:r>
            <a:r>
              <a:rPr lang="id-ID" altLang="ja-JP" sz="2800" i="1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vecennia</a:t>
            </a:r>
            <a:r>
              <a:rPr lang="id-ID" altLang="ja-JP" sz="2800" dirty="0" smtClean="0">
                <a:solidFill>
                  <a:schemeClr val="tx1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sp.</a:t>
            </a:r>
            <a:endParaRPr lang="id-ID" sz="2800" dirty="0">
              <a:solidFill>
                <a:schemeClr val="tx1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18704" t="43164" r="18155" b="22656"/>
          <a:stretch>
            <a:fillRect/>
          </a:stretch>
        </p:blipFill>
        <p:spPr bwMode="auto">
          <a:xfrm>
            <a:off x="265309" y="2571744"/>
            <a:ext cx="866440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2437512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7309</TotalTime>
  <Words>721</Words>
  <Application>Microsoft Office PowerPoint</Application>
  <PresentationFormat>On-screen Show (4:3)</PresentationFormat>
  <Paragraphs>124</Paragraphs>
  <Slides>19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BlackTie</vt:lpstr>
      <vt:lpstr>PowerPoint Presentation</vt:lpstr>
      <vt:lpstr>PowerPoint Presentation</vt:lpstr>
      <vt:lpstr>PowerPoint Presentation</vt:lpstr>
      <vt:lpstr>Metode penelitian </vt:lpstr>
      <vt:lpstr>Pengambilan sampel manGrove</vt:lpstr>
      <vt:lpstr>PENGAMBILAN SAMPEL</vt:lpstr>
      <vt:lpstr>PowerPoint Presentation</vt:lpstr>
      <vt:lpstr>PowerPoint Presentation</vt:lpstr>
      <vt:lpstr>Hasil dan pembahasan </vt:lpstr>
      <vt:lpstr>Diameter Zona Hambat Ekstrak Avicennia Sp. Dengan Sampel Kelopak Setelah Inkubasi 24 Dan 48 Jam (Mm) Pada Vibrio harveyi </vt:lpstr>
      <vt:lpstr> Diameter Zona Hambat Ekstrak Avicennia Sp.Dengan Sampel Daun Setelah Inkubasi 24 Dan 48 Jam (Mm) Padavibrio Harveyi  </vt:lpstr>
      <vt:lpstr>Diameter Zona Hambat Ekstrak Avicennia Sp. Dengan Sampel Buah Setelah Inkubasi 24 Dan 48 Jam (Mm) Pada Vibrio Harveyi</vt:lpstr>
      <vt:lpstr>Diameter Zona Hambat Ekstrak Avicennia Sp.Dengan Sampel Kelopak Setelah Inkubasi 24 Dan 48 Jam (mm) Pada Vibrio Parahaemolyticus </vt:lpstr>
      <vt:lpstr>Diameter Zona Hambat Ekstrak Avicennia Sp.Dengan Sampel Daun Setelah Inkubasi 24 Dan 48 Jam (mm) Pada Vibrio Parahaemolyticus</vt:lpstr>
      <vt:lpstr>Diameter Zona Hambat Ekstrak Avicennia Sp.Dengan Sampel Buah Setelah Inkubasi 24 Dan 48 Jam (mm) Pada Vibrio Parahaemolyticus </vt:lpstr>
      <vt:lpstr>kesimpulan</vt:lpstr>
      <vt:lpstr>Dokumentasi 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FreeDownloadPowerPoint.Com</dc:title>
  <dc:creator>user</dc:creator>
  <cp:lastModifiedBy>ismail - [2010]</cp:lastModifiedBy>
  <cp:revision>78</cp:revision>
  <cp:lastPrinted>2017-11-13T01:50:01Z</cp:lastPrinted>
  <dcterms:created xsi:type="dcterms:W3CDTF">2017-11-04T07:18:01Z</dcterms:created>
  <dcterms:modified xsi:type="dcterms:W3CDTF">2018-06-04T07:15:26Z</dcterms:modified>
</cp:coreProperties>
</file>