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0"/>
  </p:notesMasterIdLst>
  <p:sldIdLst>
    <p:sldId id="256" r:id="rId2"/>
    <p:sldId id="261" r:id="rId3"/>
    <p:sldId id="260" r:id="rId4"/>
    <p:sldId id="257" r:id="rId5"/>
    <p:sldId id="264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60856-BCD7-4565-BC47-CB83E185E82F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B09D0-FB77-4ACF-A39A-5ECEEB9798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130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B09D0-FB77-4ACF-A39A-5ECEEB9798DA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700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946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38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03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935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2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962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539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49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833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097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217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292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11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915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94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ED928-8F2A-434B-9ED3-0C7B6E0A0383}" type="datetimeFigureOut">
              <a:rPr lang="en-ID" smtClean="0"/>
              <a:t>10/11/2022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F8976F-3CAD-45BF-B64A-F26F641F03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0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0A2E-8C80-4078-AC34-D948F5A14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613" y="984809"/>
            <a:ext cx="8465574" cy="1810621"/>
          </a:xfrm>
        </p:spPr>
        <p:txBody>
          <a:bodyPr>
            <a:normAutofit fontScale="90000"/>
          </a:bodyPr>
          <a:lstStyle/>
          <a:p>
            <a:pPr algn="l"/>
            <a:r>
              <a:rPr lang="en-IN" sz="4400" i="1" dirty="0">
                <a:solidFill>
                  <a:schemeClr val="tx1"/>
                </a:solidFill>
              </a:rPr>
              <a:t>Electronic Word of Mouth, Brand Image, Trust and</a:t>
            </a:r>
            <a:br>
              <a:rPr lang="en-IN" sz="4400" i="1" dirty="0">
                <a:solidFill>
                  <a:schemeClr val="tx1"/>
                </a:solidFill>
              </a:rPr>
            </a:br>
            <a:r>
              <a:rPr lang="en-IN" sz="4400" i="1" dirty="0">
                <a:solidFill>
                  <a:schemeClr val="tx1"/>
                </a:solidFill>
              </a:rPr>
              <a:t>Online Utilization Intention</a:t>
            </a:r>
            <a:endParaRPr lang="en-ID" sz="4400" i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B6FB0-8E32-4A3A-98D9-0A40D3DFB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949861"/>
            <a:ext cx="5402826" cy="923330"/>
          </a:xfrm>
        </p:spPr>
        <p:txBody>
          <a:bodyPr/>
          <a:lstStyle/>
          <a:p>
            <a:r>
              <a:rPr lang="en-IN" b="1" dirty="0" err="1">
                <a:solidFill>
                  <a:schemeClr val="tx1"/>
                </a:solidFill>
              </a:rPr>
              <a:t>Penulis</a:t>
            </a:r>
            <a:r>
              <a:rPr lang="en-IN" b="1" dirty="0">
                <a:solidFill>
                  <a:schemeClr val="tx1"/>
                </a:solidFill>
              </a:rPr>
              <a:t> </a:t>
            </a:r>
            <a:r>
              <a:rPr lang="en-IN" b="1" dirty="0" err="1">
                <a:solidFill>
                  <a:schemeClr val="tx1"/>
                </a:solidFill>
              </a:rPr>
              <a:t>Pertama</a:t>
            </a:r>
            <a:r>
              <a:rPr lang="en-IN" b="1" dirty="0">
                <a:solidFill>
                  <a:schemeClr val="tx1"/>
                </a:solidFill>
              </a:rPr>
              <a:t>: Dorothy R.H. </a:t>
            </a:r>
            <a:r>
              <a:rPr lang="en-IN" b="1" dirty="0" err="1">
                <a:solidFill>
                  <a:schemeClr val="tx1"/>
                </a:solidFill>
              </a:rPr>
              <a:t>Pandjaitan</a:t>
            </a:r>
            <a:endParaRPr lang="en-IN" b="1" dirty="0">
              <a:solidFill>
                <a:schemeClr val="tx1"/>
              </a:solidFill>
            </a:endParaRPr>
          </a:p>
          <a:p>
            <a:r>
              <a:rPr lang="en-IN" b="1" dirty="0" err="1">
                <a:solidFill>
                  <a:schemeClr val="tx1"/>
                </a:solidFill>
              </a:rPr>
              <a:t>Penulis</a:t>
            </a:r>
            <a:r>
              <a:rPr lang="en-IN" b="1" dirty="0">
                <a:solidFill>
                  <a:schemeClr val="tx1"/>
                </a:solidFill>
              </a:rPr>
              <a:t> </a:t>
            </a:r>
            <a:r>
              <a:rPr lang="en-IN" b="1" dirty="0" err="1">
                <a:solidFill>
                  <a:schemeClr val="tx1"/>
                </a:solidFill>
              </a:rPr>
              <a:t>Keempat</a:t>
            </a:r>
            <a:r>
              <a:rPr lang="en-IN" b="1" dirty="0">
                <a:solidFill>
                  <a:schemeClr val="tx1"/>
                </a:solidFill>
              </a:rPr>
              <a:t>/</a:t>
            </a:r>
            <a:r>
              <a:rPr lang="en-IN" b="1" dirty="0" err="1">
                <a:solidFill>
                  <a:schemeClr val="tx1"/>
                </a:solidFill>
              </a:rPr>
              <a:t>Korespondensi</a:t>
            </a:r>
            <a:r>
              <a:rPr lang="en-IN" b="1" dirty="0">
                <a:solidFill>
                  <a:schemeClr val="tx1"/>
                </a:solidFill>
              </a:rPr>
              <a:t>: Bram </a:t>
            </a:r>
            <a:r>
              <a:rPr lang="en-IN" b="1" dirty="0" err="1">
                <a:solidFill>
                  <a:schemeClr val="tx1"/>
                </a:solidFill>
              </a:rPr>
              <a:t>Hadianto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05EE46-52BB-4250-998C-1D5FDB7BF7D8}"/>
              </a:ext>
            </a:extLst>
          </p:cNvPr>
          <p:cNvSpPr txBox="1">
            <a:spLocks/>
          </p:cNvSpPr>
          <p:nvPr/>
        </p:nvSpPr>
        <p:spPr>
          <a:xfrm>
            <a:off x="2045110" y="289790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FF89B-03FA-45AC-B11B-BB5C36E73429}"/>
              </a:ext>
            </a:extLst>
          </p:cNvPr>
          <p:cNvSpPr/>
          <p:nvPr/>
        </p:nvSpPr>
        <p:spPr>
          <a:xfrm>
            <a:off x="2290915" y="3125621"/>
            <a:ext cx="6602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>
                <a:solidFill>
                  <a:srgbClr val="000000"/>
                </a:solidFill>
                <a:latin typeface="Calibri" panose="020F0502020204030204" pitchFamily="34" charset="0"/>
              </a:rPr>
              <a:t>Dipublikasikan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</a:rPr>
              <a:t>Academic Journal of Interdisciplinary Studies 11(2), 355-364.</a:t>
            </a:r>
          </a:p>
          <a:p>
            <a:r>
              <a:rPr lang="en-IN" dirty="0" err="1">
                <a:solidFill>
                  <a:srgbClr val="000000"/>
                </a:solidFill>
                <a:latin typeface="Calibri" panose="020F0502020204030204" pitchFamily="34" charset="0"/>
              </a:rPr>
              <a:t>Penerbit</a:t>
            </a:r>
            <a:r>
              <a:rPr lang="en-IN" i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ID" b="1" i="1" dirty="0" err="1"/>
              <a:t>Richtmann</a:t>
            </a:r>
            <a:r>
              <a:rPr lang="en-ID" b="1" i="1" dirty="0"/>
              <a:t> Publishing</a:t>
            </a:r>
          </a:p>
          <a:p>
            <a:r>
              <a:rPr lang="en-IN" dirty="0" err="1">
                <a:solidFill>
                  <a:srgbClr val="000000"/>
                </a:solidFill>
                <a:latin typeface="Calibri" panose="020F0502020204030204" pitchFamily="34" charset="0"/>
              </a:rPr>
              <a:t>Asal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 negara: </a:t>
            </a:r>
            <a:r>
              <a:rPr lang="en-IN" b="1" i="1" dirty="0">
                <a:solidFill>
                  <a:srgbClr val="000000"/>
                </a:solidFill>
                <a:latin typeface="Calibri" panose="020F0502020204030204" pitchFamily="34" charset="0"/>
              </a:rPr>
              <a:t>UK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41750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D6E2-2140-4C2D-8295-B27908F2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75677"/>
            <a:ext cx="11239363" cy="1040168"/>
          </a:xfrm>
        </p:spPr>
        <p:txBody>
          <a:bodyPr>
            <a:normAutofit fontScale="90000"/>
          </a:bodyPr>
          <a:lstStyle/>
          <a:p>
            <a:r>
              <a:rPr lang="en-IN" dirty="0"/>
              <a:t>AJIS </a:t>
            </a:r>
            <a:r>
              <a:rPr lang="en-IN" dirty="0" err="1"/>
              <a:t>berdasarkan</a:t>
            </a:r>
            <a:r>
              <a:rPr lang="en-IN" dirty="0"/>
              <a:t> </a:t>
            </a:r>
            <a:r>
              <a:rPr lang="en-IN" dirty="0" err="1"/>
              <a:t>pencarian</a:t>
            </a:r>
            <a:r>
              <a:rPr lang="en-IN" dirty="0"/>
              <a:t> </a:t>
            </a:r>
            <a:r>
              <a:rPr lang="en-IN" dirty="0" err="1"/>
              <a:t>lewat</a:t>
            </a:r>
            <a:r>
              <a:rPr lang="en-IN" dirty="0"/>
              <a:t> www. scopus.com </a:t>
            </a:r>
            <a:r>
              <a:rPr lang="en-IN" dirty="0">
                <a:sym typeface="Wingdings" panose="05000000000000000000" pitchFamily="2" charset="2"/>
              </a:rPr>
              <a:t> </a:t>
            </a:r>
            <a:r>
              <a:rPr lang="en-IN" i="1" dirty="0">
                <a:sym typeface="Wingdings" panose="05000000000000000000" pitchFamily="2" charset="2"/>
              </a:rPr>
              <a:t>Percentile</a:t>
            </a:r>
            <a:r>
              <a:rPr lang="en-IN" dirty="0">
                <a:sym typeface="Wingdings" panose="05000000000000000000" pitchFamily="2" charset="2"/>
              </a:rPr>
              <a:t> 45% (Q3) </a:t>
            </a:r>
            <a:br>
              <a:rPr lang="en-IN" dirty="0"/>
            </a:b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E84E4-92FA-474E-8918-0B7173602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01" b="26440"/>
          <a:stretch/>
        </p:blipFill>
        <p:spPr>
          <a:xfrm>
            <a:off x="0" y="2300748"/>
            <a:ext cx="12192000" cy="41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229D-BFBC-46F8-816C-0E83C1F7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" y="251770"/>
            <a:ext cx="11956026" cy="685085"/>
          </a:xfrm>
        </p:spPr>
        <p:txBody>
          <a:bodyPr>
            <a:noAutofit/>
          </a:bodyPr>
          <a:lstStyle/>
          <a:p>
            <a:r>
              <a:rPr lang="en-IN" sz="2000" dirty="0" err="1">
                <a:solidFill>
                  <a:schemeClr val="tx1"/>
                </a:solidFill>
              </a:rPr>
              <a:t>Halaman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jurnal:https</a:t>
            </a:r>
            <a:r>
              <a:rPr lang="en-IN" sz="2000" dirty="0">
                <a:solidFill>
                  <a:schemeClr val="tx1"/>
                </a:solidFill>
              </a:rPr>
              <a:t>://www.richtmann.org/journal/index.php/ajis/article/view/12890</a:t>
            </a:r>
            <a:br>
              <a:rPr lang="en-IN" sz="2000" dirty="0">
                <a:solidFill>
                  <a:schemeClr val="tx1"/>
                </a:solidFill>
              </a:rPr>
            </a:br>
            <a:endParaRPr lang="en-ID" sz="2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2C160-8E2E-42D3-B0D1-72F8C5D0A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2" t="15682" r="10725" b="14177"/>
          <a:stretch/>
        </p:blipFill>
        <p:spPr>
          <a:xfrm>
            <a:off x="132735" y="737419"/>
            <a:ext cx="11813459" cy="61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7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95B4-D1DA-446D-8667-61D24330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19" y="353963"/>
            <a:ext cx="11982981" cy="737418"/>
          </a:xfrm>
        </p:spPr>
        <p:txBody>
          <a:bodyPr>
            <a:normAutofit/>
          </a:bodyPr>
          <a:lstStyle/>
          <a:p>
            <a:r>
              <a:rPr lang="en-IN" dirty="0" err="1"/>
              <a:t>Bukti</a:t>
            </a:r>
            <a:r>
              <a:rPr lang="en-IN" dirty="0"/>
              <a:t> submit </a:t>
            </a:r>
            <a:r>
              <a:rPr lang="en-IN" dirty="0" err="1"/>
              <a:t>artikel</a:t>
            </a:r>
            <a:r>
              <a:rPr lang="en-IN" dirty="0"/>
              <a:t> oleh </a:t>
            </a:r>
            <a:r>
              <a:rPr lang="en-IN" dirty="0" err="1"/>
              <a:t>penulis</a:t>
            </a:r>
            <a:r>
              <a:rPr lang="en-IN" dirty="0"/>
              <a:t> </a:t>
            </a:r>
            <a:r>
              <a:rPr lang="en-IN" dirty="0" err="1"/>
              <a:t>korespondensi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86D1A5-CA10-4200-9B30-D6C52B0B2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32"/>
          <a:stretch/>
        </p:blipFill>
        <p:spPr>
          <a:xfrm>
            <a:off x="0" y="1222289"/>
            <a:ext cx="12192000" cy="55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C09C24-57DA-47E8-9E5B-2AE447CB0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" t="3255" r="12757" b="13318"/>
          <a:stretch/>
        </p:blipFill>
        <p:spPr>
          <a:xfrm>
            <a:off x="33020" y="653846"/>
            <a:ext cx="11840001" cy="6066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B110C2-0C91-4082-80A5-954586A06BB0}"/>
              </a:ext>
            </a:extLst>
          </p:cNvPr>
          <p:cNvSpPr txBox="1">
            <a:spLocks/>
          </p:cNvSpPr>
          <p:nvPr/>
        </p:nvSpPr>
        <p:spPr>
          <a:xfrm>
            <a:off x="175999" y="137654"/>
            <a:ext cx="11982981" cy="737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/>
              <a:t>Email </a:t>
            </a:r>
            <a:r>
              <a:rPr lang="en-IN" dirty="0" err="1"/>
              <a:t>hasil</a:t>
            </a:r>
            <a:r>
              <a:rPr lang="en-IN" dirty="0"/>
              <a:t> review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988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F9EB4E-717B-4590-A024-6DFABDAE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90" r="13891" b="12796"/>
          <a:stretch/>
        </p:blipFill>
        <p:spPr>
          <a:xfrm>
            <a:off x="323372" y="280219"/>
            <a:ext cx="11047633" cy="62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050-846A-4ADA-9E6D-93A07B1D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094" y="131735"/>
            <a:ext cx="3455229" cy="703006"/>
          </a:xfrm>
        </p:spPr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Hasil Review: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8A0CCD-01A3-4865-9AB8-55458D41A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62" t="16296" r="43074" b="30347"/>
          <a:stretch/>
        </p:blipFill>
        <p:spPr>
          <a:xfrm>
            <a:off x="-884224" y="125361"/>
            <a:ext cx="6980224" cy="660727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8CEF79A-3213-43DA-ACDA-D3F702B81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8" t="69281" r="43074" b="8521"/>
          <a:stretch/>
        </p:blipFill>
        <p:spPr>
          <a:xfrm>
            <a:off x="5897345" y="1387806"/>
            <a:ext cx="6493307" cy="3132575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EC12B66-91D6-447A-BC48-AE17AF405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5" t="42983" r="43074" b="53742"/>
          <a:stretch/>
        </p:blipFill>
        <p:spPr>
          <a:xfrm>
            <a:off x="5897345" y="982225"/>
            <a:ext cx="6493307" cy="4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3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369A-2BD7-498A-8BB6-DCDD258D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95" y="347818"/>
            <a:ext cx="3275234" cy="551834"/>
          </a:xfrm>
        </p:spPr>
        <p:txBody>
          <a:bodyPr>
            <a:normAutofit fontScale="90000"/>
          </a:bodyPr>
          <a:lstStyle/>
          <a:p>
            <a:r>
              <a:rPr lang="en-IN" dirty="0"/>
              <a:t>Hasil Review: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5E02EB-B6C6-4F61-BB92-7D676C6FA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73" t="20954" r="36409" b="7481"/>
          <a:stretch/>
        </p:blipFill>
        <p:spPr>
          <a:xfrm>
            <a:off x="574095" y="1047135"/>
            <a:ext cx="11268860" cy="56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620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101</Words>
  <Application>Microsoft Office PowerPoint</Application>
  <PresentationFormat>Widescreen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Electronic Word of Mouth, Brand Image, Trust and Online Utilization Intention</vt:lpstr>
      <vt:lpstr>AJIS berdasarkan pencarian lewat www. scopus.com  Percentile 45% (Q3)  </vt:lpstr>
      <vt:lpstr>Halaman jurnal:https://www.richtmann.org/journal/index.php/ajis/article/view/12890 </vt:lpstr>
      <vt:lpstr>Bukti submit artikel oleh penulis korespondensi</vt:lpstr>
      <vt:lpstr>PowerPoint Presentation</vt:lpstr>
      <vt:lpstr>PowerPoint Presentation</vt:lpstr>
      <vt:lpstr>Hasil Review:</vt:lpstr>
      <vt:lpstr>Hasil 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Axioo</dc:creator>
  <cp:lastModifiedBy>Axioo</cp:lastModifiedBy>
  <cp:revision>14</cp:revision>
  <dcterms:created xsi:type="dcterms:W3CDTF">2022-04-10T13:32:23Z</dcterms:created>
  <dcterms:modified xsi:type="dcterms:W3CDTF">2022-11-10T01:21:49Z</dcterms:modified>
</cp:coreProperties>
</file>