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98" r:id="rId3"/>
    <p:sldId id="265" r:id="rId4"/>
    <p:sldId id="294" r:id="rId5"/>
    <p:sldId id="306" r:id="rId6"/>
    <p:sldId id="305" r:id="rId7"/>
    <p:sldId id="301" r:id="rId8"/>
    <p:sldId id="262" r:id="rId9"/>
    <p:sldId id="303" r:id="rId10"/>
    <p:sldId id="264" r:id="rId11"/>
    <p:sldId id="281" r:id="rId12"/>
  </p:sldIdLst>
  <p:sldSz cx="12192000" cy="6858000"/>
  <p:notesSz cx="6858000" cy="99456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94"/>
  </p:normalViewPr>
  <p:slideViewPr>
    <p:cSldViewPr snapToGrid="0" snapToObjects="1">
      <p:cViewPr varScale="1">
        <p:scale>
          <a:sx n="69" d="100"/>
          <a:sy n="69"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NILA\PENELITIAN\Penelitian%202021\perhitungan%20P\Data%20Ok\Data%20Grafi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NILA\PENELITIAN\Penelitian%202021\perhitungan%20P\Data%20Ok\Data%20Grafi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NILA\PENELITIAN\Penelitian%202021\perhitungan%20P\Data%20Ok\Data%20Grafi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Sekincau</c:v>
          </c:tx>
          <c:spPr>
            <a:ln w="25400" cap="rnd">
              <a:noFill/>
              <a:round/>
            </a:ln>
            <a:effectLst/>
          </c:spPr>
          <c:marker>
            <c:symbol val="square"/>
            <c:size val="9"/>
            <c:spPr>
              <a:solidFill>
                <a:schemeClr val="bg1"/>
              </a:solidFill>
              <a:ln w="12700">
                <a:solidFill>
                  <a:schemeClr val="tx1"/>
                </a:solidFill>
              </a:ln>
              <a:effectLst/>
            </c:spPr>
          </c:marker>
          <c:trendline>
            <c:spPr>
              <a:ln w="19050" cap="rnd">
                <a:solidFill>
                  <a:schemeClr val="accent1"/>
                </a:solidFill>
                <a:prstDash val="sysDot"/>
              </a:ln>
              <a:effectLst/>
            </c:spPr>
            <c:trendlineType val="linear"/>
            <c:dispRSqr val="0"/>
            <c:dispEq val="0"/>
          </c:trendline>
          <c:xVal>
            <c:numRef>
              <c:f>CX!$C$7:$H$7</c:f>
              <c:numCache>
                <c:formatCode>General</c:formatCode>
                <c:ptCount val="6"/>
                <c:pt idx="0">
                  <c:v>1.3016698779704563E-2</c:v>
                </c:pt>
                <c:pt idx="1">
                  <c:v>2.3201669877970454</c:v>
                </c:pt>
                <c:pt idx="2">
                  <c:v>6.7754174694926146</c:v>
                </c:pt>
                <c:pt idx="3">
                  <c:v>15.550834938985226</c:v>
                </c:pt>
                <c:pt idx="4">
                  <c:v>33.551669877970454</c:v>
                </c:pt>
                <c:pt idx="5">
                  <c:v>69.603339755940908</c:v>
                </c:pt>
              </c:numCache>
            </c:numRef>
          </c:xVal>
          <c:yVal>
            <c:numRef>
              <c:f>CX!$C$10:$H$10</c:f>
              <c:numCache>
                <c:formatCode>General</c:formatCode>
                <c:ptCount val="6"/>
                <c:pt idx="0">
                  <c:v>0.42999999999999994</c:v>
                </c:pt>
                <c:pt idx="1">
                  <c:v>65</c:v>
                </c:pt>
                <c:pt idx="2">
                  <c:v>145.5</c:v>
                </c:pt>
                <c:pt idx="3">
                  <c:v>300.5</c:v>
                </c:pt>
                <c:pt idx="4">
                  <c:v>628.5</c:v>
                </c:pt>
                <c:pt idx="5">
                  <c:v>1216</c:v>
                </c:pt>
              </c:numCache>
            </c:numRef>
          </c:yVal>
          <c:smooth val="0"/>
          <c:extLst>
            <c:ext xmlns:c16="http://schemas.microsoft.com/office/drawing/2014/chart" uri="{C3380CC4-5D6E-409C-BE32-E72D297353CC}">
              <c16:uniqueId val="{00000001-0F19-4AEB-8435-327858EA8E41}"/>
            </c:ext>
          </c:extLst>
        </c:ser>
        <c:ser>
          <c:idx val="1"/>
          <c:order val="1"/>
          <c:tx>
            <c:v>Batu Brak</c:v>
          </c:tx>
          <c:spPr>
            <a:ln w="25400" cap="rnd">
              <a:noFill/>
              <a:round/>
            </a:ln>
            <a:effectLst/>
          </c:spPr>
          <c:marker>
            <c:symbol val="triangle"/>
            <c:size val="8"/>
            <c:spPr>
              <a:solidFill>
                <a:schemeClr val="bg1"/>
              </a:solidFill>
              <a:ln w="19050">
                <a:solidFill>
                  <a:schemeClr val="tx1"/>
                </a:solidFill>
              </a:ln>
              <a:effectLst/>
            </c:spPr>
          </c:marker>
          <c:trendline>
            <c:spPr>
              <a:ln w="19050" cap="rnd">
                <a:solidFill>
                  <a:schemeClr val="tx1"/>
                </a:solidFill>
                <a:prstDash val="solid"/>
              </a:ln>
              <a:effectLst/>
            </c:spPr>
            <c:trendlineType val="linear"/>
            <c:dispRSqr val="0"/>
            <c:dispEq val="0"/>
          </c:trendline>
          <c:xVal>
            <c:numRef>
              <c:f>CX!$C$14:$H$14</c:f>
              <c:numCache>
                <c:formatCode>General</c:formatCode>
                <c:ptCount val="6"/>
                <c:pt idx="0">
                  <c:v>1.2016698779704562E-2</c:v>
                </c:pt>
                <c:pt idx="1">
                  <c:v>2.3501669877970457</c:v>
                </c:pt>
                <c:pt idx="2">
                  <c:v>6.7129174694926137</c:v>
                </c:pt>
                <c:pt idx="3">
                  <c:v>15.775834938985227</c:v>
                </c:pt>
                <c:pt idx="4">
                  <c:v>33.751669877970457</c:v>
                </c:pt>
                <c:pt idx="5">
                  <c:v>69.803339755940897</c:v>
                </c:pt>
              </c:numCache>
            </c:numRef>
          </c:xVal>
          <c:yVal>
            <c:numRef>
              <c:f>CX!$C$17:$H$17</c:f>
              <c:numCache>
                <c:formatCode>General</c:formatCode>
                <c:ptCount val="6"/>
                <c:pt idx="0">
                  <c:v>0.43999999999999995</c:v>
                </c:pt>
                <c:pt idx="1">
                  <c:v>64.7</c:v>
                </c:pt>
                <c:pt idx="2">
                  <c:v>146.125</c:v>
                </c:pt>
                <c:pt idx="3">
                  <c:v>298.25000000000006</c:v>
                </c:pt>
                <c:pt idx="4">
                  <c:v>626.5</c:v>
                </c:pt>
                <c:pt idx="5">
                  <c:v>1214</c:v>
                </c:pt>
              </c:numCache>
            </c:numRef>
          </c:yVal>
          <c:smooth val="0"/>
          <c:extLst>
            <c:ext xmlns:c16="http://schemas.microsoft.com/office/drawing/2014/chart" uri="{C3380CC4-5D6E-409C-BE32-E72D297353CC}">
              <c16:uniqueId val="{00000003-0F19-4AEB-8435-327858EA8E41}"/>
            </c:ext>
          </c:extLst>
        </c:ser>
        <c:ser>
          <c:idx val="2"/>
          <c:order val="2"/>
          <c:tx>
            <c:v>Balik Bukit</c:v>
          </c:tx>
          <c:spPr>
            <a:ln w="25400" cap="rnd">
              <a:noFill/>
              <a:round/>
            </a:ln>
            <a:effectLst/>
          </c:spPr>
          <c:marker>
            <c:symbol val="circle"/>
            <c:size val="7"/>
            <c:spPr>
              <a:solidFill>
                <a:schemeClr val="bg1"/>
              </a:solidFill>
              <a:ln w="19050">
                <a:solidFill>
                  <a:schemeClr val="tx1"/>
                </a:solidFill>
              </a:ln>
              <a:effectLst/>
            </c:spPr>
          </c:marker>
          <c:trendline>
            <c:spPr>
              <a:ln w="19050" cap="rnd">
                <a:solidFill>
                  <a:schemeClr val="tx1"/>
                </a:solidFill>
                <a:prstDash val="solid"/>
              </a:ln>
              <a:effectLst/>
            </c:spPr>
            <c:trendlineType val="linear"/>
            <c:dispRSqr val="0"/>
            <c:dispEq val="0"/>
          </c:trendline>
          <c:xVal>
            <c:numRef>
              <c:f>CX!$C$23:$H$23</c:f>
              <c:numCache>
                <c:formatCode>General</c:formatCode>
                <c:ptCount val="6"/>
                <c:pt idx="0">
                  <c:v>7.5166987797045618E-3</c:v>
                </c:pt>
                <c:pt idx="1">
                  <c:v>1.3801669877970457</c:v>
                </c:pt>
                <c:pt idx="2">
                  <c:v>3.8629174694926141</c:v>
                </c:pt>
                <c:pt idx="3">
                  <c:v>8.900834938985227</c:v>
                </c:pt>
                <c:pt idx="4">
                  <c:v>19.001669877970457</c:v>
                </c:pt>
                <c:pt idx="5">
                  <c:v>38.803339755940911</c:v>
                </c:pt>
              </c:numCache>
            </c:numRef>
          </c:xVal>
          <c:yVal>
            <c:numRef>
              <c:f>CX!$C$26:$H$26</c:f>
              <c:numCache>
                <c:formatCode>General</c:formatCode>
                <c:ptCount val="6"/>
                <c:pt idx="0">
                  <c:v>0.48499999999999988</c:v>
                </c:pt>
                <c:pt idx="1">
                  <c:v>74.400000000000006</c:v>
                </c:pt>
                <c:pt idx="2">
                  <c:v>174.625</c:v>
                </c:pt>
                <c:pt idx="3">
                  <c:v>367.00000000000006</c:v>
                </c:pt>
                <c:pt idx="4">
                  <c:v>773.99999999999977</c:v>
                </c:pt>
                <c:pt idx="5">
                  <c:v>1524</c:v>
                </c:pt>
              </c:numCache>
            </c:numRef>
          </c:yVal>
          <c:smooth val="0"/>
          <c:extLst>
            <c:ext xmlns:c16="http://schemas.microsoft.com/office/drawing/2014/chart" uri="{C3380CC4-5D6E-409C-BE32-E72D297353CC}">
              <c16:uniqueId val="{00000005-0F19-4AEB-8435-327858EA8E41}"/>
            </c:ext>
          </c:extLst>
        </c:ser>
        <c:dLbls>
          <c:showLegendKey val="0"/>
          <c:showVal val="0"/>
          <c:showCatName val="0"/>
          <c:showSerName val="0"/>
          <c:showPercent val="0"/>
          <c:showBubbleSize val="0"/>
        </c:dLbls>
        <c:axId val="1963612351"/>
        <c:axId val="1963621919"/>
      </c:scatterChart>
      <c:valAx>
        <c:axId val="1963612351"/>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D" sz="1200" b="1">
                    <a:solidFill>
                      <a:sysClr val="windowText" lastClr="000000"/>
                    </a:solidFill>
                    <a:latin typeface="Times New Roman" panose="02020603050405020304" pitchFamily="18" charset="0"/>
                    <a:cs typeface="Times New Roman" panose="02020603050405020304" pitchFamily="18" charset="0"/>
                  </a:rPr>
                  <a:t>C (</a:t>
                </a:r>
                <a:r>
                  <a:rPr lang="en-US" sz="1200" b="1" i="0" u="none" strike="noStrike" baseline="0">
                    <a:effectLst/>
                  </a:rPr>
                  <a:t>mg kg</a:t>
                </a:r>
                <a:r>
                  <a:rPr lang="en-US" sz="1200" b="1" i="0" u="none" strike="noStrike" baseline="30000">
                    <a:effectLst/>
                  </a:rPr>
                  <a:t>-1</a:t>
                </a:r>
                <a:r>
                  <a:rPr lang="en-ID" sz="1200" b="1">
                    <a:solidFill>
                      <a:sysClr val="windowText" lastClr="000000"/>
                    </a:solidFill>
                    <a:latin typeface="Times New Roman" panose="02020603050405020304" pitchFamily="18" charset="0"/>
                    <a:cs typeface="Times New Roman" panose="02020603050405020304" pitchFamily="18" charset="0"/>
                  </a:rPr>
                  <a:t>)</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63621919"/>
        <c:crosses val="autoZero"/>
        <c:crossBetween val="midCat"/>
      </c:valAx>
      <c:valAx>
        <c:axId val="1963621919"/>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D" sz="1200" b="1">
                    <a:solidFill>
                      <a:sysClr val="windowText" lastClr="000000"/>
                    </a:solidFill>
                    <a:latin typeface="Times New Roman" panose="02020603050405020304" pitchFamily="18" charset="0"/>
                    <a:cs typeface="Times New Roman" panose="02020603050405020304" pitchFamily="18" charset="0"/>
                  </a:rPr>
                  <a:t>X (mg kg</a:t>
                </a:r>
                <a:r>
                  <a:rPr lang="en-ID" sz="1200" b="1" baseline="30000">
                    <a:solidFill>
                      <a:sysClr val="windowText" lastClr="000000"/>
                    </a:solidFill>
                    <a:latin typeface="Times New Roman" panose="02020603050405020304" pitchFamily="18" charset="0"/>
                    <a:cs typeface="Times New Roman" panose="02020603050405020304" pitchFamily="18" charset="0"/>
                  </a:rPr>
                  <a:t>-1</a:t>
                </a:r>
                <a:r>
                  <a:rPr lang="en-ID" sz="1200" b="1">
                    <a:solidFill>
                      <a:sysClr val="windowText" lastClr="000000"/>
                    </a:solidFill>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63612351"/>
        <c:crosses val="autoZero"/>
        <c:crossBetween val="midCat"/>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40241469816272973"/>
          <c:y val="0.62703965640658554"/>
          <c:w val="0.40416170415835356"/>
          <c:h val="0.15804151753758053"/>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D" b="1">
                <a:solidFill>
                  <a:sysClr val="windowText" lastClr="000000"/>
                </a:solidFill>
                <a:latin typeface="Times New Roman" panose="02020603050405020304" pitchFamily="18" charset="0"/>
                <a:cs typeface="Times New Roman" panose="02020603050405020304" pitchFamily="18" charset="0"/>
              </a:rPr>
              <a:t>Surface</a:t>
            </a:r>
          </a:p>
        </c:rich>
      </c:tx>
      <c:layout>
        <c:manualLayout>
          <c:xMode val="edge"/>
          <c:yMode val="edge"/>
          <c:x val="0.1457716753914603"/>
          <c:y val="0.1345407121224886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39541385169523"/>
          <c:y val="0.12642394291143344"/>
          <c:w val="0.71544240527948921"/>
          <c:h val="0.68427580164643542"/>
        </c:manualLayout>
      </c:layout>
      <c:scatterChart>
        <c:scatterStyle val="lineMarker"/>
        <c:varyColors val="0"/>
        <c:ser>
          <c:idx val="0"/>
          <c:order val="0"/>
          <c:tx>
            <c:v>Sekincau</c:v>
          </c:tx>
          <c:spPr>
            <a:ln w="25400" cap="rnd">
              <a:noFill/>
              <a:round/>
            </a:ln>
            <a:effectLst/>
          </c:spPr>
          <c:marker>
            <c:symbol val="square"/>
            <c:size val="8"/>
            <c:spPr>
              <a:solidFill>
                <a:schemeClr val="bg1"/>
              </a:solidFill>
              <a:ln w="19050">
                <a:solidFill>
                  <a:schemeClr val="tx1"/>
                </a:solidFill>
              </a:ln>
              <a:effectLst/>
            </c:spPr>
          </c:marker>
          <c:trendline>
            <c:spPr>
              <a:ln w="19050" cap="rnd" cmpd="sng">
                <a:solidFill>
                  <a:schemeClr val="tx1"/>
                </a:solidFill>
                <a:prstDash val="solid"/>
              </a:ln>
              <a:effectLst/>
            </c:spPr>
            <c:trendlineType val="linear"/>
            <c:dispRSqr val="1"/>
            <c:dispEq val="1"/>
            <c:trendlineLbl>
              <c:layout>
                <c:manualLayout>
                  <c:x val="0.10725630071336381"/>
                  <c:y val="0.29515324686472288"/>
                </c:manualLayout>
              </c:layout>
              <c:tx>
                <c:rich>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aseline="0">
                        <a:solidFill>
                          <a:sysClr val="windowText" lastClr="000000"/>
                        </a:solidFill>
                        <a:latin typeface="Times New Roman" panose="02020603050405020304" pitchFamily="18" charset="0"/>
                        <a:cs typeface="Times New Roman" panose="02020603050405020304" pitchFamily="18" charset="0"/>
                      </a:rPr>
                      <a:t>y = 0,0003x + 0,0396 </a:t>
                    </a:r>
                  </a:p>
                  <a:p>
                    <a:pPr>
                      <a:defRPr>
                        <a:solidFill>
                          <a:sysClr val="windowText" lastClr="000000"/>
                        </a:solidFill>
                        <a:latin typeface="Times New Roman" panose="02020603050405020304" pitchFamily="18" charset="0"/>
                        <a:cs typeface="Times New Roman" panose="02020603050405020304" pitchFamily="18" charset="0"/>
                      </a:defRPr>
                    </a:pPr>
                    <a:r>
                      <a:rPr lang="en-US" baseline="0">
                        <a:solidFill>
                          <a:sysClr val="windowText" lastClr="000000"/>
                        </a:solidFill>
                        <a:latin typeface="Times New Roman" panose="02020603050405020304" pitchFamily="18" charset="0"/>
                        <a:cs typeface="Times New Roman" panose="02020603050405020304" pitchFamily="18" charset="0"/>
                      </a:rPr>
                      <a:t>R² = 0,617</a:t>
                    </a:r>
                    <a:endParaRPr lang="en-US">
                      <a:solidFill>
                        <a:sysClr val="windowText" lastClr="000000"/>
                      </a:solidFill>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'CX Lapisan 1'!$C$7:$H$7</c:f>
              <c:numCache>
                <c:formatCode>General</c:formatCode>
                <c:ptCount val="6"/>
                <c:pt idx="0">
                  <c:v>1.3016698779704563E-2</c:v>
                </c:pt>
                <c:pt idx="1">
                  <c:v>2.3201669877970454</c:v>
                </c:pt>
                <c:pt idx="2">
                  <c:v>6.7754174694926146</c:v>
                </c:pt>
                <c:pt idx="3">
                  <c:v>15.550834938985226</c:v>
                </c:pt>
                <c:pt idx="4">
                  <c:v>33.551669877970454</c:v>
                </c:pt>
                <c:pt idx="5">
                  <c:v>69.603339755940908</c:v>
                </c:pt>
              </c:numCache>
            </c:numRef>
          </c:xVal>
          <c:yVal>
            <c:numRef>
              <c:f>'CX Lapisan 1'!$C$10:$H$10</c:f>
              <c:numCache>
                <c:formatCode>General</c:formatCode>
                <c:ptCount val="6"/>
                <c:pt idx="0">
                  <c:v>3.0553823714216603E-2</c:v>
                </c:pt>
                <c:pt idx="1">
                  <c:v>3.6210704254409108E-2</c:v>
                </c:pt>
                <c:pt idx="2">
                  <c:v>4.7010873168429987E-2</c:v>
                </c:pt>
                <c:pt idx="3">
                  <c:v>5.2683635280619742E-2</c:v>
                </c:pt>
                <c:pt idx="4">
                  <c:v>5.4156530558082887E-2</c:v>
                </c:pt>
                <c:pt idx="5">
                  <c:v>5.7762384779586409E-2</c:v>
                </c:pt>
              </c:numCache>
            </c:numRef>
          </c:yVal>
          <c:smooth val="0"/>
          <c:extLst>
            <c:ext xmlns:c16="http://schemas.microsoft.com/office/drawing/2014/chart" uri="{C3380CC4-5D6E-409C-BE32-E72D297353CC}">
              <c16:uniqueId val="{00000001-4C0C-4438-8141-0E53BEDA51EB}"/>
            </c:ext>
          </c:extLst>
        </c:ser>
        <c:ser>
          <c:idx val="1"/>
          <c:order val="1"/>
          <c:tx>
            <c:v>Batu Brak</c:v>
          </c:tx>
          <c:spPr>
            <a:ln w="25400" cap="rnd">
              <a:noFill/>
              <a:round/>
            </a:ln>
            <a:effectLst/>
          </c:spPr>
          <c:marker>
            <c:symbol val="triangle"/>
            <c:size val="8"/>
            <c:spPr>
              <a:solidFill>
                <a:schemeClr val="bg1"/>
              </a:solidFill>
              <a:ln w="19050">
                <a:solidFill>
                  <a:schemeClr val="tx1"/>
                </a:solidFill>
              </a:ln>
              <a:effectLst/>
            </c:spPr>
          </c:marker>
          <c:trendline>
            <c:spPr>
              <a:ln w="19050" cap="rnd">
                <a:solidFill>
                  <a:schemeClr val="tx1"/>
                </a:solidFill>
                <a:prstDash val="solid"/>
              </a:ln>
              <a:effectLst/>
            </c:spPr>
            <c:trendlineType val="linear"/>
            <c:dispRSqr val="1"/>
            <c:dispEq val="1"/>
            <c:trendlineLbl>
              <c:layout>
                <c:manualLayout>
                  <c:x val="0.10705419764079681"/>
                  <c:y val="0.4310578574042086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'CX Lapisan 1'!$C$14:$H$14</c:f>
              <c:numCache>
                <c:formatCode>General</c:formatCode>
                <c:ptCount val="6"/>
                <c:pt idx="0">
                  <c:v>1.2016698779704562E-2</c:v>
                </c:pt>
                <c:pt idx="1">
                  <c:v>2.3501669877970457</c:v>
                </c:pt>
                <c:pt idx="2">
                  <c:v>6.7129174694926137</c:v>
                </c:pt>
                <c:pt idx="3">
                  <c:v>15.775834938985227</c:v>
                </c:pt>
                <c:pt idx="4">
                  <c:v>33.751669877970457</c:v>
                </c:pt>
                <c:pt idx="5">
                  <c:v>69.803339755940897</c:v>
                </c:pt>
              </c:numCache>
            </c:numRef>
          </c:xVal>
          <c:yVal>
            <c:numRef>
              <c:f>'CX Lapisan 1'!$C$17:$H$17</c:f>
              <c:numCache>
                <c:formatCode>General</c:formatCode>
                <c:ptCount val="6"/>
                <c:pt idx="0">
                  <c:v>2.7376472677364382E-2</c:v>
                </c:pt>
                <c:pt idx="1">
                  <c:v>3.652790635777179E-2</c:v>
                </c:pt>
                <c:pt idx="2">
                  <c:v>4.5970424757804385E-2</c:v>
                </c:pt>
                <c:pt idx="3">
                  <c:v>5.2894776123934478E-2</c:v>
                </c:pt>
                <c:pt idx="4">
                  <c:v>5.3878178242881325E-2</c:v>
                </c:pt>
                <c:pt idx="5">
                  <c:v>5.7533264604764975E-2</c:v>
                </c:pt>
              </c:numCache>
            </c:numRef>
          </c:yVal>
          <c:smooth val="0"/>
          <c:extLst>
            <c:ext xmlns:c16="http://schemas.microsoft.com/office/drawing/2014/chart" uri="{C3380CC4-5D6E-409C-BE32-E72D297353CC}">
              <c16:uniqueId val="{00000003-4C0C-4438-8141-0E53BEDA51EB}"/>
            </c:ext>
          </c:extLst>
        </c:ser>
        <c:ser>
          <c:idx val="2"/>
          <c:order val="2"/>
          <c:tx>
            <c:v>Balik Bukit</c:v>
          </c:tx>
          <c:spPr>
            <a:ln w="25400" cap="rnd">
              <a:noFill/>
              <a:round/>
            </a:ln>
            <a:effectLst/>
          </c:spPr>
          <c:marker>
            <c:symbol val="circle"/>
            <c:size val="8"/>
            <c:spPr>
              <a:solidFill>
                <a:schemeClr val="bg1"/>
              </a:solidFill>
              <a:ln w="19050">
                <a:solidFill>
                  <a:schemeClr val="tx1"/>
                </a:solidFill>
              </a:ln>
              <a:effectLst/>
            </c:spPr>
          </c:marker>
          <c:trendline>
            <c:spPr>
              <a:ln w="19050" cap="rnd" cmpd="sng">
                <a:solidFill>
                  <a:schemeClr val="tx1"/>
                </a:solidFill>
                <a:prstDash val="solid"/>
              </a:ln>
              <a:effectLst/>
            </c:spPr>
            <c:trendlineType val="linear"/>
            <c:dispRSqr val="1"/>
            <c:dispEq val="1"/>
            <c:trendlineLbl>
              <c:layout>
                <c:manualLayout>
                  <c:x val="0.40267496423175819"/>
                  <c:y val="0.2306676811322174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'CX Lapisan 1'!$C$23:$H$23</c:f>
              <c:numCache>
                <c:formatCode>General</c:formatCode>
                <c:ptCount val="6"/>
                <c:pt idx="0">
                  <c:v>7.5166987797045618E-3</c:v>
                </c:pt>
                <c:pt idx="1">
                  <c:v>1.3801669877970457</c:v>
                </c:pt>
                <c:pt idx="2">
                  <c:v>3.8629174694926141</c:v>
                </c:pt>
                <c:pt idx="3">
                  <c:v>8.900834938985227</c:v>
                </c:pt>
                <c:pt idx="4">
                  <c:v>19.001669877970457</c:v>
                </c:pt>
                <c:pt idx="5">
                  <c:v>38.803339755940911</c:v>
                </c:pt>
              </c:numCache>
            </c:numRef>
          </c:xVal>
          <c:yVal>
            <c:numRef>
              <c:f>'CX Lapisan 1'!$C$26:$H$26</c:f>
              <c:numCache>
                <c:formatCode>General</c:formatCode>
                <c:ptCount val="6"/>
                <c:pt idx="0">
                  <c:v>1.5608931524071121E-2</c:v>
                </c:pt>
                <c:pt idx="1">
                  <c:v>1.8612558927947227E-2</c:v>
                </c:pt>
                <c:pt idx="2">
                  <c:v>2.2284190541572664E-2</c:v>
                </c:pt>
                <c:pt idx="3">
                  <c:v>2.4319643897268192E-2</c:v>
                </c:pt>
                <c:pt idx="4">
                  <c:v>2.462505947829792E-2</c:v>
                </c:pt>
                <c:pt idx="5">
                  <c:v>2.5539559916477803E-2</c:v>
                </c:pt>
              </c:numCache>
            </c:numRef>
          </c:yVal>
          <c:smooth val="0"/>
          <c:extLst>
            <c:ext xmlns:c16="http://schemas.microsoft.com/office/drawing/2014/chart" uri="{C3380CC4-5D6E-409C-BE32-E72D297353CC}">
              <c16:uniqueId val="{00000005-4C0C-4438-8141-0E53BEDA51EB}"/>
            </c:ext>
          </c:extLst>
        </c:ser>
        <c:dLbls>
          <c:showLegendKey val="0"/>
          <c:showVal val="0"/>
          <c:showCatName val="0"/>
          <c:showSerName val="0"/>
          <c:showPercent val="0"/>
          <c:showBubbleSize val="0"/>
        </c:dLbls>
        <c:axId val="1973708207"/>
        <c:axId val="1973709039"/>
      </c:scatterChart>
      <c:valAx>
        <c:axId val="1973708207"/>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D" sz="1400" b="1">
                    <a:solidFill>
                      <a:sysClr val="windowText" lastClr="000000"/>
                    </a:solidFill>
                    <a:latin typeface="Times New Roman" panose="02020603050405020304" pitchFamily="18" charset="0"/>
                    <a:cs typeface="Times New Roman" panose="02020603050405020304" pitchFamily="18" charset="0"/>
                  </a:rPr>
                  <a:t>C (</a:t>
                </a:r>
                <a:r>
                  <a:rPr lang="en-ID" sz="1400" b="1" i="0" u="none" strike="noStrike" baseline="0">
                    <a:effectLst/>
                  </a:rPr>
                  <a:t>mg L</a:t>
                </a:r>
                <a:r>
                  <a:rPr lang="en-ID" sz="1400" b="1" i="0" u="none" strike="noStrike" baseline="30000">
                    <a:effectLst/>
                  </a:rPr>
                  <a:t>-1</a:t>
                </a:r>
                <a:r>
                  <a:rPr lang="en-ID" sz="1400" b="1">
                    <a:solidFill>
                      <a:sysClr val="windowText" lastClr="000000"/>
                    </a:solidFill>
                    <a:latin typeface="Times New Roman" panose="02020603050405020304" pitchFamily="18" charset="0"/>
                    <a:cs typeface="Times New Roman" panose="02020603050405020304" pitchFamily="18" charset="0"/>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73709039"/>
        <c:crosses val="autoZero"/>
        <c:crossBetween val="midCat"/>
      </c:valAx>
      <c:valAx>
        <c:axId val="1973709039"/>
        <c:scaling>
          <c:orientation val="minMax"/>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D" sz="1400" b="1">
                    <a:solidFill>
                      <a:sysClr val="windowText" lastClr="000000"/>
                    </a:solidFill>
                    <a:latin typeface="Times New Roman" panose="02020603050405020304" pitchFamily="18" charset="0"/>
                    <a:cs typeface="Times New Roman" panose="02020603050405020304" pitchFamily="18" charset="0"/>
                  </a:rPr>
                  <a:t>C/X</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73708207"/>
        <c:crosses val="autoZero"/>
        <c:crossBetween val="midCat"/>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60419645255827636"/>
          <c:y val="0.37472973225579315"/>
          <c:w val="0.19929864197556094"/>
          <c:h val="0.41957856942429445"/>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D" b="1">
                <a:solidFill>
                  <a:sysClr val="windowText" lastClr="000000"/>
                </a:solidFill>
                <a:latin typeface="Times New Roman" panose="02020603050405020304" pitchFamily="18" charset="0"/>
                <a:cs typeface="Times New Roman" panose="02020603050405020304" pitchFamily="18" charset="0"/>
              </a:rPr>
              <a:t>Subsurface</a:t>
            </a:r>
          </a:p>
        </c:rich>
      </c:tx>
      <c:layout>
        <c:manualLayout>
          <c:xMode val="edge"/>
          <c:yMode val="edge"/>
          <c:x val="0.13415922120281343"/>
          <c:y val="0.1448900191312411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39541385169523"/>
          <c:y val="8.8784182103745793E-2"/>
          <c:w val="0.70945313220903727"/>
          <c:h val="0.70815821584555849"/>
        </c:manualLayout>
      </c:layout>
      <c:scatterChart>
        <c:scatterStyle val="lineMarker"/>
        <c:varyColors val="0"/>
        <c:ser>
          <c:idx val="0"/>
          <c:order val="0"/>
          <c:tx>
            <c:v>Sekincau</c:v>
          </c:tx>
          <c:spPr>
            <a:ln w="25400" cap="rnd">
              <a:noFill/>
              <a:round/>
            </a:ln>
            <a:effectLst/>
          </c:spPr>
          <c:marker>
            <c:symbol val="square"/>
            <c:size val="8"/>
            <c:spPr>
              <a:solidFill>
                <a:schemeClr val="bg1"/>
              </a:solidFill>
              <a:ln w="19050">
                <a:solidFill>
                  <a:schemeClr val="tx1"/>
                </a:solidFill>
              </a:ln>
              <a:effectLst/>
            </c:spPr>
          </c:marker>
          <c:trendline>
            <c:spPr>
              <a:ln w="19050" cap="rnd" cmpd="sng">
                <a:solidFill>
                  <a:schemeClr val="tx1"/>
                </a:solidFill>
                <a:prstDash val="solid"/>
              </a:ln>
              <a:effectLst/>
            </c:spPr>
            <c:trendlineType val="linear"/>
            <c:dispRSqr val="1"/>
            <c:dispEq val="1"/>
            <c:trendlineLbl>
              <c:layout>
                <c:manualLayout>
                  <c:x val="0.38240142472661059"/>
                  <c:y val="-0.1476207640924829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'CX Lapisan 2'!$D$7:$I$7</c:f>
              <c:numCache>
                <c:formatCode>General</c:formatCode>
                <c:ptCount val="6"/>
                <c:pt idx="0">
                  <c:v>6.2462098241358399E-2</c:v>
                </c:pt>
                <c:pt idx="1">
                  <c:v>1.3826561552456034</c:v>
                </c:pt>
                <c:pt idx="2">
                  <c:v>3.9872650090964226</c:v>
                </c:pt>
                <c:pt idx="3">
                  <c:v>9.9454214675560948</c:v>
                </c:pt>
                <c:pt idx="4">
                  <c:v>24.742268041237118</c:v>
                </c:pt>
                <c:pt idx="5">
                  <c:v>66.464523953911453</c:v>
                </c:pt>
              </c:numCache>
            </c:numRef>
          </c:xVal>
          <c:yVal>
            <c:numRef>
              <c:f>'CX Lapisan 2'!$D$10:$I$10</c:f>
              <c:numCache>
                <c:formatCode>General</c:formatCode>
                <c:ptCount val="6"/>
                <c:pt idx="0">
                  <c:v>1.4455968688845399E-2</c:v>
                </c:pt>
                <c:pt idx="1">
                  <c:v>2.1968183499815018E-2</c:v>
                </c:pt>
                <c:pt idx="2">
                  <c:v>2.4082943925233649E-2</c:v>
                </c:pt>
                <c:pt idx="3">
                  <c:v>2.7342176540037504E-2</c:v>
                </c:pt>
                <c:pt idx="4">
                  <c:v>3.6767857142857144E-2</c:v>
                </c:pt>
                <c:pt idx="5">
                  <c:v>6.0239130434782601E-2</c:v>
                </c:pt>
              </c:numCache>
            </c:numRef>
          </c:yVal>
          <c:smooth val="0"/>
          <c:extLst>
            <c:ext xmlns:c16="http://schemas.microsoft.com/office/drawing/2014/chart" uri="{C3380CC4-5D6E-409C-BE32-E72D297353CC}">
              <c16:uniqueId val="{00000001-3C92-4F64-91A2-C32299B3721B}"/>
            </c:ext>
          </c:extLst>
        </c:ser>
        <c:ser>
          <c:idx val="1"/>
          <c:order val="1"/>
          <c:tx>
            <c:v>Batu Brak</c:v>
          </c:tx>
          <c:spPr>
            <a:ln w="25400" cap="rnd">
              <a:noFill/>
              <a:round/>
            </a:ln>
            <a:effectLst/>
          </c:spPr>
          <c:marker>
            <c:symbol val="triangle"/>
            <c:size val="8"/>
            <c:spPr>
              <a:solidFill>
                <a:schemeClr val="bg1"/>
              </a:solidFill>
              <a:ln w="19050">
                <a:solidFill>
                  <a:schemeClr val="tx1"/>
                </a:solidFill>
              </a:ln>
              <a:effectLst/>
            </c:spPr>
          </c:marker>
          <c:trendline>
            <c:spPr>
              <a:ln w="19050" cap="rnd">
                <a:solidFill>
                  <a:schemeClr val="tx1"/>
                </a:solidFill>
                <a:prstDash val="solid"/>
              </a:ln>
              <a:effectLst/>
            </c:spPr>
            <c:trendlineType val="linear"/>
            <c:dispRSqr val="1"/>
            <c:dispEq val="1"/>
            <c:trendlineLbl>
              <c:layout>
                <c:manualLayout>
                  <c:x val="0.12300660003268334"/>
                  <c:y val="0.3571644909169386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'CX Lapisan 2'!$D$14:$I$14</c:f>
              <c:numCache>
                <c:formatCode>General</c:formatCode>
                <c:ptCount val="6"/>
                <c:pt idx="0">
                  <c:v>2.3044269254093391E-2</c:v>
                </c:pt>
                <c:pt idx="1">
                  <c:v>0.86719223771983034</c:v>
                </c:pt>
                <c:pt idx="2">
                  <c:v>3.380836870830807</c:v>
                </c:pt>
                <c:pt idx="3">
                  <c:v>12.219526986052154</c:v>
                </c:pt>
                <c:pt idx="4">
                  <c:v>47.180109157064891</c:v>
                </c:pt>
                <c:pt idx="5">
                  <c:v>114.97877501516072</c:v>
                </c:pt>
              </c:numCache>
            </c:numRef>
          </c:xVal>
          <c:yVal>
            <c:numRef>
              <c:f>'CX Lapisan 2'!$D$17:$I$17</c:f>
              <c:numCache>
                <c:formatCode>General</c:formatCode>
                <c:ptCount val="6"/>
                <c:pt idx="0">
                  <c:v>4.8890350156172947E-3</c:v>
                </c:pt>
                <c:pt idx="1">
                  <c:v>1.2766798418972334E-2</c:v>
                </c:pt>
                <c:pt idx="2">
                  <c:v>1.9668478260869569E-2</c:v>
                </c:pt>
                <c:pt idx="3">
                  <c:v>3.6039886039886039E-2</c:v>
                </c:pt>
                <c:pt idx="4">
                  <c:v>0.10517260273972605</c:v>
                </c:pt>
                <c:pt idx="5">
                  <c:v>0.18599230769230776</c:v>
                </c:pt>
              </c:numCache>
            </c:numRef>
          </c:yVal>
          <c:smooth val="0"/>
          <c:extLst>
            <c:ext xmlns:c16="http://schemas.microsoft.com/office/drawing/2014/chart" uri="{C3380CC4-5D6E-409C-BE32-E72D297353CC}">
              <c16:uniqueId val="{00000003-3C92-4F64-91A2-C32299B3721B}"/>
            </c:ext>
          </c:extLst>
        </c:ser>
        <c:ser>
          <c:idx val="2"/>
          <c:order val="2"/>
          <c:tx>
            <c:v>Balik Bukit</c:v>
          </c:tx>
          <c:spPr>
            <a:ln w="25400" cap="rnd">
              <a:noFill/>
              <a:round/>
            </a:ln>
            <a:effectLst/>
          </c:spPr>
          <c:marker>
            <c:symbol val="circle"/>
            <c:size val="8"/>
            <c:spPr>
              <a:solidFill>
                <a:schemeClr val="bg1"/>
              </a:solidFill>
              <a:ln w="19050">
                <a:solidFill>
                  <a:schemeClr val="tx1"/>
                </a:solidFill>
              </a:ln>
              <a:effectLst/>
            </c:spPr>
          </c:marker>
          <c:trendline>
            <c:spPr>
              <a:ln w="19050" cap="rnd" cmpd="sng">
                <a:solidFill>
                  <a:schemeClr val="tx1"/>
                </a:solidFill>
                <a:prstDash val="solid"/>
              </a:ln>
              <a:effectLst/>
            </c:spPr>
            <c:trendlineType val="linear"/>
            <c:dispRSqr val="1"/>
            <c:dispEq val="1"/>
            <c:trendlineLbl>
              <c:layout>
                <c:manualLayout>
                  <c:x val="0.38905335054210982"/>
                  <c:y val="0.1292870427740652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xVal>
            <c:numRef>
              <c:f>'CX Lapisan 2'!$D$23:$I$23</c:f>
              <c:numCache>
                <c:formatCode>General</c:formatCode>
                <c:ptCount val="6"/>
                <c:pt idx="0">
                  <c:v>4.4269254093389943E-2</c:v>
                </c:pt>
                <c:pt idx="1">
                  <c:v>1.3220133414190418</c:v>
                </c:pt>
                <c:pt idx="2">
                  <c:v>3.8356579745300188</c:v>
                </c:pt>
                <c:pt idx="3">
                  <c:v>9.4906003638568848</c:v>
                </c:pt>
                <c:pt idx="4">
                  <c:v>23.226197695573077</c:v>
                </c:pt>
                <c:pt idx="5">
                  <c:v>65.858095815645839</c:v>
                </c:pt>
              </c:numCache>
            </c:numRef>
          </c:xVal>
          <c:yVal>
            <c:numRef>
              <c:f>'CX Lapisan 2'!$D$26:$I$26</c:f>
              <c:numCache>
                <c:formatCode>General</c:formatCode>
                <c:ptCount val="6"/>
                <c:pt idx="0">
                  <c:v>9.9224386724386729E-3</c:v>
                </c:pt>
                <c:pt idx="1">
                  <c:v>2.0761904761904759E-2</c:v>
                </c:pt>
                <c:pt idx="2">
                  <c:v>2.2918577981651381E-2</c:v>
                </c:pt>
                <c:pt idx="3">
                  <c:v>2.5763446687440732E-2</c:v>
                </c:pt>
                <c:pt idx="4">
                  <c:v>3.3767857142857148E-2</c:v>
                </c:pt>
                <c:pt idx="5">
                  <c:v>5.9349020544672726E-2</c:v>
                </c:pt>
              </c:numCache>
            </c:numRef>
          </c:yVal>
          <c:smooth val="0"/>
          <c:extLst>
            <c:ext xmlns:c16="http://schemas.microsoft.com/office/drawing/2014/chart" uri="{C3380CC4-5D6E-409C-BE32-E72D297353CC}">
              <c16:uniqueId val="{00000005-3C92-4F64-91A2-C32299B3721B}"/>
            </c:ext>
          </c:extLst>
        </c:ser>
        <c:dLbls>
          <c:showLegendKey val="0"/>
          <c:showVal val="0"/>
          <c:showCatName val="0"/>
          <c:showSerName val="0"/>
          <c:showPercent val="0"/>
          <c:showBubbleSize val="0"/>
        </c:dLbls>
        <c:axId val="1973708207"/>
        <c:axId val="1973709039"/>
      </c:scatterChart>
      <c:valAx>
        <c:axId val="1973708207"/>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D" sz="1400" b="1">
                    <a:solidFill>
                      <a:sysClr val="windowText" lastClr="000000"/>
                    </a:solidFill>
                    <a:latin typeface="Times New Roman" panose="02020603050405020304" pitchFamily="18" charset="0"/>
                    <a:cs typeface="Times New Roman" panose="02020603050405020304" pitchFamily="18" charset="0"/>
                  </a:rPr>
                  <a:t>C </a:t>
                </a:r>
                <a:r>
                  <a:rPr lang="en-ID" sz="1400" b="1" i="0" u="none" strike="noStrike" baseline="0">
                    <a:effectLst/>
                  </a:rPr>
                  <a:t>(mg L</a:t>
                </a:r>
                <a:r>
                  <a:rPr lang="en-ID" sz="1400" b="1" i="0" u="none" strike="noStrike" baseline="30000">
                    <a:effectLst/>
                  </a:rPr>
                  <a:t>-1</a:t>
                </a:r>
                <a:r>
                  <a:rPr lang="en-ID" sz="1400" b="1" i="0" u="none" strike="noStrike" baseline="0">
                    <a:effectLst/>
                  </a:rPr>
                  <a:t>) </a:t>
                </a:r>
                <a:endParaRPr lang="en-ID" sz="1400" b="1">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73709039"/>
        <c:crosses val="autoZero"/>
        <c:crossBetween val="midCat"/>
      </c:valAx>
      <c:valAx>
        <c:axId val="1973709039"/>
        <c:scaling>
          <c:orientation val="minMax"/>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ID" sz="1400" b="1">
                    <a:solidFill>
                      <a:sysClr val="windowText" lastClr="000000"/>
                    </a:solidFill>
                    <a:latin typeface="Times New Roman" panose="02020603050405020304" pitchFamily="18" charset="0"/>
                    <a:cs typeface="Times New Roman" panose="02020603050405020304" pitchFamily="18" charset="0"/>
                  </a:rPr>
                  <a:t>C/X</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73708207"/>
        <c:crosses val="autoZero"/>
        <c:crossBetween val="midCat"/>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66003251184925016"/>
          <c:y val="0.32616882053049845"/>
          <c:w val="0.20329149068919553"/>
          <c:h val="0.449462168872297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 y="746125"/>
            <a:ext cx="6629400" cy="3729038"/>
          </a:xfrm>
          <a:prstGeom prst="rect">
            <a:avLst/>
          </a:prstGeom>
        </p:spPr>
        <p:txBody>
          <a:bodyPr/>
          <a:lstStyle/>
          <a:p>
            <a:endParaRPr/>
          </a:p>
        </p:txBody>
      </p:sp>
      <p:sp>
        <p:nvSpPr>
          <p:cNvPr id="92" name="Shape 92"/>
          <p:cNvSpPr>
            <a:spLocks noGrp="1"/>
          </p:cNvSpPr>
          <p:nvPr>
            <p:ph type="body" sz="quarter" idx="1"/>
          </p:nvPr>
        </p:nvSpPr>
        <p:spPr>
          <a:xfrm>
            <a:off x="914400" y="4724202"/>
            <a:ext cx="5029200" cy="447556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53670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mp;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616FDF8-9E95-624A-8718-DB4AB43B48E1}"/>
              </a:ext>
            </a:extLst>
          </p:cNvPr>
          <p:cNvSpPr>
            <a:spLocks noGrp="1"/>
          </p:cNvSpPr>
          <p:nvPr>
            <p:ph type="pic" sz="quarter" idx="10"/>
          </p:nvPr>
        </p:nvSpPr>
        <p:spPr>
          <a:xfrm>
            <a:off x="1720850" y="1300163"/>
            <a:ext cx="1954213" cy="1954212"/>
          </a:xfrm>
          <a:prstGeom prst="rect">
            <a:avLst/>
          </a:prstGeom>
        </p:spPr>
        <p:txBody>
          <a:bodyPr anchor="ctr"/>
          <a:lstStyle>
            <a:lvl1pPr marL="0" indent="0" algn="ctr">
              <a:buNone/>
              <a:defRPr sz="1400"/>
            </a:lvl1pPr>
          </a:lstStyle>
          <a:p>
            <a:endParaRPr lang="en-FI"/>
          </a:p>
        </p:txBody>
      </p:sp>
      <p:sp>
        <p:nvSpPr>
          <p:cNvPr id="4" name="Picture Placeholder 2">
            <a:extLst>
              <a:ext uri="{FF2B5EF4-FFF2-40B4-BE49-F238E27FC236}">
                <a16:creationId xmlns:a16="http://schemas.microsoft.com/office/drawing/2014/main" id="{C1132DC5-A25E-0748-B535-4C9970360153}"/>
              </a:ext>
            </a:extLst>
          </p:cNvPr>
          <p:cNvSpPr>
            <a:spLocks noGrp="1"/>
          </p:cNvSpPr>
          <p:nvPr>
            <p:ph type="pic" sz="quarter" idx="11"/>
          </p:nvPr>
        </p:nvSpPr>
        <p:spPr>
          <a:xfrm>
            <a:off x="4066615" y="1300163"/>
            <a:ext cx="1954213" cy="1954212"/>
          </a:xfrm>
          <a:prstGeom prst="rect">
            <a:avLst/>
          </a:prstGeom>
        </p:spPr>
        <p:txBody>
          <a:bodyPr anchor="ctr"/>
          <a:lstStyle>
            <a:lvl1pPr marL="0" indent="0" algn="ctr">
              <a:buNone/>
              <a:defRPr sz="1400"/>
            </a:lvl1pPr>
          </a:lstStyle>
          <a:p>
            <a:endParaRPr lang="en-FI"/>
          </a:p>
        </p:txBody>
      </p:sp>
      <p:sp>
        <p:nvSpPr>
          <p:cNvPr id="5" name="Picture Placeholder 2">
            <a:extLst>
              <a:ext uri="{FF2B5EF4-FFF2-40B4-BE49-F238E27FC236}">
                <a16:creationId xmlns:a16="http://schemas.microsoft.com/office/drawing/2014/main" id="{4508BE48-F5E0-7A46-9B80-F8841FB5D695}"/>
              </a:ext>
            </a:extLst>
          </p:cNvPr>
          <p:cNvSpPr>
            <a:spLocks noGrp="1"/>
          </p:cNvSpPr>
          <p:nvPr>
            <p:ph type="pic" sz="quarter" idx="12"/>
          </p:nvPr>
        </p:nvSpPr>
        <p:spPr>
          <a:xfrm>
            <a:off x="6412380" y="1300163"/>
            <a:ext cx="1954213" cy="1954212"/>
          </a:xfrm>
          <a:prstGeom prst="rect">
            <a:avLst/>
          </a:prstGeom>
        </p:spPr>
        <p:txBody>
          <a:bodyPr anchor="ctr"/>
          <a:lstStyle>
            <a:lvl1pPr marL="0" indent="0" algn="ctr">
              <a:buNone/>
              <a:defRPr sz="1400"/>
            </a:lvl1pPr>
          </a:lstStyle>
          <a:p>
            <a:endParaRPr lang="en-FI"/>
          </a:p>
        </p:txBody>
      </p:sp>
      <p:sp>
        <p:nvSpPr>
          <p:cNvPr id="6" name="Picture Placeholder 2">
            <a:extLst>
              <a:ext uri="{FF2B5EF4-FFF2-40B4-BE49-F238E27FC236}">
                <a16:creationId xmlns:a16="http://schemas.microsoft.com/office/drawing/2014/main" id="{49CC27AF-DD72-1441-A3E4-C005136AC45D}"/>
              </a:ext>
            </a:extLst>
          </p:cNvPr>
          <p:cNvSpPr>
            <a:spLocks noGrp="1"/>
          </p:cNvSpPr>
          <p:nvPr>
            <p:ph type="pic" sz="quarter" idx="13"/>
          </p:nvPr>
        </p:nvSpPr>
        <p:spPr>
          <a:xfrm>
            <a:off x="8758145" y="1300163"/>
            <a:ext cx="1954213" cy="1954212"/>
          </a:xfrm>
          <a:prstGeom prst="rect">
            <a:avLst/>
          </a:prstGeom>
        </p:spPr>
        <p:txBody>
          <a:bodyPr anchor="ctr"/>
          <a:lstStyle>
            <a:lvl1pPr marL="0" indent="0" algn="ctr">
              <a:buNone/>
              <a:defRPr sz="1400"/>
            </a:lvl1pPr>
          </a:lstStyle>
          <a:p>
            <a:endParaRPr lang="en-FI"/>
          </a:p>
        </p:txBody>
      </p:sp>
      <p:sp>
        <p:nvSpPr>
          <p:cNvPr id="7" name="Picture Placeholder 2">
            <a:extLst>
              <a:ext uri="{FF2B5EF4-FFF2-40B4-BE49-F238E27FC236}">
                <a16:creationId xmlns:a16="http://schemas.microsoft.com/office/drawing/2014/main" id="{0A527076-A0A2-F74E-8081-BCA7DD6CEC1E}"/>
              </a:ext>
            </a:extLst>
          </p:cNvPr>
          <p:cNvSpPr>
            <a:spLocks noGrp="1"/>
          </p:cNvSpPr>
          <p:nvPr>
            <p:ph type="pic" sz="quarter" idx="14"/>
          </p:nvPr>
        </p:nvSpPr>
        <p:spPr>
          <a:xfrm>
            <a:off x="1720850" y="3603625"/>
            <a:ext cx="1954213" cy="1954212"/>
          </a:xfrm>
          <a:prstGeom prst="rect">
            <a:avLst/>
          </a:prstGeom>
        </p:spPr>
        <p:txBody>
          <a:bodyPr anchor="ctr"/>
          <a:lstStyle>
            <a:lvl1pPr marL="0" indent="0" algn="ctr">
              <a:buNone/>
              <a:defRPr sz="1400"/>
            </a:lvl1pPr>
          </a:lstStyle>
          <a:p>
            <a:endParaRPr lang="en-FI"/>
          </a:p>
        </p:txBody>
      </p:sp>
      <p:sp>
        <p:nvSpPr>
          <p:cNvPr id="8" name="Picture Placeholder 2">
            <a:extLst>
              <a:ext uri="{FF2B5EF4-FFF2-40B4-BE49-F238E27FC236}">
                <a16:creationId xmlns:a16="http://schemas.microsoft.com/office/drawing/2014/main" id="{3CD974FD-B13C-4D4E-83E3-8198BEE055CA}"/>
              </a:ext>
            </a:extLst>
          </p:cNvPr>
          <p:cNvSpPr>
            <a:spLocks noGrp="1"/>
          </p:cNvSpPr>
          <p:nvPr>
            <p:ph type="pic" sz="quarter" idx="15"/>
          </p:nvPr>
        </p:nvSpPr>
        <p:spPr>
          <a:xfrm>
            <a:off x="4066615" y="3603625"/>
            <a:ext cx="1954213" cy="1954212"/>
          </a:xfrm>
          <a:prstGeom prst="rect">
            <a:avLst/>
          </a:prstGeom>
        </p:spPr>
        <p:txBody>
          <a:bodyPr anchor="ctr"/>
          <a:lstStyle>
            <a:lvl1pPr marL="0" indent="0" algn="ctr">
              <a:buNone/>
              <a:defRPr sz="1400"/>
            </a:lvl1pPr>
          </a:lstStyle>
          <a:p>
            <a:endParaRPr lang="en-FI"/>
          </a:p>
        </p:txBody>
      </p:sp>
      <p:sp>
        <p:nvSpPr>
          <p:cNvPr id="9" name="Picture Placeholder 2">
            <a:extLst>
              <a:ext uri="{FF2B5EF4-FFF2-40B4-BE49-F238E27FC236}">
                <a16:creationId xmlns:a16="http://schemas.microsoft.com/office/drawing/2014/main" id="{9E474BB4-6588-CC4C-9364-F05B5420A979}"/>
              </a:ext>
            </a:extLst>
          </p:cNvPr>
          <p:cNvSpPr>
            <a:spLocks noGrp="1"/>
          </p:cNvSpPr>
          <p:nvPr>
            <p:ph type="pic" sz="quarter" idx="16"/>
          </p:nvPr>
        </p:nvSpPr>
        <p:spPr>
          <a:xfrm>
            <a:off x="6412380" y="3603625"/>
            <a:ext cx="1954213" cy="1954212"/>
          </a:xfrm>
          <a:prstGeom prst="rect">
            <a:avLst/>
          </a:prstGeom>
        </p:spPr>
        <p:txBody>
          <a:bodyPr anchor="ctr"/>
          <a:lstStyle>
            <a:lvl1pPr marL="0" indent="0" algn="ctr">
              <a:buNone/>
              <a:defRPr sz="1400"/>
            </a:lvl1pPr>
          </a:lstStyle>
          <a:p>
            <a:endParaRPr lang="en-FI"/>
          </a:p>
        </p:txBody>
      </p:sp>
      <p:sp>
        <p:nvSpPr>
          <p:cNvPr id="10" name="Picture Placeholder 2">
            <a:extLst>
              <a:ext uri="{FF2B5EF4-FFF2-40B4-BE49-F238E27FC236}">
                <a16:creationId xmlns:a16="http://schemas.microsoft.com/office/drawing/2014/main" id="{150B88AA-7C3F-F242-A58B-F9D51AA14778}"/>
              </a:ext>
            </a:extLst>
          </p:cNvPr>
          <p:cNvSpPr>
            <a:spLocks noGrp="1"/>
          </p:cNvSpPr>
          <p:nvPr>
            <p:ph type="pic" sz="quarter" idx="17"/>
          </p:nvPr>
        </p:nvSpPr>
        <p:spPr>
          <a:xfrm>
            <a:off x="8758145" y="3603625"/>
            <a:ext cx="1954213" cy="1954212"/>
          </a:xfrm>
          <a:prstGeom prst="rect">
            <a:avLst/>
          </a:prstGeom>
        </p:spPr>
        <p:txBody>
          <a:bodyPr anchor="ctr"/>
          <a:lstStyle>
            <a:lvl1pPr marL="0" indent="0" algn="ctr">
              <a:buNone/>
              <a:defRPr sz="1400"/>
            </a:lvl1pPr>
          </a:lstStyle>
          <a:p>
            <a:endParaRPr lang="en-FI"/>
          </a:p>
        </p:txBody>
      </p:sp>
    </p:spTree>
    <p:extLst>
      <p:ext uri="{BB962C8B-B14F-4D97-AF65-F5344CB8AC3E}">
        <p14:creationId xmlns:p14="http://schemas.microsoft.com/office/powerpoint/2010/main" val="287198290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info@usernam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699DFDD-53EB-42D3-A07A-9B6F7FE9A8CF}"/>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9661" r="29661"/>
          <a:stretch>
            <a:fillRect/>
          </a:stretch>
        </p:blipFill>
        <p:spPr>
          <a:xfrm>
            <a:off x="-17462" y="0"/>
            <a:ext cx="4157076" cy="6858000"/>
          </a:xfrm>
          <a:prstGeom prst="rect">
            <a:avLst/>
          </a:prstGeom>
          <a:ln>
            <a:noFill/>
          </a:ln>
          <a:effectLst>
            <a:softEdge rad="112500"/>
          </a:effectLst>
        </p:spPr>
      </p:pic>
      <p:sp>
        <p:nvSpPr>
          <p:cNvPr id="95" name="This is your presentation title"/>
          <p:cNvSpPr txBox="1"/>
          <p:nvPr/>
        </p:nvSpPr>
        <p:spPr>
          <a:xfrm>
            <a:off x="3929304" y="1306462"/>
            <a:ext cx="8016889" cy="2739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cap="all">
                <a:solidFill>
                  <a:srgbClr val="000001"/>
                </a:solidFill>
                <a:latin typeface="Playfair Display Bold"/>
                <a:ea typeface="Playfair Display Bold"/>
                <a:cs typeface="Playfair Display Bold"/>
                <a:sym typeface="Playfair Display Bold"/>
              </a:defRPr>
            </a:lvl1pPr>
          </a:lstStyle>
          <a:p>
            <a:pPr algn="ctr"/>
            <a:r>
              <a:rPr lang="en-US" sz="2800" b="1" dirty="0">
                <a:solidFill>
                  <a:schemeClr val="tx2">
                    <a:lumMod val="75000"/>
                  </a:schemeClr>
                </a:solidFill>
              </a:rPr>
              <a:t>The behavior </a:t>
            </a:r>
            <a:r>
              <a:rPr lang="en-US" sz="2800" b="1" dirty="0">
                <a:solidFill>
                  <a:schemeClr val="tx2">
                    <a:lumMod val="75000"/>
                  </a:schemeClr>
                </a:solidFill>
                <a:effectLst/>
                <a:ea typeface="Calibri" panose="020F0502020204030204" pitchFamily="34" charset="0"/>
                <a:cs typeface="Times New Roman" panose="02020603050405020304" pitchFamily="18" charset="0"/>
              </a:rPr>
              <a:t>of Phosphorus Adsorption on Soil in the Geological Formation of </a:t>
            </a:r>
            <a:r>
              <a:rPr lang="en-US" sz="2800" b="1" dirty="0" err="1">
                <a:solidFill>
                  <a:schemeClr val="tx2">
                    <a:lumMod val="75000"/>
                  </a:schemeClr>
                </a:solidFill>
                <a:effectLst/>
                <a:ea typeface="Calibri" panose="020F0502020204030204" pitchFamily="34" charset="0"/>
                <a:cs typeface="Times New Roman" panose="02020603050405020304" pitchFamily="18" charset="0"/>
              </a:rPr>
              <a:t>Ranau</a:t>
            </a:r>
            <a:r>
              <a:rPr lang="en-US" sz="2800" b="1" dirty="0">
                <a:solidFill>
                  <a:schemeClr val="tx2">
                    <a:lumMod val="75000"/>
                  </a:schemeClr>
                </a:solidFill>
                <a:effectLst/>
                <a:ea typeface="Calibri" panose="020F0502020204030204" pitchFamily="34" charset="0"/>
                <a:cs typeface="Times New Roman" panose="02020603050405020304" pitchFamily="18" charset="0"/>
              </a:rPr>
              <a:t> Tuff Using the Langmuir </a:t>
            </a:r>
            <a:r>
              <a:rPr lang="en-US" sz="2800" b="1" dirty="0" err="1">
                <a:solidFill>
                  <a:schemeClr val="tx2">
                    <a:lumMod val="75000"/>
                  </a:schemeClr>
                </a:solidFill>
                <a:effectLst/>
                <a:ea typeface="Calibri" panose="020F0502020204030204" pitchFamily="34" charset="0"/>
                <a:cs typeface="Times New Roman" panose="02020603050405020304" pitchFamily="18" charset="0"/>
              </a:rPr>
              <a:t>Isothermic</a:t>
            </a:r>
            <a:r>
              <a:rPr lang="en-US" sz="2800" b="1" dirty="0">
                <a:solidFill>
                  <a:schemeClr val="tx2">
                    <a:lumMod val="75000"/>
                  </a:schemeClr>
                </a:solidFill>
                <a:effectLst/>
                <a:ea typeface="Calibri" panose="020F0502020204030204" pitchFamily="34" charset="0"/>
                <a:cs typeface="Times New Roman" panose="02020603050405020304" pitchFamily="18" charset="0"/>
              </a:rPr>
              <a:t> Model </a:t>
            </a:r>
          </a:p>
          <a:p>
            <a:pPr algn="ctr"/>
            <a:r>
              <a:rPr lang="en-US" sz="2800" b="1" dirty="0">
                <a:solidFill>
                  <a:schemeClr val="tx2">
                    <a:lumMod val="75000"/>
                  </a:schemeClr>
                </a:solidFill>
                <a:effectLst/>
                <a:ea typeface="Calibri" panose="020F0502020204030204" pitchFamily="34" charset="0"/>
                <a:cs typeface="Times New Roman" panose="02020603050405020304" pitchFamily="18" charset="0"/>
              </a:rPr>
              <a:t>to Support Food Security</a:t>
            </a:r>
            <a:endParaRPr lang="en-ID" sz="2800" b="1" dirty="0">
              <a:solidFill>
                <a:schemeClr val="tx2">
                  <a:lumMod val="75000"/>
                </a:schemeClr>
              </a:solidFill>
              <a:effectLst/>
              <a:ea typeface="Calibri" panose="020F0502020204030204" pitchFamily="34" charset="0"/>
              <a:cs typeface="Times New Roman" panose="02020603050405020304" pitchFamily="18" charset="0"/>
            </a:endParaRPr>
          </a:p>
          <a:p>
            <a:endParaRPr lang="en-US" dirty="0"/>
          </a:p>
        </p:txBody>
      </p:sp>
      <p:sp>
        <p:nvSpPr>
          <p:cNvPr id="96" name="Lorem ipsum dolor sit amet, consectetur adipiscing elit, sed do eiusmod tempor incididunt ut labore et dolore magna aliqua."/>
          <p:cNvSpPr txBox="1"/>
          <p:nvPr/>
        </p:nvSpPr>
        <p:spPr>
          <a:xfrm>
            <a:off x="5446741" y="5051377"/>
            <a:ext cx="622800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a:solidFill>
                  <a:srgbClr val="000001"/>
                </a:solidFill>
                <a:latin typeface="PT Sans"/>
                <a:ea typeface="PT Sans"/>
                <a:cs typeface="PT Sans"/>
                <a:sym typeface="PT Sans"/>
              </a:defRPr>
            </a:lvl1pPr>
          </a:lstStyle>
          <a:p>
            <a:r>
              <a:rPr lang="en-US" sz="1800" dirty="0" err="1">
                <a:effectLst/>
                <a:ea typeface="Calibri" panose="020F0502020204030204" pitchFamily="34" charset="0"/>
                <a:cs typeface="Times New Roman" panose="02020603050405020304" pitchFamily="18" charset="0"/>
              </a:rPr>
              <a:t>Septi</a:t>
            </a:r>
            <a:r>
              <a:rPr lang="en-US" sz="1800" dirty="0">
                <a:effectLst/>
                <a:ea typeface="Calibri" panose="020F0502020204030204" pitchFamily="34" charset="0"/>
                <a:cs typeface="Times New Roman" panose="02020603050405020304" pitchFamily="18" charset="0"/>
              </a:rPr>
              <a:t> Nurul Aini</a:t>
            </a:r>
            <a:r>
              <a:rPr lang="en-US" sz="1800" baseline="30000" dirty="0">
                <a:effectLst/>
                <a:ea typeface="Calibri" panose="020F0502020204030204" pitchFamily="34" charset="0"/>
                <a:cs typeface="Times New Roman" panose="02020603050405020304" pitchFamily="18" charset="0"/>
              </a:rPr>
              <a:t>1</a:t>
            </a:r>
            <a:r>
              <a:rPr lang="en-US" sz="1800" dirty="0">
                <a:effectLst/>
                <a:ea typeface="Calibri" panose="020F0502020204030204" pitchFamily="34" charset="0"/>
                <a:cs typeface="Times New Roman" panose="02020603050405020304" pitchFamily="18" charset="0"/>
              </a:rPr>
              <a:t>, Wilda Yanti</a:t>
            </a:r>
            <a:r>
              <a:rPr lang="en-US" sz="1800" baseline="30000" dirty="0">
                <a:effectLst/>
                <a:ea typeface="Calibri" panose="020F0502020204030204" pitchFamily="34" charset="0"/>
                <a:cs typeface="Times New Roman" panose="02020603050405020304" pitchFamily="18" charset="0"/>
              </a:rPr>
              <a:t>2</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Astriana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Rahmi</a:t>
            </a:r>
            <a:r>
              <a:rPr lang="en-US" sz="1800" dirty="0">
                <a:effectLst/>
                <a:ea typeface="Calibri" panose="020F0502020204030204" pitchFamily="34" charset="0"/>
                <a:cs typeface="Times New Roman" panose="02020603050405020304" pitchFamily="18" charset="0"/>
              </a:rPr>
              <a:t> Setiawati</a:t>
            </a:r>
            <a:r>
              <a:rPr lang="en-US" sz="1800" baseline="30000" dirty="0">
                <a:effectLst/>
                <a:ea typeface="Calibri" panose="020F0502020204030204" pitchFamily="34" charset="0"/>
                <a:cs typeface="Times New Roman" panose="02020603050405020304" pitchFamily="18" charset="0"/>
              </a:rPr>
              <a:t>1</a:t>
            </a:r>
            <a:r>
              <a:rPr lang="en-US" sz="1800" dirty="0">
                <a:effectLst/>
                <a:ea typeface="Calibri" panose="020F0502020204030204" pitchFamily="34" charset="0"/>
                <a:cs typeface="Times New Roman" panose="02020603050405020304" pitchFamily="18" charset="0"/>
              </a:rPr>
              <a:t>, Dedy Prasetyo</a:t>
            </a:r>
            <a:r>
              <a:rPr lang="en-US" sz="1800" baseline="30000" dirty="0">
                <a:effectLst/>
                <a:ea typeface="Calibri" panose="020F0502020204030204" pitchFamily="34" charset="0"/>
                <a:cs typeface="Times New Roman" panose="02020603050405020304" pitchFamily="18" charset="0"/>
              </a:rPr>
              <a:t>1</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Jamalam</a:t>
            </a:r>
            <a:r>
              <a:rPr lang="en-US" sz="1800" dirty="0">
                <a:effectLst/>
                <a:ea typeface="Calibri" panose="020F0502020204030204" pitchFamily="34" charset="0"/>
                <a:cs typeface="Times New Roman" panose="02020603050405020304" pitchFamily="18" charset="0"/>
              </a:rPr>
              <a:t> Lumbanraja</a:t>
            </a:r>
            <a:r>
              <a:rPr lang="en-US" sz="1800" baseline="30000" dirty="0">
                <a:effectLst/>
                <a:ea typeface="Calibri" panose="020F0502020204030204" pitchFamily="34" charset="0"/>
                <a:cs typeface="Times New Roman" panose="02020603050405020304" pitchFamily="18" charset="0"/>
              </a:rPr>
              <a:t>1</a:t>
            </a:r>
            <a:endParaRPr lang="en-ID" sz="1800" dirty="0">
              <a:effectLst/>
              <a:ea typeface="Calibri" panose="020F0502020204030204" pitchFamily="34" charset="0"/>
              <a:cs typeface="Times New Roman" panose="02020603050405020304" pitchFamily="18" charset="0"/>
            </a:endParaRPr>
          </a:p>
          <a:p>
            <a:endParaRPr dirty="0"/>
          </a:p>
        </p:txBody>
      </p:sp>
      <p:sp>
        <p:nvSpPr>
          <p:cNvPr id="97" name="Line"/>
          <p:cNvSpPr/>
          <p:nvPr/>
        </p:nvSpPr>
        <p:spPr>
          <a:xfrm>
            <a:off x="5448300" y="971181"/>
            <a:ext cx="6226444" cy="0"/>
          </a:xfrm>
          <a:prstGeom prst="line">
            <a:avLst/>
          </a:prstGeom>
          <a:ln w="50800">
            <a:solidFill>
              <a:srgbClr val="020303"/>
            </a:solidFill>
            <a:miter/>
          </a:ln>
        </p:spPr>
        <p:txBody>
          <a:bodyPr lIns="45719" rIns="45719"/>
          <a:lstStyle/>
          <a:p>
            <a:endParaRPr/>
          </a:p>
        </p:txBody>
      </p:sp>
      <p:sp>
        <p:nvSpPr>
          <p:cNvPr id="98" name="Line"/>
          <p:cNvSpPr/>
          <p:nvPr/>
        </p:nvSpPr>
        <p:spPr>
          <a:xfrm>
            <a:off x="5448300" y="4777371"/>
            <a:ext cx="6226444" cy="0"/>
          </a:xfrm>
          <a:prstGeom prst="line">
            <a:avLst/>
          </a:prstGeom>
          <a:ln w="25400">
            <a:solidFill>
              <a:srgbClr val="020303"/>
            </a:solidFill>
            <a:miter/>
          </a:ln>
        </p:spPr>
        <p:txBody>
          <a:bodyPr lIns="45719" rIns="45719"/>
          <a:lstStyle/>
          <a:p>
            <a:endParaRPr/>
          </a:p>
        </p:txBody>
      </p:sp>
      <p:sp>
        <p:nvSpPr>
          <p:cNvPr id="13" name="TextBox 12">
            <a:extLst>
              <a:ext uri="{FF2B5EF4-FFF2-40B4-BE49-F238E27FC236}">
                <a16:creationId xmlns:a16="http://schemas.microsoft.com/office/drawing/2014/main" id="{6C80D982-BFC8-413D-8216-120A2887F0B6}"/>
              </a:ext>
            </a:extLst>
          </p:cNvPr>
          <p:cNvSpPr txBox="1"/>
          <p:nvPr/>
        </p:nvSpPr>
        <p:spPr>
          <a:xfrm>
            <a:off x="6876040" y="571071"/>
            <a:ext cx="610583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200" b="1" i="1" dirty="0">
                <a:solidFill>
                  <a:srgbClr val="FF0000"/>
                </a:solidFill>
              </a:rPr>
              <a:t>International</a:t>
            </a:r>
            <a:r>
              <a:rPr lang="en-US" sz="2200" b="1" dirty="0">
                <a:solidFill>
                  <a:srgbClr val="FF0000"/>
                </a:solidFill>
              </a:rPr>
              <a:t> </a:t>
            </a:r>
            <a:r>
              <a:rPr lang="en-US" sz="2200" b="1" i="1" dirty="0">
                <a:solidFill>
                  <a:srgbClr val="FF0000"/>
                </a:solidFill>
              </a:rPr>
              <a:t>conference (</a:t>
            </a:r>
            <a:r>
              <a:rPr lang="en-US" sz="2200" b="1" i="1" dirty="0" err="1">
                <a:solidFill>
                  <a:srgbClr val="FF0000"/>
                </a:solidFill>
              </a:rPr>
              <a:t>ULICosTe</a:t>
            </a:r>
            <a:r>
              <a:rPr lang="en-US" sz="2200" b="1" i="1" dirty="0">
                <a:solidFill>
                  <a:srgbClr val="FF0000"/>
                </a:solidFill>
              </a:rPr>
              <a:t> 2021)</a:t>
            </a:r>
            <a:endParaRPr lang="en-ID" sz="2200" b="1" dirty="0">
              <a:solidFill>
                <a:srgbClr val="FF0000"/>
              </a:solidFill>
            </a:endParaRPr>
          </a:p>
        </p:txBody>
      </p:sp>
      <p:sp>
        <p:nvSpPr>
          <p:cNvPr id="15" name="TextBox 14">
            <a:extLst>
              <a:ext uri="{FF2B5EF4-FFF2-40B4-BE49-F238E27FC236}">
                <a16:creationId xmlns:a16="http://schemas.microsoft.com/office/drawing/2014/main" id="{0C9B8931-6E83-455D-BCF7-6E8AC90EAF16}"/>
              </a:ext>
            </a:extLst>
          </p:cNvPr>
          <p:cNvSpPr txBox="1"/>
          <p:nvPr/>
        </p:nvSpPr>
        <p:spPr>
          <a:xfrm>
            <a:off x="9851920" y="6398629"/>
            <a:ext cx="242856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rgbClr val="FF0000"/>
                </a:solidFill>
              </a:rPr>
              <a:t>August 27</a:t>
            </a:r>
            <a:r>
              <a:rPr lang="en-US" sz="2400" b="1" baseline="30000" dirty="0">
                <a:solidFill>
                  <a:srgbClr val="FF0000"/>
                </a:solidFill>
              </a:rPr>
              <a:t>th</a:t>
            </a:r>
            <a:r>
              <a:rPr lang="en-US" sz="2400" b="1" dirty="0">
                <a:solidFill>
                  <a:srgbClr val="FF0000"/>
                </a:solidFill>
              </a:rPr>
              <a:t>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wo columns of content"/>
          <p:cNvSpPr txBox="1"/>
          <p:nvPr/>
        </p:nvSpPr>
        <p:spPr>
          <a:xfrm>
            <a:off x="1719505" y="177431"/>
            <a:ext cx="6722220"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Conclusion </a:t>
            </a:r>
            <a:endParaRPr dirty="0"/>
          </a:p>
        </p:txBody>
      </p:sp>
      <p:sp>
        <p:nvSpPr>
          <p:cNvPr id="152" name="Lorem ipsum dolor sit amet, consectetur adipiscing elit, sed do eiusmod tempor incididunt exercitation ullamco laboris nisi consequat. Duis aute irure dolor velit esse cillum dolore eu fugiat nulla pariatur."/>
          <p:cNvSpPr txBox="1"/>
          <p:nvPr/>
        </p:nvSpPr>
        <p:spPr>
          <a:xfrm>
            <a:off x="333375" y="1581167"/>
            <a:ext cx="5694666"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9F9FA6"/>
                </a:solidFill>
                <a:latin typeface="PT Sans"/>
                <a:ea typeface="PT Sans"/>
                <a:cs typeface="PT Sans"/>
                <a:sym typeface="PT Sans"/>
              </a:defRPr>
            </a:lvl1pPr>
          </a:lstStyle>
          <a:p>
            <a:pPr marL="285750" indent="-285750">
              <a:buFont typeface="Wingdings" panose="05000000000000000000" pitchFamily="2" charset="2"/>
              <a:buChar char="§"/>
            </a:pPr>
            <a:r>
              <a:rPr lang="en-US" sz="2400" dirty="0">
                <a:solidFill>
                  <a:schemeClr val="tx1"/>
                </a:solidFill>
                <a:effectLst/>
                <a:latin typeface="Times New Roman" panose="02020603050405020304" pitchFamily="18" charset="0"/>
                <a:ea typeface="Calibri" panose="020F0502020204030204" pitchFamily="34" charset="0"/>
              </a:rPr>
              <a:t>The soil in </a:t>
            </a:r>
            <a:r>
              <a:rPr lang="en-US" sz="2400" dirty="0" err="1">
                <a:solidFill>
                  <a:schemeClr val="tx1"/>
                </a:solidFill>
                <a:effectLst/>
                <a:latin typeface="Times New Roman" panose="02020603050405020304" pitchFamily="18" charset="0"/>
                <a:ea typeface="Calibri" panose="020F0502020204030204" pitchFamily="34" charset="0"/>
              </a:rPr>
              <a:t>Balik</a:t>
            </a:r>
            <a:r>
              <a:rPr lang="en-US" sz="2400" dirty="0">
                <a:solidFill>
                  <a:schemeClr val="tx1"/>
                </a:solidFill>
                <a:effectLst/>
                <a:latin typeface="Times New Roman" panose="02020603050405020304" pitchFamily="18" charset="0"/>
                <a:ea typeface="Calibri" panose="020F0502020204030204" pitchFamily="34" charset="0"/>
              </a:rPr>
              <a:t> Bukit has a maximum adsorption value (</a:t>
            </a:r>
            <a:r>
              <a:rPr lang="en-US" sz="2400" dirty="0" err="1">
                <a:solidFill>
                  <a:schemeClr val="tx1"/>
                </a:solidFill>
                <a:effectLst/>
                <a:latin typeface="Times New Roman" panose="02020603050405020304" pitchFamily="18" charset="0"/>
                <a:ea typeface="Calibri" panose="020F0502020204030204" pitchFamily="34" charset="0"/>
              </a:rPr>
              <a:t>X</a:t>
            </a:r>
            <a:r>
              <a:rPr lang="en-US" sz="2400" baseline="-25000" dirty="0" err="1">
                <a:solidFill>
                  <a:schemeClr val="tx1"/>
                </a:solidFill>
                <a:effectLst/>
                <a:latin typeface="Times New Roman" panose="02020603050405020304" pitchFamily="18" charset="0"/>
                <a:ea typeface="Calibri" panose="020F0502020204030204" pitchFamily="34" charset="0"/>
              </a:rPr>
              <a:t>max</a:t>
            </a:r>
            <a:r>
              <a:rPr lang="en-US" sz="2400" dirty="0">
                <a:solidFill>
                  <a:schemeClr val="tx1"/>
                </a:solidFill>
                <a:effectLst/>
                <a:latin typeface="Times New Roman" panose="02020603050405020304" pitchFamily="18" charset="0"/>
                <a:ea typeface="Calibri" panose="020F0502020204030204" pitchFamily="34" charset="0"/>
              </a:rPr>
              <a:t>) higher than that of the soil in </a:t>
            </a:r>
            <a:r>
              <a:rPr lang="en-US" sz="2400" dirty="0" err="1">
                <a:solidFill>
                  <a:schemeClr val="tx1"/>
                </a:solidFill>
                <a:effectLst/>
                <a:latin typeface="Times New Roman" panose="02020603050405020304" pitchFamily="18" charset="0"/>
                <a:ea typeface="Calibri" panose="020F0502020204030204" pitchFamily="34" charset="0"/>
              </a:rPr>
              <a:t>Sekincau</a:t>
            </a:r>
            <a:r>
              <a:rPr lang="en-US" sz="2400" dirty="0">
                <a:solidFill>
                  <a:schemeClr val="tx1"/>
                </a:solidFill>
                <a:effectLst/>
                <a:latin typeface="Times New Roman" panose="02020603050405020304" pitchFamily="18" charset="0"/>
                <a:ea typeface="Calibri" panose="020F0502020204030204" pitchFamily="34" charset="0"/>
              </a:rPr>
              <a:t> and Batu </a:t>
            </a:r>
            <a:r>
              <a:rPr lang="en-US" sz="2400" dirty="0" err="1">
                <a:solidFill>
                  <a:schemeClr val="tx1"/>
                </a:solidFill>
                <a:effectLst/>
                <a:latin typeface="Times New Roman" panose="02020603050405020304" pitchFamily="18" charset="0"/>
                <a:ea typeface="Calibri" panose="020F0502020204030204" pitchFamily="34" charset="0"/>
              </a:rPr>
              <a:t>Brak</a:t>
            </a:r>
            <a:r>
              <a:rPr lang="en-US" sz="2400" dirty="0">
                <a:solidFill>
                  <a:schemeClr val="tx1"/>
                </a:solidFill>
                <a:effectLst/>
                <a:latin typeface="Times New Roman" panose="02020603050405020304" pitchFamily="18" charset="0"/>
                <a:ea typeface="Calibri" panose="020F0502020204030204" pitchFamily="34" charset="0"/>
              </a:rPr>
              <a:t> on TRGF. The high value of </a:t>
            </a:r>
            <a:r>
              <a:rPr lang="en-US" sz="2400" dirty="0" err="1">
                <a:solidFill>
                  <a:schemeClr val="tx1"/>
                </a:solidFill>
                <a:effectLst/>
                <a:latin typeface="Times New Roman" panose="02020603050405020304" pitchFamily="18" charset="0"/>
                <a:ea typeface="Calibri" panose="020F0502020204030204" pitchFamily="34" charset="0"/>
              </a:rPr>
              <a:t>X</a:t>
            </a:r>
            <a:r>
              <a:rPr lang="en-US" sz="2400" baseline="-25000" dirty="0" err="1">
                <a:solidFill>
                  <a:schemeClr val="tx1"/>
                </a:solidFill>
                <a:effectLst/>
                <a:latin typeface="Times New Roman" panose="02020603050405020304" pitchFamily="18" charset="0"/>
                <a:ea typeface="Calibri" panose="020F0502020204030204" pitchFamily="34" charset="0"/>
              </a:rPr>
              <a:t>max</a:t>
            </a:r>
            <a:r>
              <a:rPr lang="en-US" sz="2400" dirty="0">
                <a:solidFill>
                  <a:schemeClr val="tx1"/>
                </a:solidFill>
                <a:effectLst/>
                <a:latin typeface="Times New Roman" panose="02020603050405020304" pitchFamily="18" charset="0"/>
                <a:ea typeface="Calibri" panose="020F0502020204030204" pitchFamily="34" charset="0"/>
              </a:rPr>
              <a:t> is because the soil in </a:t>
            </a:r>
            <a:r>
              <a:rPr lang="en-US" sz="2400" dirty="0" err="1">
                <a:solidFill>
                  <a:schemeClr val="tx1"/>
                </a:solidFill>
                <a:effectLst/>
                <a:latin typeface="Times New Roman" panose="02020603050405020304" pitchFamily="18" charset="0"/>
                <a:ea typeface="Calibri" panose="020F0502020204030204" pitchFamily="34" charset="0"/>
              </a:rPr>
              <a:t>Balik</a:t>
            </a:r>
            <a:r>
              <a:rPr lang="en-US" sz="2400" dirty="0">
                <a:solidFill>
                  <a:schemeClr val="tx1"/>
                </a:solidFill>
                <a:effectLst/>
                <a:latin typeface="Times New Roman" panose="02020603050405020304" pitchFamily="18" charset="0"/>
                <a:ea typeface="Calibri" panose="020F0502020204030204" pitchFamily="34" charset="0"/>
              </a:rPr>
              <a:t> Bukit has a high Fe content of 35.95 mg kg</a:t>
            </a:r>
            <a:r>
              <a:rPr lang="en-US" sz="2400" baseline="30000" dirty="0">
                <a:solidFill>
                  <a:schemeClr val="tx1"/>
                </a:solidFill>
                <a:effectLst/>
                <a:latin typeface="Times New Roman" panose="02020603050405020304" pitchFamily="18" charset="0"/>
                <a:ea typeface="Calibri" panose="020F0502020204030204" pitchFamily="34" charset="0"/>
              </a:rPr>
              <a:t>-1</a:t>
            </a:r>
            <a:r>
              <a:rPr lang="en-US" sz="2400" dirty="0">
                <a:solidFill>
                  <a:schemeClr val="tx1"/>
                </a:solidFill>
                <a:effectLst/>
                <a:latin typeface="Times New Roman" panose="02020603050405020304" pitchFamily="18" charset="0"/>
                <a:ea typeface="Calibri" panose="020F0502020204030204" pitchFamily="34" charset="0"/>
              </a:rPr>
              <a:t>, where Fe is one of the causes of high P sorption in the soil. </a:t>
            </a:r>
            <a:endParaRPr lang="en-ID" sz="2400" dirty="0">
              <a:solidFill>
                <a:schemeClr val="tx1"/>
              </a:solidFill>
            </a:endParaRPr>
          </a:p>
        </p:txBody>
      </p:sp>
      <p:sp>
        <p:nvSpPr>
          <p:cNvPr id="153" name="Lorem ipsum dolor sit amet, consectetur adipiscing elit, sed do eiusmod tempor incididunt exercitation ullamco laboris nisi consequat. Duis aute irure dolor velit esse cillum dolore eu fugiat nulla pariatur."/>
          <p:cNvSpPr txBox="1"/>
          <p:nvPr/>
        </p:nvSpPr>
        <p:spPr>
          <a:xfrm>
            <a:off x="6372225" y="3390900"/>
            <a:ext cx="5562599"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9F9FA6"/>
                </a:solidFill>
                <a:latin typeface="PT Sans"/>
                <a:ea typeface="PT Sans"/>
                <a:cs typeface="PT Sans"/>
                <a:sym typeface="PT Sans"/>
              </a:defRPr>
            </a:lvl1pPr>
          </a:lstStyle>
          <a:p>
            <a:pPr marL="285750" indent="-285750">
              <a:buFont typeface="Arial" panose="020B0604020202020204" pitchFamily="34" charset="0"/>
              <a:buChar char="•"/>
            </a:pPr>
            <a:r>
              <a:rPr lang="en-US" sz="2400" dirty="0">
                <a:solidFill>
                  <a:schemeClr val="tx1"/>
                </a:solidFill>
                <a:effectLst/>
                <a:latin typeface="Times New Roman" panose="02020603050405020304" pitchFamily="18" charset="0"/>
                <a:ea typeface="Calibri" panose="020F0502020204030204" pitchFamily="34" charset="0"/>
              </a:rPr>
              <a:t>The K</a:t>
            </a:r>
            <a:r>
              <a:rPr lang="en-US" sz="2400" baseline="-25000" dirty="0">
                <a:solidFill>
                  <a:schemeClr val="tx1"/>
                </a:solidFill>
                <a:effectLst/>
                <a:latin typeface="Times New Roman" panose="02020603050405020304" pitchFamily="18" charset="0"/>
                <a:ea typeface="Calibri" panose="020F0502020204030204" pitchFamily="34" charset="0"/>
              </a:rPr>
              <a:t>L</a:t>
            </a:r>
            <a:r>
              <a:rPr lang="en-US" sz="2400" dirty="0">
                <a:solidFill>
                  <a:schemeClr val="tx1"/>
                </a:solidFill>
                <a:effectLst/>
                <a:latin typeface="Times New Roman" panose="02020603050405020304" pitchFamily="18" charset="0"/>
                <a:ea typeface="Calibri" panose="020F0502020204030204" pitchFamily="34" charset="0"/>
              </a:rPr>
              <a:t> value in subsurface is relatively higher than surface so that P in subsurface is relatively difficult to be available when compared to surface, because the higher K</a:t>
            </a:r>
            <a:r>
              <a:rPr lang="en-US" sz="2400" baseline="-25000" dirty="0">
                <a:solidFill>
                  <a:schemeClr val="tx1"/>
                </a:solidFill>
                <a:effectLst/>
                <a:latin typeface="Times New Roman" panose="02020603050405020304" pitchFamily="18" charset="0"/>
                <a:ea typeface="Calibri" panose="020F0502020204030204" pitchFamily="34" charset="0"/>
              </a:rPr>
              <a:t>L</a:t>
            </a:r>
            <a:r>
              <a:rPr lang="en-US" sz="2400" dirty="0">
                <a:solidFill>
                  <a:schemeClr val="tx1"/>
                </a:solidFill>
                <a:effectLst/>
                <a:latin typeface="Times New Roman" panose="02020603050405020304" pitchFamily="18" charset="0"/>
                <a:ea typeface="Calibri" panose="020F0502020204030204" pitchFamily="34" charset="0"/>
              </a:rPr>
              <a:t> value makes P more difficult to be available to plants. This finding is needed to be applied in field to test the fertilizer efficiency for crop production.</a:t>
            </a:r>
            <a:endParaRPr sz="2400" dirty="0">
              <a:solidFill>
                <a:schemeClr val="tx1"/>
              </a:solidFill>
            </a:endParaRPr>
          </a:p>
        </p:txBody>
      </p:sp>
      <p:sp>
        <p:nvSpPr>
          <p:cNvPr id="154" name="Line"/>
          <p:cNvSpPr/>
          <p:nvPr/>
        </p:nvSpPr>
        <p:spPr>
          <a:xfrm>
            <a:off x="1651000" y="1148981"/>
            <a:ext cx="6226444" cy="0"/>
          </a:xfrm>
          <a:prstGeom prst="line">
            <a:avLst/>
          </a:prstGeom>
          <a:ln w="50800">
            <a:solidFill>
              <a:srgbClr val="020303"/>
            </a:solidFill>
            <a:miter/>
          </a:ln>
        </p:spPr>
        <p:txBody>
          <a:bodyPr lIns="45719" rIns="45719"/>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p:cNvSpPr/>
          <p:nvPr/>
        </p:nvSpPr>
        <p:spPr>
          <a:xfrm>
            <a:off x="1790700" y="-12700"/>
            <a:ext cx="8610600" cy="5789167"/>
          </a:xfrm>
          <a:prstGeom prst="rect">
            <a:avLst/>
          </a:prstGeom>
          <a:solidFill>
            <a:schemeClr val="tx2"/>
          </a:solidFill>
          <a:ln w="12700">
            <a:miter lim="400000"/>
          </a:ln>
        </p:spPr>
        <p:txBody>
          <a:bodyPr lIns="45719" rIns="45719" anchor="ctr"/>
          <a:lstStyle/>
          <a:p>
            <a:endParaRPr/>
          </a:p>
        </p:txBody>
      </p:sp>
      <p:sp>
        <p:nvSpPr>
          <p:cNvPr id="359" name="Line"/>
          <p:cNvSpPr/>
          <p:nvPr/>
        </p:nvSpPr>
        <p:spPr>
          <a:xfrm>
            <a:off x="1795914" y="6292481"/>
            <a:ext cx="8600172" cy="0"/>
          </a:xfrm>
          <a:prstGeom prst="line">
            <a:avLst/>
          </a:prstGeom>
          <a:ln w="50800">
            <a:solidFill>
              <a:srgbClr val="020303"/>
            </a:solidFill>
            <a:miter/>
          </a:ln>
        </p:spPr>
        <p:txBody>
          <a:bodyPr lIns="45719" rIns="45719"/>
          <a:lstStyle/>
          <a:p>
            <a:endParaRPr/>
          </a:p>
        </p:txBody>
      </p:sp>
      <p:sp>
        <p:nvSpPr>
          <p:cNvPr id="360" name="Line"/>
          <p:cNvSpPr/>
          <p:nvPr/>
        </p:nvSpPr>
        <p:spPr>
          <a:xfrm>
            <a:off x="5384800" y="3113671"/>
            <a:ext cx="1422400" cy="0"/>
          </a:xfrm>
          <a:prstGeom prst="line">
            <a:avLst/>
          </a:prstGeom>
          <a:ln w="25400">
            <a:solidFill>
              <a:srgbClr val="FFFFFF"/>
            </a:solidFill>
            <a:miter/>
          </a:ln>
        </p:spPr>
        <p:txBody>
          <a:bodyPr lIns="45719" rIns="45719"/>
          <a:lstStyle/>
          <a:p>
            <a:endParaRPr/>
          </a:p>
        </p:txBody>
      </p:sp>
      <p:sp>
        <p:nvSpPr>
          <p:cNvPr id="361" name="Thank you!"/>
          <p:cNvSpPr txBox="1"/>
          <p:nvPr/>
        </p:nvSpPr>
        <p:spPr>
          <a:xfrm>
            <a:off x="3711631" y="1707937"/>
            <a:ext cx="4768738"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000">
                <a:solidFill>
                  <a:srgbClr val="FFFFFF"/>
                </a:solidFill>
                <a:latin typeface="Playfair Display Bold"/>
                <a:ea typeface="Playfair Display Bold"/>
                <a:cs typeface="Playfair Display Bold"/>
                <a:sym typeface="Playfair Display Bold"/>
              </a:defRPr>
            </a:lvl1pPr>
          </a:lstStyle>
          <a:p>
            <a:r>
              <a:rPr dirty="0"/>
              <a:t>Thank you!</a:t>
            </a:r>
          </a:p>
        </p:txBody>
      </p:sp>
      <p:sp>
        <p:nvSpPr>
          <p:cNvPr id="362" name="Any questions?"/>
          <p:cNvSpPr txBox="1"/>
          <p:nvPr/>
        </p:nvSpPr>
        <p:spPr>
          <a:xfrm>
            <a:off x="4440659" y="3336824"/>
            <a:ext cx="331068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i="1">
                <a:solidFill>
                  <a:srgbClr val="FFFFFF"/>
                </a:solidFill>
                <a:latin typeface="Playfair Display Bold"/>
                <a:ea typeface="Playfair Display Bold"/>
                <a:cs typeface="Playfair Display Bold"/>
                <a:sym typeface="Playfair Display Bold"/>
              </a:defRPr>
            </a:lvl1pPr>
          </a:lstStyle>
          <a:p>
            <a:r>
              <a:rPr dirty="0"/>
              <a:t>Any questions?</a:t>
            </a:r>
          </a:p>
        </p:txBody>
      </p:sp>
      <p:sp>
        <p:nvSpPr>
          <p:cNvPr id="363" name="You can find me at…"/>
          <p:cNvSpPr txBox="1"/>
          <p:nvPr/>
        </p:nvSpPr>
        <p:spPr>
          <a:xfrm>
            <a:off x="3468980" y="3845236"/>
            <a:ext cx="5254040" cy="64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a:solidFill>
                  <a:srgbClr val="FFFFFF"/>
                </a:solidFill>
                <a:latin typeface="PT Sans"/>
                <a:ea typeface="PT Sans"/>
                <a:cs typeface="PT Sans"/>
                <a:sym typeface="PT Sans"/>
              </a:defRPr>
            </a:pPr>
            <a:r>
              <a:rPr dirty="0">
                <a:solidFill>
                  <a:schemeClr val="bg1"/>
                </a:solidFill>
              </a:rPr>
              <a:t>You can find me at </a:t>
            </a:r>
          </a:p>
          <a:p>
            <a:pPr algn="ctr" defTabSz="457200">
              <a:defRPr>
                <a:solidFill>
                  <a:srgbClr val="FFFFFF"/>
                </a:solidFill>
                <a:latin typeface="PT Sans"/>
                <a:ea typeface="PT Sans"/>
                <a:cs typeface="PT Sans"/>
                <a:sym typeface="PT Sans"/>
              </a:defRPr>
            </a:pPr>
            <a:r>
              <a:rPr lang="en-US" u="sng" dirty="0">
                <a:solidFill>
                  <a:schemeClr val="bg1"/>
                </a:solidFill>
                <a:uFill>
                  <a:solidFill>
                    <a:srgbClr val="0563C1"/>
                  </a:solidFill>
                </a:uFill>
                <a:hlinkClick r:id="rId2">
                  <a:extLst>
                    <a:ext uri="{A12FA001-AC4F-418D-AE19-62706E023703}">
                      <ahyp:hlinkClr xmlns:ahyp="http://schemas.microsoft.com/office/drawing/2018/hyperlinkcolor" val="tx"/>
                    </a:ext>
                  </a:extLst>
                </a:hlinkClick>
              </a:rPr>
              <a:t>septi.nurulaini@gmail.com</a:t>
            </a:r>
            <a:endParaRPr u="sng" dirty="0">
              <a:solidFill>
                <a:schemeClr val="bg1"/>
              </a:solidFill>
              <a:uFill>
                <a:solidFill>
                  <a:srgbClr val="0563C1"/>
                </a:solidFill>
              </a:uFill>
              <a:hlinkClick r:id="rId2">
                <a:extLst>
                  <a:ext uri="{A12FA001-AC4F-418D-AE19-62706E023703}">
                    <ahyp:hlinkClr xmlns:ahyp="http://schemas.microsoft.com/office/drawing/2018/hyperlinkcolor" val="tx"/>
                  </a:ext>
                </a:extLst>
              </a:hlinkClick>
            </a:endParaRPr>
          </a:p>
        </p:txBody>
      </p:sp>
      <p:sp>
        <p:nvSpPr>
          <p:cNvPr id="364" name="Graphic 119"/>
          <p:cNvSpPr/>
          <p:nvPr/>
        </p:nvSpPr>
        <p:spPr>
          <a:xfrm>
            <a:off x="5768660" y="766553"/>
            <a:ext cx="654680" cy="648437"/>
          </a:xfrm>
          <a:custGeom>
            <a:avLst/>
            <a:gdLst/>
            <a:ahLst/>
            <a:cxnLst>
              <a:cxn ang="0">
                <a:pos x="wd2" y="hd2"/>
              </a:cxn>
              <a:cxn ang="5400000">
                <a:pos x="wd2" y="hd2"/>
              </a:cxn>
              <a:cxn ang="10800000">
                <a:pos x="wd2" y="hd2"/>
              </a:cxn>
              <a:cxn ang="16200000">
                <a:pos x="wd2" y="hd2"/>
              </a:cxn>
            </a:cxnLst>
            <a:rect l="0" t="0" r="r" b="b"/>
            <a:pathLst>
              <a:path w="21600" h="21507" extrusionOk="0">
                <a:moveTo>
                  <a:pt x="21600" y="2506"/>
                </a:moveTo>
                <a:lnTo>
                  <a:pt x="21600" y="20827"/>
                </a:lnTo>
                <a:cubicBezTo>
                  <a:pt x="21600" y="21202"/>
                  <a:pt x="21298" y="21506"/>
                  <a:pt x="20925" y="21506"/>
                </a:cubicBezTo>
                <a:cubicBezTo>
                  <a:pt x="20834" y="21506"/>
                  <a:pt x="20743" y="21487"/>
                  <a:pt x="20659" y="21451"/>
                </a:cubicBezTo>
                <a:lnTo>
                  <a:pt x="16184" y="19522"/>
                </a:lnTo>
                <a:lnTo>
                  <a:pt x="11038" y="21463"/>
                </a:lnTo>
                <a:cubicBezTo>
                  <a:pt x="10885" y="21519"/>
                  <a:pt x="10718" y="21519"/>
                  <a:pt x="10565" y="21463"/>
                </a:cubicBezTo>
                <a:lnTo>
                  <a:pt x="5419" y="19522"/>
                </a:lnTo>
                <a:lnTo>
                  <a:pt x="944" y="21451"/>
                </a:lnTo>
                <a:cubicBezTo>
                  <a:pt x="602" y="21600"/>
                  <a:pt x="204" y="21442"/>
                  <a:pt x="56" y="21098"/>
                </a:cubicBezTo>
                <a:cubicBezTo>
                  <a:pt x="19" y="21013"/>
                  <a:pt x="0" y="20921"/>
                  <a:pt x="0" y="20827"/>
                </a:cubicBezTo>
                <a:lnTo>
                  <a:pt x="0" y="2506"/>
                </a:lnTo>
                <a:cubicBezTo>
                  <a:pt x="0" y="2235"/>
                  <a:pt x="161" y="1989"/>
                  <a:pt x="409" y="1882"/>
                </a:cubicBezTo>
                <a:lnTo>
                  <a:pt x="4725" y="23"/>
                </a:lnTo>
                <a:lnTo>
                  <a:pt x="4725" y="3863"/>
                </a:lnTo>
                <a:cubicBezTo>
                  <a:pt x="4725" y="4238"/>
                  <a:pt x="5027" y="4542"/>
                  <a:pt x="5400" y="4542"/>
                </a:cubicBezTo>
                <a:cubicBezTo>
                  <a:pt x="5773" y="4542"/>
                  <a:pt x="6075" y="4238"/>
                  <a:pt x="6075" y="3863"/>
                </a:cubicBezTo>
                <a:lnTo>
                  <a:pt x="6075" y="0"/>
                </a:lnTo>
                <a:lnTo>
                  <a:pt x="10125" y="1527"/>
                </a:lnTo>
                <a:lnTo>
                  <a:pt x="10125" y="5899"/>
                </a:lnTo>
                <a:cubicBezTo>
                  <a:pt x="10125" y="6274"/>
                  <a:pt x="10427" y="6577"/>
                  <a:pt x="10800" y="6577"/>
                </a:cubicBezTo>
                <a:cubicBezTo>
                  <a:pt x="11173" y="6577"/>
                  <a:pt x="11475" y="6274"/>
                  <a:pt x="11475" y="5899"/>
                </a:cubicBezTo>
                <a:lnTo>
                  <a:pt x="11475" y="1527"/>
                </a:lnTo>
                <a:lnTo>
                  <a:pt x="15525" y="0"/>
                </a:lnTo>
                <a:lnTo>
                  <a:pt x="15525" y="2506"/>
                </a:lnTo>
                <a:cubicBezTo>
                  <a:pt x="15525" y="2881"/>
                  <a:pt x="15827" y="3185"/>
                  <a:pt x="16200" y="3185"/>
                </a:cubicBezTo>
                <a:cubicBezTo>
                  <a:pt x="16573" y="3185"/>
                  <a:pt x="16875" y="2881"/>
                  <a:pt x="16875" y="2506"/>
                </a:cubicBezTo>
                <a:lnTo>
                  <a:pt x="16875" y="23"/>
                </a:lnTo>
                <a:lnTo>
                  <a:pt x="21191" y="1882"/>
                </a:lnTo>
                <a:cubicBezTo>
                  <a:pt x="21439" y="1989"/>
                  <a:pt x="21600" y="2235"/>
                  <a:pt x="21600" y="2506"/>
                </a:cubicBezTo>
                <a:close/>
                <a:moveTo>
                  <a:pt x="16817" y="7595"/>
                </a:moveTo>
                <a:lnTo>
                  <a:pt x="18027" y="6379"/>
                </a:lnTo>
                <a:cubicBezTo>
                  <a:pt x="18286" y="6109"/>
                  <a:pt x="18279" y="5679"/>
                  <a:pt x="18011" y="5419"/>
                </a:cubicBezTo>
                <a:cubicBezTo>
                  <a:pt x="17749" y="5165"/>
                  <a:pt x="17334" y="5165"/>
                  <a:pt x="17073" y="5419"/>
                </a:cubicBezTo>
                <a:lnTo>
                  <a:pt x="15863" y="6636"/>
                </a:lnTo>
                <a:lnTo>
                  <a:pt x="14652" y="5419"/>
                </a:lnTo>
                <a:cubicBezTo>
                  <a:pt x="14384" y="5159"/>
                  <a:pt x="13957" y="5166"/>
                  <a:pt x="13698" y="5436"/>
                </a:cubicBezTo>
                <a:cubicBezTo>
                  <a:pt x="13445" y="5699"/>
                  <a:pt x="13445" y="6116"/>
                  <a:pt x="13698" y="6379"/>
                </a:cubicBezTo>
                <a:lnTo>
                  <a:pt x="14908" y="7595"/>
                </a:lnTo>
                <a:lnTo>
                  <a:pt x="13698" y="8812"/>
                </a:lnTo>
                <a:cubicBezTo>
                  <a:pt x="13430" y="9072"/>
                  <a:pt x="13422" y="9502"/>
                  <a:pt x="13681" y="9771"/>
                </a:cubicBezTo>
                <a:cubicBezTo>
                  <a:pt x="13940" y="10041"/>
                  <a:pt x="14368" y="10048"/>
                  <a:pt x="14636" y="9788"/>
                </a:cubicBezTo>
                <a:cubicBezTo>
                  <a:pt x="14641" y="9783"/>
                  <a:pt x="14647" y="9777"/>
                  <a:pt x="14652" y="9771"/>
                </a:cubicBezTo>
                <a:lnTo>
                  <a:pt x="15863" y="8555"/>
                </a:lnTo>
                <a:lnTo>
                  <a:pt x="17073" y="9771"/>
                </a:lnTo>
                <a:cubicBezTo>
                  <a:pt x="17341" y="10032"/>
                  <a:pt x="17768" y="10024"/>
                  <a:pt x="18027" y="9755"/>
                </a:cubicBezTo>
                <a:cubicBezTo>
                  <a:pt x="18280" y="9492"/>
                  <a:pt x="18280" y="9075"/>
                  <a:pt x="18027" y="8812"/>
                </a:cubicBezTo>
                <a:close/>
                <a:moveTo>
                  <a:pt x="3726" y="9730"/>
                </a:moveTo>
                <a:cubicBezTo>
                  <a:pt x="3840" y="9575"/>
                  <a:pt x="3966" y="9428"/>
                  <a:pt x="4101" y="9292"/>
                </a:cubicBezTo>
                <a:cubicBezTo>
                  <a:pt x="4365" y="9026"/>
                  <a:pt x="4364" y="8596"/>
                  <a:pt x="4099" y="8331"/>
                </a:cubicBezTo>
                <a:cubicBezTo>
                  <a:pt x="3835" y="8067"/>
                  <a:pt x="3407" y="8068"/>
                  <a:pt x="3144" y="8334"/>
                </a:cubicBezTo>
                <a:cubicBezTo>
                  <a:pt x="2963" y="8518"/>
                  <a:pt x="2796" y="8715"/>
                  <a:pt x="2642" y="8923"/>
                </a:cubicBezTo>
                <a:cubicBezTo>
                  <a:pt x="2408" y="9215"/>
                  <a:pt x="2453" y="9642"/>
                  <a:pt x="2743" y="9877"/>
                </a:cubicBezTo>
                <a:cubicBezTo>
                  <a:pt x="3033" y="10113"/>
                  <a:pt x="3458" y="10067"/>
                  <a:pt x="3692" y="9776"/>
                </a:cubicBezTo>
                <a:cubicBezTo>
                  <a:pt x="3704" y="9761"/>
                  <a:pt x="3716" y="9746"/>
                  <a:pt x="3726" y="9730"/>
                </a:cubicBezTo>
                <a:close/>
                <a:moveTo>
                  <a:pt x="13618" y="13881"/>
                </a:moveTo>
                <a:cubicBezTo>
                  <a:pt x="13976" y="13776"/>
                  <a:pt x="14183" y="13400"/>
                  <a:pt x="14079" y="13040"/>
                </a:cubicBezTo>
                <a:cubicBezTo>
                  <a:pt x="13975" y="12680"/>
                  <a:pt x="13600" y="12472"/>
                  <a:pt x="13242" y="12577"/>
                </a:cubicBezTo>
                <a:cubicBezTo>
                  <a:pt x="12892" y="12682"/>
                  <a:pt x="12525" y="12714"/>
                  <a:pt x="12162" y="12671"/>
                </a:cubicBezTo>
                <a:cubicBezTo>
                  <a:pt x="11793" y="12619"/>
                  <a:pt x="11452" y="12878"/>
                  <a:pt x="11400" y="13249"/>
                </a:cubicBezTo>
                <a:cubicBezTo>
                  <a:pt x="11349" y="13620"/>
                  <a:pt x="11606" y="13963"/>
                  <a:pt x="11976" y="14015"/>
                </a:cubicBezTo>
                <a:cubicBezTo>
                  <a:pt x="11983" y="14016"/>
                  <a:pt x="11991" y="14017"/>
                  <a:pt x="11999" y="14018"/>
                </a:cubicBezTo>
                <a:cubicBezTo>
                  <a:pt x="12156" y="14037"/>
                  <a:pt x="12313" y="14047"/>
                  <a:pt x="12471" y="14047"/>
                </a:cubicBezTo>
                <a:cubicBezTo>
                  <a:pt x="12859" y="14046"/>
                  <a:pt x="13246" y="13990"/>
                  <a:pt x="13618" y="13881"/>
                </a:cubicBezTo>
                <a:close/>
                <a:moveTo>
                  <a:pt x="10265" y="12430"/>
                </a:moveTo>
                <a:cubicBezTo>
                  <a:pt x="10540" y="12178"/>
                  <a:pt x="10560" y="11749"/>
                  <a:pt x="10309" y="11472"/>
                </a:cubicBezTo>
                <a:cubicBezTo>
                  <a:pt x="10051" y="11185"/>
                  <a:pt x="9791" y="10872"/>
                  <a:pt x="9466" y="10454"/>
                </a:cubicBezTo>
                <a:cubicBezTo>
                  <a:pt x="9245" y="10152"/>
                  <a:pt x="8823" y="10087"/>
                  <a:pt x="8523" y="10309"/>
                </a:cubicBezTo>
                <a:cubicBezTo>
                  <a:pt x="8222" y="10531"/>
                  <a:pt x="8158" y="10956"/>
                  <a:pt x="8379" y="11258"/>
                </a:cubicBezTo>
                <a:cubicBezTo>
                  <a:pt x="8386" y="11268"/>
                  <a:pt x="8394" y="11279"/>
                  <a:pt x="8402" y="11289"/>
                </a:cubicBezTo>
                <a:cubicBezTo>
                  <a:pt x="8749" y="11734"/>
                  <a:pt x="9029" y="12072"/>
                  <a:pt x="9312" y="12384"/>
                </a:cubicBezTo>
                <a:cubicBezTo>
                  <a:pt x="9563" y="12661"/>
                  <a:pt x="9989" y="12681"/>
                  <a:pt x="10265" y="12429"/>
                </a:cubicBezTo>
                <a:close/>
                <a:moveTo>
                  <a:pt x="7695" y="9211"/>
                </a:moveTo>
                <a:cubicBezTo>
                  <a:pt x="7956" y="8943"/>
                  <a:pt x="7952" y="8514"/>
                  <a:pt x="7686" y="8251"/>
                </a:cubicBezTo>
                <a:cubicBezTo>
                  <a:pt x="7300" y="7846"/>
                  <a:pt x="6829" y="7531"/>
                  <a:pt x="6307" y="7332"/>
                </a:cubicBezTo>
                <a:cubicBezTo>
                  <a:pt x="5961" y="7193"/>
                  <a:pt x="5568" y="7362"/>
                  <a:pt x="5430" y="7710"/>
                </a:cubicBezTo>
                <a:cubicBezTo>
                  <a:pt x="5291" y="8058"/>
                  <a:pt x="5460" y="8453"/>
                  <a:pt x="5806" y="8592"/>
                </a:cubicBezTo>
                <a:cubicBezTo>
                  <a:pt x="5826" y="8600"/>
                  <a:pt x="5846" y="8607"/>
                  <a:pt x="5867" y="8613"/>
                </a:cubicBezTo>
                <a:cubicBezTo>
                  <a:pt x="6199" y="8749"/>
                  <a:pt x="6498" y="8955"/>
                  <a:pt x="6744" y="9218"/>
                </a:cubicBezTo>
                <a:cubicBezTo>
                  <a:pt x="7010" y="9481"/>
                  <a:pt x="7437" y="9476"/>
                  <a:pt x="7698" y="9209"/>
                </a:cubicBezTo>
                <a:close/>
                <a:moveTo>
                  <a:pt x="16133" y="11899"/>
                </a:moveTo>
                <a:cubicBezTo>
                  <a:pt x="16266" y="11654"/>
                  <a:pt x="16370" y="11394"/>
                  <a:pt x="16443" y="11124"/>
                </a:cubicBezTo>
                <a:cubicBezTo>
                  <a:pt x="16530" y="10759"/>
                  <a:pt x="16308" y="10393"/>
                  <a:pt x="15945" y="10305"/>
                </a:cubicBezTo>
                <a:cubicBezTo>
                  <a:pt x="15598" y="10221"/>
                  <a:pt x="15245" y="10423"/>
                  <a:pt x="15141" y="10768"/>
                </a:cubicBezTo>
                <a:cubicBezTo>
                  <a:pt x="15095" y="10936"/>
                  <a:pt x="15030" y="11098"/>
                  <a:pt x="14947" y="11251"/>
                </a:cubicBezTo>
                <a:cubicBezTo>
                  <a:pt x="14774" y="11583"/>
                  <a:pt x="14901" y="11993"/>
                  <a:pt x="15231" y="12167"/>
                </a:cubicBezTo>
                <a:cubicBezTo>
                  <a:pt x="15554" y="12338"/>
                  <a:pt x="15953" y="12219"/>
                  <a:pt x="16133" y="11899"/>
                </a:cubicBezTo>
                <a:close/>
                <a:moveTo>
                  <a:pt x="11475" y="19470"/>
                </a:moveTo>
                <a:lnTo>
                  <a:pt x="11475" y="17434"/>
                </a:lnTo>
                <a:cubicBezTo>
                  <a:pt x="11475" y="17060"/>
                  <a:pt x="11173" y="16756"/>
                  <a:pt x="10800" y="16756"/>
                </a:cubicBezTo>
                <a:cubicBezTo>
                  <a:pt x="10427" y="16756"/>
                  <a:pt x="10125" y="17060"/>
                  <a:pt x="10125" y="17434"/>
                </a:cubicBezTo>
                <a:lnTo>
                  <a:pt x="10125" y="19470"/>
                </a:lnTo>
                <a:cubicBezTo>
                  <a:pt x="10125" y="19845"/>
                  <a:pt x="10427" y="20149"/>
                  <a:pt x="10800" y="20149"/>
                </a:cubicBezTo>
                <a:cubicBezTo>
                  <a:pt x="11173" y="20149"/>
                  <a:pt x="11475" y="19845"/>
                  <a:pt x="11475" y="19470"/>
                </a:cubicBezTo>
                <a:close/>
                <a:moveTo>
                  <a:pt x="6075" y="17434"/>
                </a:moveTo>
                <a:lnTo>
                  <a:pt x="6075" y="12684"/>
                </a:lnTo>
                <a:cubicBezTo>
                  <a:pt x="6075" y="12310"/>
                  <a:pt x="5773" y="12006"/>
                  <a:pt x="5400" y="12006"/>
                </a:cubicBezTo>
                <a:cubicBezTo>
                  <a:pt x="5027" y="12006"/>
                  <a:pt x="4725" y="12310"/>
                  <a:pt x="4725" y="12684"/>
                </a:cubicBezTo>
                <a:lnTo>
                  <a:pt x="4725" y="17434"/>
                </a:lnTo>
                <a:cubicBezTo>
                  <a:pt x="4725" y="17809"/>
                  <a:pt x="5027" y="18113"/>
                  <a:pt x="5400" y="18113"/>
                </a:cubicBezTo>
                <a:cubicBezTo>
                  <a:pt x="5773" y="18113"/>
                  <a:pt x="6075" y="17809"/>
                  <a:pt x="6075" y="17434"/>
                </a:cubicBezTo>
                <a:close/>
                <a:moveTo>
                  <a:pt x="16875" y="17434"/>
                </a:moveTo>
                <a:lnTo>
                  <a:pt x="16875" y="16077"/>
                </a:lnTo>
                <a:cubicBezTo>
                  <a:pt x="16875" y="15702"/>
                  <a:pt x="16573" y="15399"/>
                  <a:pt x="16200" y="15399"/>
                </a:cubicBezTo>
                <a:cubicBezTo>
                  <a:pt x="15827" y="15399"/>
                  <a:pt x="15525" y="15702"/>
                  <a:pt x="15525" y="16077"/>
                </a:cubicBezTo>
                <a:lnTo>
                  <a:pt x="15525" y="17434"/>
                </a:lnTo>
                <a:cubicBezTo>
                  <a:pt x="15525" y="17809"/>
                  <a:pt x="15827" y="18113"/>
                  <a:pt x="16200" y="18113"/>
                </a:cubicBezTo>
                <a:cubicBezTo>
                  <a:pt x="16573" y="18113"/>
                  <a:pt x="16875" y="17809"/>
                  <a:pt x="16875" y="17434"/>
                </a:cubicBezTo>
                <a:close/>
              </a:path>
            </a:pathLst>
          </a:custGeom>
          <a:solidFill>
            <a:srgbClr val="FFFFFF"/>
          </a:solidFill>
          <a:ln w="12700">
            <a:miter lim="400000"/>
          </a:ln>
        </p:spPr>
        <p:txBody>
          <a:bodyPr lIns="45719" rIns="45719" anchor="ctr"/>
          <a:lstStyle/>
          <a:p>
            <a:endParaRPr/>
          </a:p>
        </p:txBody>
      </p:sp>
      <p:grpSp>
        <p:nvGrpSpPr>
          <p:cNvPr id="368" name="Group"/>
          <p:cNvGrpSpPr/>
          <p:nvPr/>
        </p:nvGrpSpPr>
        <p:grpSpPr>
          <a:xfrm>
            <a:off x="5459308" y="4812354"/>
            <a:ext cx="1273385" cy="285751"/>
            <a:chOff x="0" y="0"/>
            <a:chExt cx="1273383" cy="285750"/>
          </a:xfrm>
        </p:grpSpPr>
        <p:sp>
          <p:nvSpPr>
            <p:cNvPr id="365" name="Graphic 33"/>
            <p:cNvSpPr/>
            <p:nvPr/>
          </p:nvSpPr>
          <p:spPr>
            <a:xfrm>
              <a:off x="987633" y="0"/>
              <a:ext cx="285751" cy="285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8035" y="14363"/>
                  </a:moveTo>
                  <a:lnTo>
                    <a:pt x="18035" y="7235"/>
                  </a:lnTo>
                  <a:cubicBezTo>
                    <a:pt x="18034" y="6075"/>
                    <a:pt x="17093" y="5136"/>
                    <a:pt x="15934" y="5136"/>
                  </a:cubicBezTo>
                  <a:lnTo>
                    <a:pt x="5666" y="5136"/>
                  </a:lnTo>
                  <a:cubicBezTo>
                    <a:pt x="4506" y="5136"/>
                    <a:pt x="3565" y="6077"/>
                    <a:pt x="3565" y="7237"/>
                  </a:cubicBezTo>
                  <a:lnTo>
                    <a:pt x="3565" y="14365"/>
                  </a:lnTo>
                  <a:cubicBezTo>
                    <a:pt x="3566" y="15525"/>
                    <a:pt x="4506" y="16465"/>
                    <a:pt x="5666" y="16465"/>
                  </a:cubicBezTo>
                  <a:lnTo>
                    <a:pt x="15934" y="16465"/>
                  </a:lnTo>
                  <a:cubicBezTo>
                    <a:pt x="17094" y="16465"/>
                    <a:pt x="18035" y="15524"/>
                    <a:pt x="18035" y="14363"/>
                  </a:cubicBezTo>
                  <a:close/>
                  <a:moveTo>
                    <a:pt x="15947" y="6037"/>
                  </a:moveTo>
                  <a:lnTo>
                    <a:pt x="15552" y="6037"/>
                  </a:lnTo>
                  <a:lnTo>
                    <a:pt x="10800" y="9799"/>
                  </a:lnTo>
                  <a:lnTo>
                    <a:pt x="6048" y="6037"/>
                  </a:lnTo>
                  <a:lnTo>
                    <a:pt x="5652" y="6037"/>
                  </a:lnTo>
                  <a:cubicBezTo>
                    <a:pt x="4995" y="6037"/>
                    <a:pt x="4463" y="6570"/>
                    <a:pt x="4464" y="7227"/>
                  </a:cubicBezTo>
                  <a:lnTo>
                    <a:pt x="4464" y="14373"/>
                  </a:lnTo>
                  <a:cubicBezTo>
                    <a:pt x="4464" y="15030"/>
                    <a:pt x="4995" y="15563"/>
                    <a:pt x="5652" y="15564"/>
                  </a:cubicBezTo>
                  <a:lnTo>
                    <a:pt x="6048" y="15564"/>
                  </a:lnTo>
                  <a:lnTo>
                    <a:pt x="6048" y="8136"/>
                  </a:lnTo>
                  <a:lnTo>
                    <a:pt x="10800" y="11801"/>
                  </a:lnTo>
                  <a:lnTo>
                    <a:pt x="15552" y="8137"/>
                  </a:lnTo>
                  <a:lnTo>
                    <a:pt x="15552" y="15564"/>
                  </a:lnTo>
                  <a:lnTo>
                    <a:pt x="15948" y="15564"/>
                  </a:lnTo>
                  <a:cubicBezTo>
                    <a:pt x="16605" y="15563"/>
                    <a:pt x="17136" y="15030"/>
                    <a:pt x="17136" y="14373"/>
                  </a:cubicBezTo>
                  <a:lnTo>
                    <a:pt x="17136" y="7227"/>
                  </a:lnTo>
                  <a:cubicBezTo>
                    <a:pt x="17137" y="6570"/>
                    <a:pt x="16605" y="6037"/>
                    <a:pt x="15948" y="6037"/>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66" name="Graphic 172"/>
            <p:cNvSpPr/>
            <p:nvPr/>
          </p:nvSpPr>
          <p:spPr>
            <a:xfrm>
              <a:off x="493817" y="0"/>
              <a:ext cx="285751" cy="285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7932" y="6872"/>
                  </a:moveTo>
                  <a:cubicBezTo>
                    <a:pt x="17415" y="7098"/>
                    <a:pt x="16868" y="7248"/>
                    <a:pt x="16309" y="7318"/>
                  </a:cubicBezTo>
                  <a:cubicBezTo>
                    <a:pt x="16899" y="6967"/>
                    <a:pt x="17340" y="6411"/>
                    <a:pt x="17549" y="5756"/>
                  </a:cubicBezTo>
                  <a:cubicBezTo>
                    <a:pt x="16996" y="6084"/>
                    <a:pt x="16392" y="6316"/>
                    <a:pt x="15762" y="6440"/>
                  </a:cubicBezTo>
                  <a:cubicBezTo>
                    <a:pt x="14701" y="5303"/>
                    <a:pt x="12919" y="5241"/>
                    <a:pt x="11782" y="6302"/>
                  </a:cubicBezTo>
                  <a:cubicBezTo>
                    <a:pt x="11208" y="6837"/>
                    <a:pt x="10883" y="7587"/>
                    <a:pt x="10886" y="8372"/>
                  </a:cubicBezTo>
                  <a:cubicBezTo>
                    <a:pt x="10884" y="8590"/>
                    <a:pt x="10906" y="8807"/>
                    <a:pt x="10952" y="9020"/>
                  </a:cubicBezTo>
                  <a:cubicBezTo>
                    <a:pt x="8682" y="8907"/>
                    <a:pt x="6569" y="7830"/>
                    <a:pt x="5143" y="6061"/>
                  </a:cubicBezTo>
                  <a:cubicBezTo>
                    <a:pt x="4390" y="7351"/>
                    <a:pt x="4768" y="9004"/>
                    <a:pt x="6007" y="9838"/>
                  </a:cubicBezTo>
                  <a:cubicBezTo>
                    <a:pt x="5561" y="9826"/>
                    <a:pt x="5124" y="9707"/>
                    <a:pt x="4733" y="9490"/>
                  </a:cubicBezTo>
                  <a:lnTo>
                    <a:pt x="4733" y="9521"/>
                  </a:lnTo>
                  <a:cubicBezTo>
                    <a:pt x="4734" y="10865"/>
                    <a:pt x="5676" y="12024"/>
                    <a:pt x="6991" y="12298"/>
                  </a:cubicBezTo>
                  <a:cubicBezTo>
                    <a:pt x="6750" y="12361"/>
                    <a:pt x="6502" y="12392"/>
                    <a:pt x="6252" y="12391"/>
                  </a:cubicBezTo>
                  <a:cubicBezTo>
                    <a:pt x="6073" y="12394"/>
                    <a:pt x="5895" y="12378"/>
                    <a:pt x="5719" y="12342"/>
                  </a:cubicBezTo>
                  <a:cubicBezTo>
                    <a:pt x="6090" y="13490"/>
                    <a:pt x="7146" y="14279"/>
                    <a:pt x="8352" y="14311"/>
                  </a:cubicBezTo>
                  <a:cubicBezTo>
                    <a:pt x="7356" y="15092"/>
                    <a:pt x="6126" y="15517"/>
                    <a:pt x="4860" y="15516"/>
                  </a:cubicBezTo>
                  <a:cubicBezTo>
                    <a:pt x="4635" y="15518"/>
                    <a:pt x="4410" y="15505"/>
                    <a:pt x="4186" y="15477"/>
                  </a:cubicBezTo>
                  <a:cubicBezTo>
                    <a:pt x="7913" y="17867"/>
                    <a:pt x="12872" y="16784"/>
                    <a:pt x="15262" y="13057"/>
                  </a:cubicBezTo>
                  <a:cubicBezTo>
                    <a:pt x="16095" y="11759"/>
                    <a:pt x="16535" y="10247"/>
                    <a:pt x="16530" y="8704"/>
                  </a:cubicBezTo>
                  <a:cubicBezTo>
                    <a:pt x="16530" y="8580"/>
                    <a:pt x="16526" y="8459"/>
                    <a:pt x="16520" y="8339"/>
                  </a:cubicBezTo>
                  <a:cubicBezTo>
                    <a:pt x="17076" y="7940"/>
                    <a:pt x="17555" y="7443"/>
                    <a:pt x="17932" y="6872"/>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67" name="Graphic 186"/>
            <p:cNvSpPr/>
            <p:nvPr/>
          </p:nvSpPr>
          <p:spPr>
            <a:xfrm>
              <a:off x="0" y="0"/>
              <a:ext cx="285750" cy="2857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0800" y="3821"/>
                  </a:moveTo>
                  <a:cubicBezTo>
                    <a:pt x="6946" y="3831"/>
                    <a:pt x="3830" y="6964"/>
                    <a:pt x="3840" y="10818"/>
                  </a:cubicBezTo>
                  <a:cubicBezTo>
                    <a:pt x="3844" y="12281"/>
                    <a:pt x="4308" y="13705"/>
                    <a:pt x="5165" y="14890"/>
                  </a:cubicBezTo>
                  <a:lnTo>
                    <a:pt x="4301" y="17482"/>
                  </a:lnTo>
                  <a:lnTo>
                    <a:pt x="6977" y="16625"/>
                  </a:lnTo>
                  <a:cubicBezTo>
                    <a:pt x="8109" y="17379"/>
                    <a:pt x="9440" y="17780"/>
                    <a:pt x="10800" y="17779"/>
                  </a:cubicBezTo>
                  <a:cubicBezTo>
                    <a:pt x="14654" y="17779"/>
                    <a:pt x="17779" y="14654"/>
                    <a:pt x="17779" y="10800"/>
                  </a:cubicBezTo>
                  <a:cubicBezTo>
                    <a:pt x="17779" y="6946"/>
                    <a:pt x="14654" y="3821"/>
                    <a:pt x="10800" y="3821"/>
                  </a:cubicBezTo>
                  <a:close/>
                  <a:moveTo>
                    <a:pt x="14849" y="13676"/>
                  </a:moveTo>
                  <a:cubicBezTo>
                    <a:pt x="14564" y="14193"/>
                    <a:pt x="14062" y="14555"/>
                    <a:pt x="13481" y="14661"/>
                  </a:cubicBezTo>
                  <a:cubicBezTo>
                    <a:pt x="13121" y="14738"/>
                    <a:pt x="12642" y="14800"/>
                    <a:pt x="11043" y="14136"/>
                  </a:cubicBezTo>
                  <a:cubicBezTo>
                    <a:pt x="9633" y="13443"/>
                    <a:pt x="8436" y="12383"/>
                    <a:pt x="7579" y="11067"/>
                  </a:cubicBezTo>
                  <a:cubicBezTo>
                    <a:pt x="7106" y="10460"/>
                    <a:pt x="6819" y="9729"/>
                    <a:pt x="6752" y="8962"/>
                  </a:cubicBezTo>
                  <a:cubicBezTo>
                    <a:pt x="6734" y="8320"/>
                    <a:pt x="6993" y="7701"/>
                    <a:pt x="7464" y="7263"/>
                  </a:cubicBezTo>
                  <a:cubicBezTo>
                    <a:pt x="7660" y="7091"/>
                    <a:pt x="7915" y="7002"/>
                    <a:pt x="8176" y="7014"/>
                  </a:cubicBezTo>
                  <a:cubicBezTo>
                    <a:pt x="8261" y="7014"/>
                    <a:pt x="8339" y="7018"/>
                    <a:pt x="8409" y="7021"/>
                  </a:cubicBezTo>
                  <a:cubicBezTo>
                    <a:pt x="8613" y="7030"/>
                    <a:pt x="8716" y="7042"/>
                    <a:pt x="8850" y="7366"/>
                  </a:cubicBezTo>
                  <a:cubicBezTo>
                    <a:pt x="9019" y="7772"/>
                    <a:pt x="9426" y="8773"/>
                    <a:pt x="9476" y="8878"/>
                  </a:cubicBezTo>
                  <a:cubicBezTo>
                    <a:pt x="9546" y="8991"/>
                    <a:pt x="9557" y="9132"/>
                    <a:pt x="9505" y="9256"/>
                  </a:cubicBezTo>
                  <a:cubicBezTo>
                    <a:pt x="9448" y="9374"/>
                    <a:pt x="9372" y="9482"/>
                    <a:pt x="9280" y="9576"/>
                  </a:cubicBezTo>
                  <a:cubicBezTo>
                    <a:pt x="9178" y="9695"/>
                    <a:pt x="9080" y="9785"/>
                    <a:pt x="8978" y="9912"/>
                  </a:cubicBezTo>
                  <a:cubicBezTo>
                    <a:pt x="8883" y="10023"/>
                    <a:pt x="8777" y="10142"/>
                    <a:pt x="8896" y="10344"/>
                  </a:cubicBezTo>
                  <a:cubicBezTo>
                    <a:pt x="9201" y="10866"/>
                    <a:pt x="9582" y="11340"/>
                    <a:pt x="10025" y="11751"/>
                  </a:cubicBezTo>
                  <a:cubicBezTo>
                    <a:pt x="10500" y="12187"/>
                    <a:pt x="11054" y="12529"/>
                    <a:pt x="11657" y="12759"/>
                  </a:cubicBezTo>
                  <a:cubicBezTo>
                    <a:pt x="11821" y="12837"/>
                    <a:pt x="12015" y="12806"/>
                    <a:pt x="12147" y="12681"/>
                  </a:cubicBezTo>
                  <a:cubicBezTo>
                    <a:pt x="12341" y="12451"/>
                    <a:pt x="12523" y="12211"/>
                    <a:pt x="12691" y="11961"/>
                  </a:cubicBezTo>
                  <a:cubicBezTo>
                    <a:pt x="12794" y="11790"/>
                    <a:pt x="13010" y="11724"/>
                    <a:pt x="13190" y="11809"/>
                  </a:cubicBezTo>
                  <a:cubicBezTo>
                    <a:pt x="13378" y="11875"/>
                    <a:pt x="14373" y="12367"/>
                    <a:pt x="14577" y="12470"/>
                  </a:cubicBezTo>
                  <a:cubicBezTo>
                    <a:pt x="14782" y="12572"/>
                    <a:pt x="14917" y="12622"/>
                    <a:pt x="14966" y="12708"/>
                  </a:cubicBezTo>
                  <a:cubicBezTo>
                    <a:pt x="15019" y="13035"/>
                    <a:pt x="14978" y="13371"/>
                    <a:pt x="14847" y="13676"/>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6FDB4F-0B24-F14C-B7B8-2659E5BA14A4}"/>
              </a:ext>
            </a:extLst>
          </p:cNvPr>
          <p:cNvSpPr>
            <a:spLocks noGrp="1"/>
          </p:cNvSpPr>
          <p:nvPr>
            <p:ph type="pic" sz="quarter" idx="10"/>
          </p:nvPr>
        </p:nvSpPr>
        <p:spPr>
          <a:xfrm>
            <a:off x="0" y="1356"/>
            <a:ext cx="4039643" cy="6856644"/>
          </a:xfrm>
        </p:spPr>
      </p:sp>
      <p:sp>
        <p:nvSpPr>
          <p:cNvPr id="172" name="Lorem ipsum dolor sit amet, consectetur adipiscing elit, sed do eiusmod tempor aliqua. Ut enim ad minim veniam, quis nostrud exercitation ullamco laboris nisi ut aliquip ex ea commodo consequat. Duis voluptate velit esse cillum dolore eu fugiat nulla pariatur."/>
          <p:cNvSpPr txBox="1"/>
          <p:nvPr/>
        </p:nvSpPr>
        <p:spPr>
          <a:xfrm>
            <a:off x="4866856" y="1961632"/>
            <a:ext cx="617313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9F9FA6"/>
                </a:solidFill>
                <a:latin typeface="PT Sans"/>
                <a:ea typeface="PT Sans"/>
                <a:cs typeface="PT Sans"/>
                <a:sym typeface="PT Sans"/>
              </a:defRPr>
            </a:lvl1pPr>
          </a:lstStyle>
          <a:p>
            <a:pPr marL="285750" indent="-285750">
              <a:buFont typeface="Arial" panose="020B0604020202020204" pitchFamily="34" charset="0"/>
              <a:buChar char="•"/>
            </a:pPr>
            <a:endParaRPr dirty="0">
              <a:solidFill>
                <a:schemeClr val="tx1"/>
              </a:solidFill>
            </a:endParaRPr>
          </a:p>
        </p:txBody>
      </p:sp>
      <p:sp>
        <p:nvSpPr>
          <p:cNvPr id="174" name="This is photo slide"/>
          <p:cNvSpPr txBox="1"/>
          <p:nvPr/>
        </p:nvSpPr>
        <p:spPr>
          <a:xfrm>
            <a:off x="4785983" y="-176029"/>
            <a:ext cx="633488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Introduction</a:t>
            </a:r>
          </a:p>
        </p:txBody>
      </p:sp>
      <p:sp>
        <p:nvSpPr>
          <p:cNvPr id="175" name="Graphic 76"/>
          <p:cNvSpPr/>
          <p:nvPr/>
        </p:nvSpPr>
        <p:spPr>
          <a:xfrm>
            <a:off x="3285170" y="1574470"/>
            <a:ext cx="516427" cy="635588"/>
          </a:xfrm>
          <a:custGeom>
            <a:avLst/>
            <a:gdLst/>
            <a:ahLst/>
            <a:cxnLst>
              <a:cxn ang="0">
                <a:pos x="wd2" y="hd2"/>
              </a:cxn>
              <a:cxn ang="5400000">
                <a:pos x="wd2" y="hd2"/>
              </a:cxn>
              <a:cxn ang="10800000">
                <a:pos x="wd2" y="hd2"/>
              </a:cxn>
              <a:cxn ang="16200000">
                <a:pos x="wd2" y="hd2"/>
              </a:cxn>
            </a:cxnLst>
            <a:rect l="0" t="0" r="r" b="b"/>
            <a:pathLst>
              <a:path w="20923" h="21500" extrusionOk="0">
                <a:moveTo>
                  <a:pt x="13944" y="15082"/>
                </a:moveTo>
                <a:cubicBezTo>
                  <a:pt x="14769" y="15903"/>
                  <a:pt x="15087" y="17000"/>
                  <a:pt x="14801" y="18045"/>
                </a:cubicBezTo>
                <a:cubicBezTo>
                  <a:pt x="14467" y="18995"/>
                  <a:pt x="13663" y="19782"/>
                  <a:pt x="12591" y="20207"/>
                </a:cubicBezTo>
                <a:cubicBezTo>
                  <a:pt x="12249" y="20346"/>
                  <a:pt x="12057" y="20656"/>
                  <a:pt x="12119" y="20969"/>
                </a:cubicBezTo>
                <a:cubicBezTo>
                  <a:pt x="12193" y="21289"/>
                  <a:pt x="12538" y="21515"/>
                  <a:pt x="12928" y="21498"/>
                </a:cubicBezTo>
                <a:cubicBezTo>
                  <a:pt x="15665" y="21380"/>
                  <a:pt x="18149" y="20123"/>
                  <a:pt x="19541" y="18152"/>
                </a:cubicBezTo>
                <a:cubicBezTo>
                  <a:pt x="20865" y="16229"/>
                  <a:pt x="21256" y="13956"/>
                  <a:pt x="20634" y="11800"/>
                </a:cubicBezTo>
                <a:cubicBezTo>
                  <a:pt x="20032" y="9698"/>
                  <a:pt x="18774" y="7768"/>
                  <a:pt x="16986" y="6205"/>
                </a:cubicBezTo>
                <a:cubicBezTo>
                  <a:pt x="16680" y="5937"/>
                  <a:pt x="16170" y="5926"/>
                  <a:pt x="15848" y="6182"/>
                </a:cubicBezTo>
                <a:cubicBezTo>
                  <a:pt x="15797" y="6222"/>
                  <a:pt x="15753" y="6268"/>
                  <a:pt x="15716" y="6318"/>
                </a:cubicBezTo>
                <a:cubicBezTo>
                  <a:pt x="15290" y="6864"/>
                  <a:pt x="14755" y="7345"/>
                  <a:pt x="14135" y="7741"/>
                </a:cubicBezTo>
                <a:cubicBezTo>
                  <a:pt x="13412" y="4747"/>
                  <a:pt x="11456" y="2060"/>
                  <a:pt x="8606" y="147"/>
                </a:cubicBezTo>
                <a:cubicBezTo>
                  <a:pt x="8258" y="-85"/>
                  <a:pt x="7752" y="-38"/>
                  <a:pt x="7475" y="252"/>
                </a:cubicBezTo>
                <a:cubicBezTo>
                  <a:pt x="7427" y="302"/>
                  <a:pt x="7388" y="357"/>
                  <a:pt x="7359" y="415"/>
                </a:cubicBezTo>
                <a:cubicBezTo>
                  <a:pt x="5389" y="4399"/>
                  <a:pt x="1463" y="7118"/>
                  <a:pt x="237" y="11367"/>
                </a:cubicBezTo>
                <a:cubicBezTo>
                  <a:pt x="-344" y="13580"/>
                  <a:pt x="152" y="15895"/>
                  <a:pt x="1617" y="17803"/>
                </a:cubicBezTo>
                <a:cubicBezTo>
                  <a:pt x="2985" y="19515"/>
                  <a:pt x="4497" y="20961"/>
                  <a:pt x="6853" y="21478"/>
                </a:cubicBezTo>
                <a:cubicBezTo>
                  <a:pt x="6920" y="21492"/>
                  <a:pt x="6990" y="21500"/>
                  <a:pt x="7059" y="21500"/>
                </a:cubicBezTo>
                <a:cubicBezTo>
                  <a:pt x="7503" y="21500"/>
                  <a:pt x="7863" y="21199"/>
                  <a:pt x="7863" y="20828"/>
                </a:cubicBezTo>
                <a:cubicBezTo>
                  <a:pt x="7863" y="20691"/>
                  <a:pt x="7813" y="20558"/>
                  <a:pt x="7720" y="20445"/>
                </a:cubicBezTo>
                <a:cubicBezTo>
                  <a:pt x="6847" y="19396"/>
                  <a:pt x="6069" y="18362"/>
                  <a:pt x="6116" y="17228"/>
                </a:cubicBezTo>
                <a:cubicBezTo>
                  <a:pt x="6160" y="16688"/>
                  <a:pt x="6350" y="16163"/>
                  <a:pt x="6670" y="15693"/>
                </a:cubicBezTo>
                <a:cubicBezTo>
                  <a:pt x="6925" y="15293"/>
                  <a:pt x="7235" y="14918"/>
                  <a:pt x="7594" y="14578"/>
                </a:cubicBezTo>
                <a:cubicBezTo>
                  <a:pt x="7840" y="14346"/>
                  <a:pt x="8108" y="14127"/>
                  <a:pt x="8376" y="13906"/>
                </a:cubicBezTo>
                <a:cubicBezTo>
                  <a:pt x="8799" y="13576"/>
                  <a:pt x="9194" y="13220"/>
                  <a:pt x="9557" y="12843"/>
                </a:cubicBezTo>
                <a:cubicBezTo>
                  <a:pt x="11283" y="13800"/>
                  <a:pt x="12414" y="15345"/>
                  <a:pt x="12649" y="17064"/>
                </a:cubicBezTo>
                <a:cubicBezTo>
                  <a:pt x="13307" y="16526"/>
                  <a:pt x="13759" y="15836"/>
                  <a:pt x="13944" y="15082"/>
                </a:cubicBezTo>
                <a:close/>
              </a:path>
            </a:pathLst>
          </a:custGeom>
          <a:solidFill>
            <a:schemeClr val="tx2"/>
          </a:solidFill>
          <a:ln w="12700">
            <a:miter lim="400000"/>
          </a:ln>
        </p:spPr>
        <p:txBody>
          <a:bodyPr lIns="45719" rIns="45719" anchor="ctr"/>
          <a:lstStyle/>
          <a:p>
            <a:endParaRPr/>
          </a:p>
        </p:txBody>
      </p:sp>
      <p:grpSp>
        <p:nvGrpSpPr>
          <p:cNvPr id="178" name="Group"/>
          <p:cNvGrpSpPr/>
          <p:nvPr/>
        </p:nvGrpSpPr>
        <p:grpSpPr>
          <a:xfrm>
            <a:off x="3251200" y="909954"/>
            <a:ext cx="7606429" cy="5638240"/>
            <a:chOff x="0" y="0"/>
            <a:chExt cx="7606428" cy="5038090"/>
          </a:xfrm>
        </p:grpSpPr>
        <p:sp>
          <p:nvSpPr>
            <p:cNvPr id="176" name="Line"/>
            <p:cNvSpPr/>
            <p:nvPr/>
          </p:nvSpPr>
          <p:spPr>
            <a:xfrm>
              <a:off x="0" y="0"/>
              <a:ext cx="7606428"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177" name="Line"/>
            <p:cNvSpPr/>
            <p:nvPr/>
          </p:nvSpPr>
          <p:spPr>
            <a:xfrm>
              <a:off x="0" y="5038090"/>
              <a:ext cx="7606428"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a:p>
          </p:txBody>
        </p:sp>
      </p:grpSp>
      <p:pic>
        <p:nvPicPr>
          <p:cNvPr id="2050" name="Picture 2">
            <a:extLst>
              <a:ext uri="{FF2B5EF4-FFF2-40B4-BE49-F238E27FC236}">
                <a16:creationId xmlns:a16="http://schemas.microsoft.com/office/drawing/2014/main" id="{DABC06D2-F4C4-4BFA-BF3F-0419CF217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324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BDE0AF0-62FF-4633-B223-D57BE2BADEDF}"/>
              </a:ext>
            </a:extLst>
          </p:cNvPr>
          <p:cNvSpPr/>
          <p:nvPr/>
        </p:nvSpPr>
        <p:spPr>
          <a:xfrm>
            <a:off x="134911" y="4676931"/>
            <a:ext cx="1978702" cy="1271098"/>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D"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8578CE20-543F-4160-9CDE-EA98ADB7D287}"/>
              </a:ext>
            </a:extLst>
          </p:cNvPr>
          <p:cNvSpPr txBox="1"/>
          <p:nvPr/>
        </p:nvSpPr>
        <p:spPr>
          <a:xfrm>
            <a:off x="4638675" y="1308098"/>
            <a:ext cx="7298973"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Wingdings" panose="05000000000000000000" pitchFamily="2" charset="2"/>
              <a:buChar char="§"/>
            </a:pPr>
            <a:r>
              <a:rPr lang="en-US" sz="2400" dirty="0">
                <a:solidFill>
                  <a:schemeClr val="tx1"/>
                </a:solidFill>
                <a:effectLst/>
                <a:latin typeface="Times New Roman" panose="02020603050405020304" pitchFamily="18" charset="0"/>
                <a:ea typeface="Calibri" panose="020F0502020204030204" pitchFamily="34" charset="0"/>
              </a:rPr>
              <a:t>In tropical soils   =&gt; phosphorus (P) adsorption</a:t>
            </a:r>
          </a:p>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Soils that develop from volcanic material</a:t>
            </a:r>
            <a:r>
              <a:rPr lang="en-US" sz="2400" dirty="0">
                <a:solidFill>
                  <a:schemeClr val="tx1"/>
                </a:solidFill>
                <a:effectLst/>
                <a:latin typeface="Times New Roman" panose="02020603050405020304" pitchFamily="18" charset="0"/>
                <a:ea typeface="Calibri" panose="020F0502020204030204" pitchFamily="34" charset="0"/>
              </a:rPr>
              <a:t> =&gt;</a:t>
            </a:r>
            <a:r>
              <a:rPr lang="en-US" sz="2400" dirty="0">
                <a:solidFill>
                  <a:schemeClr val="tx1"/>
                </a:solidFill>
                <a:latin typeface="Times New Roman" panose="02020603050405020304" pitchFamily="18" charset="0"/>
                <a:ea typeface="Calibri" panose="020F0502020204030204" pitchFamily="34" charset="0"/>
              </a:rPr>
              <a:t> </a:t>
            </a:r>
            <a:r>
              <a:rPr lang="en-US" sz="2400" dirty="0">
                <a:solidFill>
                  <a:schemeClr val="tx1"/>
                </a:solidFill>
                <a:latin typeface="Times New Roman" panose="02020603050405020304" pitchFamily="18" charset="0"/>
                <a:cs typeface="Times New Roman" panose="02020603050405020304" pitchFamily="18" charset="0"/>
              </a:rPr>
              <a:t>soil in the Geological Formation of </a:t>
            </a:r>
            <a:r>
              <a:rPr lang="en-US" sz="2400" dirty="0" err="1">
                <a:solidFill>
                  <a:schemeClr val="tx1"/>
                </a:solidFill>
                <a:latin typeface="Times New Roman" panose="02020603050405020304" pitchFamily="18" charset="0"/>
                <a:cs typeface="Times New Roman" panose="02020603050405020304" pitchFamily="18" charset="0"/>
              </a:rPr>
              <a:t>Ranau</a:t>
            </a:r>
            <a:r>
              <a:rPr lang="en-US" sz="2400" dirty="0">
                <a:solidFill>
                  <a:schemeClr val="tx1"/>
                </a:solidFill>
                <a:latin typeface="Times New Roman" panose="02020603050405020304" pitchFamily="18" charset="0"/>
                <a:cs typeface="Times New Roman" panose="02020603050405020304" pitchFamily="18" charset="0"/>
              </a:rPr>
              <a:t> Tuff (TRGF)</a:t>
            </a:r>
          </a:p>
          <a:p>
            <a:pPr marL="285750" indent="-285750">
              <a:buFont typeface="Wingdings" panose="05000000000000000000" pitchFamily="2" charset="2"/>
              <a:buChar char="§"/>
            </a:pPr>
            <a:r>
              <a:rPr lang="en-US" sz="2400" dirty="0">
                <a:solidFill>
                  <a:schemeClr val="tx1"/>
                </a:solidFill>
                <a:effectLst/>
                <a:latin typeface="Times New Roman" panose="02020603050405020304" pitchFamily="18" charset="0"/>
                <a:ea typeface="Calibri" panose="020F0502020204030204" pitchFamily="34" charset="0"/>
              </a:rPr>
              <a:t>Soils which have a high capacity of P adsorption =&gt; potentially decrease the efficiency of P fertilizers for crop production</a:t>
            </a:r>
          </a:p>
          <a:p>
            <a:pPr marL="285750" indent="-285750">
              <a:buFont typeface="Wingdings" panose="05000000000000000000" pitchFamily="2" charset="2"/>
              <a:buChar char="§"/>
            </a:pPr>
            <a:r>
              <a:rPr lang="en-US" sz="2400" dirty="0">
                <a:solidFill>
                  <a:schemeClr val="tx1"/>
                </a:solidFill>
                <a:effectLst/>
                <a:latin typeface="Times New Roman" panose="02020603050405020304" pitchFamily="18" charset="0"/>
                <a:ea typeface="Calibri" panose="020F0502020204030204" pitchFamily="34" charset="0"/>
              </a:rPr>
              <a:t>Langmuir </a:t>
            </a:r>
            <a:r>
              <a:rPr lang="en-US" sz="2400" dirty="0" err="1">
                <a:solidFill>
                  <a:schemeClr val="tx1"/>
                </a:solidFill>
                <a:effectLst/>
                <a:latin typeface="Times New Roman" panose="02020603050405020304" pitchFamily="18" charset="0"/>
                <a:ea typeface="Calibri" panose="020F0502020204030204" pitchFamily="34" charset="0"/>
              </a:rPr>
              <a:t>Isothermic</a:t>
            </a:r>
            <a:r>
              <a:rPr lang="en-US" sz="2400" dirty="0">
                <a:solidFill>
                  <a:schemeClr val="tx1"/>
                </a:solidFill>
                <a:effectLst/>
                <a:latin typeface="Times New Roman" panose="02020603050405020304" pitchFamily="18" charset="0"/>
                <a:ea typeface="Calibri" panose="020F0502020204030204" pitchFamily="34" charset="0"/>
              </a:rPr>
              <a:t> Model is a mathematical model that can be used to determine the capacity adsorption (</a:t>
            </a:r>
            <a:r>
              <a:rPr lang="en-US" sz="2400" dirty="0" err="1">
                <a:solidFill>
                  <a:schemeClr val="tx1"/>
                </a:solidFill>
                <a:effectLst/>
                <a:latin typeface="Times New Roman" panose="02020603050405020304" pitchFamily="18" charset="0"/>
                <a:ea typeface="Calibri" panose="020F0502020204030204" pitchFamily="34" charset="0"/>
              </a:rPr>
              <a:t>X</a:t>
            </a:r>
            <a:r>
              <a:rPr lang="en-US" sz="2400" baseline="-25000" dirty="0" err="1">
                <a:solidFill>
                  <a:schemeClr val="tx1"/>
                </a:solidFill>
                <a:effectLst/>
                <a:latin typeface="Times New Roman" panose="02020603050405020304" pitchFamily="18" charset="0"/>
                <a:ea typeface="Calibri" panose="020F0502020204030204" pitchFamily="34" charset="0"/>
              </a:rPr>
              <a:t>max</a:t>
            </a:r>
            <a:r>
              <a:rPr lang="en-US" sz="2400" dirty="0">
                <a:solidFill>
                  <a:schemeClr val="tx1"/>
                </a:solidFill>
                <a:effectLst/>
                <a:latin typeface="Times New Roman" panose="02020603050405020304" pitchFamily="18" charset="0"/>
                <a:ea typeface="Calibri" panose="020F0502020204030204" pitchFamily="34" charset="0"/>
              </a:rPr>
              <a:t>) and the relative P </a:t>
            </a:r>
            <a:r>
              <a:rPr lang="en-US" sz="2400" dirty="0" err="1">
                <a:solidFill>
                  <a:schemeClr val="tx1"/>
                </a:solidFill>
                <a:effectLst/>
                <a:latin typeface="Times New Roman" panose="02020603050405020304" pitchFamily="18" charset="0"/>
                <a:ea typeface="Calibri" panose="020F0502020204030204" pitchFamily="34" charset="0"/>
              </a:rPr>
              <a:t>adsorbtion</a:t>
            </a:r>
            <a:r>
              <a:rPr lang="en-US" sz="2400" dirty="0">
                <a:solidFill>
                  <a:schemeClr val="tx1"/>
                </a:solidFill>
                <a:effectLst/>
                <a:latin typeface="Times New Roman" panose="02020603050405020304" pitchFamily="18" charset="0"/>
                <a:ea typeface="Calibri" panose="020F0502020204030204" pitchFamily="34" charset="0"/>
              </a:rPr>
              <a:t> energy (K</a:t>
            </a:r>
            <a:r>
              <a:rPr lang="en-US" sz="2400" baseline="-25000" dirty="0">
                <a:solidFill>
                  <a:schemeClr val="tx1"/>
                </a:solidFill>
                <a:effectLst/>
                <a:latin typeface="Times New Roman" panose="02020603050405020304" pitchFamily="18" charset="0"/>
                <a:ea typeface="Calibri" panose="020F0502020204030204" pitchFamily="34" charset="0"/>
              </a:rPr>
              <a:t>L</a:t>
            </a:r>
            <a:r>
              <a:rPr lang="en-US" sz="2400" dirty="0">
                <a:solidFill>
                  <a:schemeClr val="tx1"/>
                </a:solidFill>
                <a:effectLst/>
                <a:latin typeface="Times New Roman" panose="02020603050405020304" pitchFamily="18" charset="0"/>
                <a:ea typeface="Calibri" panose="020F0502020204030204" pitchFamily="34" charset="0"/>
              </a:rPr>
              <a:t>) of phosphorus in the soil. </a:t>
            </a:r>
            <a:endParaRPr lang="en-US" sz="2400" dirty="0">
              <a:solidFill>
                <a:schemeClr val="tx1"/>
              </a:solidFill>
            </a:endParaRPr>
          </a:p>
          <a:p>
            <a:pPr marL="285750" indent="-285750">
              <a:buFont typeface="Wingdings" panose="05000000000000000000" pitchFamily="2" charset="2"/>
              <a:buChar char="§"/>
            </a:pPr>
            <a:endParaRPr lang="en-ID" sz="2400" dirty="0">
              <a:solidFill>
                <a:schemeClr val="tx1"/>
              </a:solidFill>
            </a:endParaRPr>
          </a:p>
          <a:p>
            <a:endParaRPr lang="en-ID" sz="2400" dirty="0"/>
          </a:p>
        </p:txBody>
      </p:sp>
      <p:sp>
        <p:nvSpPr>
          <p:cNvPr id="21" name="TextBox 20">
            <a:extLst>
              <a:ext uri="{FF2B5EF4-FFF2-40B4-BE49-F238E27FC236}">
                <a16:creationId xmlns:a16="http://schemas.microsoft.com/office/drawing/2014/main" id="{1B07BD94-B2A3-4CD3-9D05-F5553A5AE0C9}"/>
              </a:ext>
            </a:extLst>
          </p:cNvPr>
          <p:cNvSpPr txBox="1"/>
          <p:nvPr/>
        </p:nvSpPr>
        <p:spPr>
          <a:xfrm>
            <a:off x="4785983" y="5515089"/>
            <a:ext cx="7151665"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D" dirty="0"/>
              <a:t>This research is very important considering the high P sorption being not available for crops in soils developed from volcanic material and the absence of data on P sorption in the TRGF volcanic area.</a:t>
            </a:r>
          </a:p>
        </p:txBody>
      </p:sp>
    </p:spTree>
    <p:extLst>
      <p:ext uri="{BB962C8B-B14F-4D97-AF65-F5344CB8AC3E}">
        <p14:creationId xmlns:p14="http://schemas.microsoft.com/office/powerpoint/2010/main" val="4674075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hree columns of content"/>
          <p:cNvSpPr txBox="1"/>
          <p:nvPr/>
        </p:nvSpPr>
        <p:spPr>
          <a:xfrm>
            <a:off x="600074" y="-73846"/>
            <a:ext cx="745807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Materials and Methods</a:t>
            </a:r>
          </a:p>
        </p:txBody>
      </p:sp>
      <p:sp>
        <p:nvSpPr>
          <p:cNvPr id="158" name="Lorem ipsum dolor sit adipiscing elit, sed do incididunt exercitation ullamco laboris nisi consequat. Duis aute irure"/>
          <p:cNvSpPr txBox="1"/>
          <p:nvPr/>
        </p:nvSpPr>
        <p:spPr>
          <a:xfrm>
            <a:off x="421957" y="1538256"/>
            <a:ext cx="3613727"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6"/>
                </a:solidFill>
                <a:latin typeface="PT Sans"/>
                <a:ea typeface="PT Sans"/>
                <a:cs typeface="PT Sans"/>
                <a:sym typeface="PT Sans"/>
              </a:defRPr>
            </a:lvl1pPr>
          </a:lstStyle>
          <a:p>
            <a:r>
              <a:rPr lang="en-US" sz="2400" b="1" dirty="0">
                <a:solidFill>
                  <a:schemeClr val="tx1"/>
                </a:solidFill>
              </a:rPr>
              <a:t>Sampling Locations:</a:t>
            </a:r>
          </a:p>
        </p:txBody>
      </p:sp>
      <p:sp>
        <p:nvSpPr>
          <p:cNvPr id="159" name="Lorem ipsum dolor sit adipiscing elit, sed do incididunt exercitation ullamco laboris nisi consequat. Duis aute irure"/>
          <p:cNvSpPr txBox="1"/>
          <p:nvPr/>
        </p:nvSpPr>
        <p:spPr>
          <a:xfrm>
            <a:off x="238126" y="2190132"/>
            <a:ext cx="3816926"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6"/>
                </a:solidFill>
                <a:latin typeface="PT Sans"/>
                <a:ea typeface="PT Sans"/>
                <a:cs typeface="PT Sans"/>
                <a:sym typeface="PT Sans"/>
              </a:defRPr>
            </a:lvl1pPr>
          </a:lstStyle>
          <a:p>
            <a:r>
              <a:rPr lang="en-US" sz="2000" dirty="0">
                <a:solidFill>
                  <a:schemeClr val="tx1"/>
                </a:solidFill>
                <a:latin typeface="Times New Roman" panose="02020603050405020304" pitchFamily="18" charset="0"/>
                <a:cs typeface="Times New Roman" panose="02020603050405020304" pitchFamily="18" charset="0"/>
              </a:rPr>
              <a:t>1. </a:t>
            </a:r>
            <a:r>
              <a:rPr lang="en-US" sz="2000" dirty="0" err="1">
                <a:solidFill>
                  <a:schemeClr val="tx1"/>
                </a:solidFill>
                <a:latin typeface="Times New Roman" panose="02020603050405020304" pitchFamily="18" charset="0"/>
                <a:cs typeface="Times New Roman" panose="02020603050405020304" pitchFamily="18" charset="0"/>
              </a:rPr>
              <a:t>Sekincau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40 km in the </a:t>
            </a:r>
          </a:p>
          <a:p>
            <a:pPr>
              <a:tabLst>
                <a:tab pos="179388" algn="l"/>
              </a:tabLst>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southern area of ​​Lake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Ranau</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sz="2000" dirty="0">
              <a:solidFill>
                <a:schemeClr val="tx1"/>
              </a:solidFill>
              <a:latin typeface="Times New Roman" panose="02020603050405020304" pitchFamily="18" charset="0"/>
              <a:cs typeface="Times New Roman" panose="02020603050405020304" pitchFamily="18" charset="0"/>
            </a:endParaRPr>
          </a:p>
        </p:txBody>
      </p:sp>
      <p:sp>
        <p:nvSpPr>
          <p:cNvPr id="160" name="Lorem ipsum dolor sit adipiscing elit, sed do incididunt exercitation ullamco laboris nisi consequat. Duis aute irure"/>
          <p:cNvSpPr txBox="1"/>
          <p:nvPr/>
        </p:nvSpPr>
        <p:spPr>
          <a:xfrm>
            <a:off x="8126826" y="349373"/>
            <a:ext cx="416215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6"/>
                </a:solidFill>
                <a:latin typeface="PT Sans"/>
                <a:ea typeface="PT Sans"/>
                <a:cs typeface="PT Sans"/>
                <a:sym typeface="PT Sans"/>
              </a:defRPr>
            </a:lvl1pPr>
          </a:lstStyle>
          <a:p>
            <a:r>
              <a:rPr lang="en-US" dirty="0">
                <a:solidFill>
                  <a:schemeClr val="tx1"/>
                </a:solidFill>
                <a:latin typeface="Times New Roman" panose="02020603050405020304" pitchFamily="18" charset="0"/>
                <a:cs typeface="Times New Roman" panose="02020603050405020304" pitchFamily="18" charset="0"/>
              </a:rPr>
              <a:t>P adsorption analysis was carried out in the Laboratory of Soil Science, Faculty of Agriculture, University of Lampung</a:t>
            </a:r>
            <a:endParaRPr lang="en-ID" dirty="0">
              <a:solidFill>
                <a:schemeClr val="tx1"/>
              </a:solidFill>
              <a:latin typeface="Times New Roman" panose="02020603050405020304" pitchFamily="18" charset="0"/>
              <a:cs typeface="Times New Roman" panose="02020603050405020304" pitchFamily="18" charset="0"/>
            </a:endParaRPr>
          </a:p>
        </p:txBody>
      </p:sp>
      <p:sp>
        <p:nvSpPr>
          <p:cNvPr id="161" name="Line"/>
          <p:cNvSpPr/>
          <p:nvPr/>
        </p:nvSpPr>
        <p:spPr>
          <a:xfrm>
            <a:off x="1651000" y="1148981"/>
            <a:ext cx="6226444" cy="0"/>
          </a:xfrm>
          <a:prstGeom prst="line">
            <a:avLst/>
          </a:prstGeom>
          <a:ln w="50800">
            <a:solidFill>
              <a:srgbClr val="020303"/>
            </a:solidFill>
            <a:miter/>
          </a:ln>
        </p:spPr>
        <p:txBody>
          <a:bodyPr lIns="45719" rIns="45719"/>
          <a:lstStyle/>
          <a:p>
            <a:endParaRPr/>
          </a:p>
        </p:txBody>
      </p:sp>
      <p:pic>
        <p:nvPicPr>
          <p:cNvPr id="8" name="Picture 7">
            <a:extLst>
              <a:ext uri="{FF2B5EF4-FFF2-40B4-BE49-F238E27FC236}">
                <a16:creationId xmlns:a16="http://schemas.microsoft.com/office/drawing/2014/main" id="{C80584BF-0AE1-45B9-9C8F-C29A03084B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7" y="3107791"/>
            <a:ext cx="1933576" cy="2849024"/>
          </a:xfrm>
          <a:prstGeom prst="rect">
            <a:avLst/>
          </a:prstGeom>
          <a:noFill/>
          <a:ln>
            <a:noFill/>
          </a:ln>
        </p:spPr>
      </p:pic>
      <p:pic>
        <p:nvPicPr>
          <p:cNvPr id="9" name="Picture 8">
            <a:extLst>
              <a:ext uri="{FF2B5EF4-FFF2-40B4-BE49-F238E27FC236}">
                <a16:creationId xmlns:a16="http://schemas.microsoft.com/office/drawing/2014/main" id="{563AB10F-7FFE-41DE-8246-E7E95C1BD1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224" y="3107791"/>
            <a:ext cx="1933575" cy="2849024"/>
          </a:xfrm>
          <a:prstGeom prst="rect">
            <a:avLst/>
          </a:prstGeom>
          <a:noFill/>
          <a:ln>
            <a:noFill/>
          </a:ln>
        </p:spPr>
      </p:pic>
      <p:sp>
        <p:nvSpPr>
          <p:cNvPr id="10" name="Lorem ipsum dolor sit adipiscing elit, sed do incididunt exercitation ullamco laboris nisi consequat. Duis aute irure">
            <a:extLst>
              <a:ext uri="{FF2B5EF4-FFF2-40B4-BE49-F238E27FC236}">
                <a16:creationId xmlns:a16="http://schemas.microsoft.com/office/drawing/2014/main" id="{B4BADE11-3C2B-4539-8FA2-8E8FD2BB5660}"/>
              </a:ext>
            </a:extLst>
          </p:cNvPr>
          <p:cNvSpPr txBox="1"/>
          <p:nvPr/>
        </p:nvSpPr>
        <p:spPr>
          <a:xfrm>
            <a:off x="3958925" y="2161065"/>
            <a:ext cx="361372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6"/>
                </a:solidFill>
                <a:latin typeface="PT Sans"/>
                <a:ea typeface="PT Sans"/>
                <a:cs typeface="PT Sans"/>
                <a:sym typeface="PT Sans"/>
              </a:defRPr>
            </a:lvl1pPr>
          </a:lstStyle>
          <a:p>
            <a:pPr marL="263525" indent="-263525"/>
            <a:r>
              <a:rPr lang="en-US" dirty="0">
                <a:solidFill>
                  <a:schemeClr val="tx1"/>
                </a:solidFill>
                <a:latin typeface="Times New Roman" panose="02020603050405020304" pitchFamily="18" charset="0"/>
                <a:cs typeface="Times New Roman" panose="02020603050405020304" pitchFamily="18" charset="0"/>
              </a:rPr>
              <a:t>2.  Batu </a:t>
            </a:r>
            <a:r>
              <a:rPr lang="en-US" dirty="0" err="1">
                <a:solidFill>
                  <a:schemeClr val="tx1"/>
                </a:solidFill>
                <a:latin typeface="Times New Roman" panose="02020603050405020304" pitchFamily="18" charset="0"/>
                <a:cs typeface="Times New Roman" panose="02020603050405020304" pitchFamily="18" charset="0"/>
              </a:rPr>
              <a:t>Brak</a:t>
            </a:r>
            <a:r>
              <a:rPr lang="en-US"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30 km in the   southern area of ​​Lake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Ranau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dirty="0">
              <a:solidFill>
                <a:schemeClr val="tx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487289B-44E7-48B0-8AD0-1C2ADA8DE355}"/>
              </a:ext>
            </a:extLst>
          </p:cNvPr>
          <p:cNvPicPr/>
          <p:nvPr/>
        </p:nvPicPr>
        <p:blipFill rotWithShape="1">
          <a:blip r:embed="rId4" cstate="print">
            <a:extLst>
              <a:ext uri="{28A0092B-C50C-407E-A947-70E740481C1C}">
                <a14:useLocalDpi xmlns:a14="http://schemas.microsoft.com/office/drawing/2010/main" val="0"/>
              </a:ext>
            </a:extLst>
          </a:blip>
          <a:srcRect t="15001"/>
          <a:stretch/>
        </p:blipFill>
        <p:spPr bwMode="auto">
          <a:xfrm>
            <a:off x="4438650" y="3107791"/>
            <a:ext cx="2628539" cy="2813615"/>
          </a:xfrm>
          <a:prstGeom prst="rect">
            <a:avLst/>
          </a:prstGeom>
          <a:noFill/>
          <a:ln>
            <a:noFill/>
          </a:ln>
          <a:extLst>
            <a:ext uri="{53640926-AAD7-44D8-BBD7-CCE9431645EC}">
              <a14:shadowObscured xmlns:a14="http://schemas.microsoft.com/office/drawing/2010/main"/>
            </a:ext>
          </a:extLst>
        </p:spPr>
      </p:pic>
      <p:sp>
        <p:nvSpPr>
          <p:cNvPr id="12" name="Lorem ipsum dolor sit adipiscing elit, sed do incididunt exercitation ullamco laboris nisi consequat. Duis aute irure">
            <a:extLst>
              <a:ext uri="{FF2B5EF4-FFF2-40B4-BE49-F238E27FC236}">
                <a16:creationId xmlns:a16="http://schemas.microsoft.com/office/drawing/2014/main" id="{4D6E23D8-B267-49ED-885B-C7CACF464702}"/>
              </a:ext>
            </a:extLst>
          </p:cNvPr>
          <p:cNvSpPr txBox="1"/>
          <p:nvPr/>
        </p:nvSpPr>
        <p:spPr>
          <a:xfrm>
            <a:off x="7877444" y="3239597"/>
            <a:ext cx="361372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6"/>
                </a:solidFill>
                <a:latin typeface="PT Sans"/>
                <a:ea typeface="PT Sans"/>
                <a:cs typeface="PT Sans"/>
                <a:sym typeface="PT Sans"/>
              </a:defRPr>
            </a:lvl1pPr>
          </a:lstStyle>
          <a:p>
            <a:pPr marL="263525" indent="-263525"/>
            <a:r>
              <a:rPr lang="en-US" dirty="0">
                <a:solidFill>
                  <a:schemeClr val="tx1"/>
                </a:solidFill>
                <a:latin typeface="Times New Roman" panose="02020603050405020304" pitchFamily="18" charset="0"/>
                <a:cs typeface="Times New Roman" panose="02020603050405020304" pitchFamily="18" charset="0"/>
              </a:rPr>
              <a:t>3.  </a:t>
            </a:r>
            <a:r>
              <a:rPr lang="en-US" dirty="0" err="1">
                <a:solidFill>
                  <a:schemeClr val="tx1"/>
                </a:solidFill>
                <a:latin typeface="Times New Roman" panose="02020603050405020304" pitchFamily="18" charset="0"/>
                <a:cs typeface="Times New Roman" panose="02020603050405020304" pitchFamily="18" charset="0"/>
              </a:rPr>
              <a:t>Balik</a:t>
            </a:r>
            <a:r>
              <a:rPr lang="en-US" dirty="0">
                <a:solidFill>
                  <a:schemeClr val="tx1"/>
                </a:solidFill>
                <a:latin typeface="Times New Roman" panose="02020603050405020304" pitchFamily="18" charset="0"/>
                <a:cs typeface="Times New Roman" panose="02020603050405020304" pitchFamily="18" charset="0"/>
              </a:rPr>
              <a:t> Bukit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 km in the    southern area of ​​Lake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Ranau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dirty="0">
              <a:solidFill>
                <a:schemeClr val="tx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AA653B0-8EEE-40BA-A9AC-B47B5639505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2908" y="3885928"/>
            <a:ext cx="4240965" cy="2740613"/>
          </a:xfrm>
          <a:prstGeom prst="rect">
            <a:avLst/>
          </a:prstGeom>
          <a:noFill/>
          <a:ln>
            <a:noFill/>
          </a:ln>
        </p:spPr>
      </p:pic>
      <p:pic>
        <p:nvPicPr>
          <p:cNvPr id="14" name="Picture 13">
            <a:extLst>
              <a:ext uri="{FF2B5EF4-FFF2-40B4-BE49-F238E27FC236}">
                <a16:creationId xmlns:a16="http://schemas.microsoft.com/office/drawing/2014/main" id="{023A44AB-EED4-418E-9D0B-C1E5C54C1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7309" y="1336293"/>
            <a:ext cx="2935806" cy="165139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93B17743-AC32-4FD2-AACC-63DC2B304D7E}"/>
              </a:ext>
            </a:extLst>
          </p:cNvPr>
          <p:cNvSpPr txBox="1"/>
          <p:nvPr/>
        </p:nvSpPr>
        <p:spPr>
          <a:xfrm>
            <a:off x="152400" y="6257210"/>
            <a:ext cx="756050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effectLst/>
                <a:latin typeface="Times New Roman" panose="02020603050405020304" pitchFamily="18" charset="0"/>
                <a:ea typeface="Calibri" panose="020F0502020204030204" pitchFamily="34" charset="0"/>
              </a:rPr>
              <a:t>Soil samples were collected from two depth of soils (0 – 20 cm and 20 – 40 cm)</a:t>
            </a:r>
            <a:endParaRPr lang="en-ID"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is is your first text slide"/>
          <p:cNvSpPr txBox="1"/>
          <p:nvPr/>
        </p:nvSpPr>
        <p:spPr>
          <a:xfrm>
            <a:off x="33481" y="-95282"/>
            <a:ext cx="751820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endParaRPr lang="en-US" dirty="0"/>
          </a:p>
        </p:txBody>
      </p:sp>
      <p:sp>
        <p:nvSpPr>
          <p:cNvPr id="110" name="Rectangle"/>
          <p:cNvSpPr/>
          <p:nvPr/>
        </p:nvSpPr>
        <p:spPr>
          <a:xfrm>
            <a:off x="33481" y="6615459"/>
            <a:ext cx="9930260" cy="288044"/>
          </a:xfrm>
          <a:prstGeom prst="rect">
            <a:avLst/>
          </a:prstGeom>
          <a:solidFill>
            <a:schemeClr val="tx2"/>
          </a:solidFill>
          <a:ln w="12700">
            <a:miter lim="400000"/>
          </a:ln>
        </p:spPr>
        <p:txBody>
          <a:bodyPr lIns="45719" rIns="45719" anchor="ctr"/>
          <a:lstStyle/>
          <a:p>
            <a:endParaRPr/>
          </a:p>
        </p:txBody>
      </p:sp>
      <p:sp>
        <p:nvSpPr>
          <p:cNvPr id="111" name="Line"/>
          <p:cNvSpPr/>
          <p:nvPr/>
        </p:nvSpPr>
        <p:spPr>
          <a:xfrm>
            <a:off x="33481" y="799805"/>
            <a:ext cx="9983459" cy="1"/>
          </a:xfrm>
          <a:prstGeom prst="line">
            <a:avLst/>
          </a:prstGeom>
          <a:ln w="50800">
            <a:solidFill>
              <a:srgbClr val="020303"/>
            </a:solidFill>
            <a:miter/>
          </a:ln>
        </p:spPr>
        <p:txBody>
          <a:bodyPr lIns="45719" rIns="45719"/>
          <a:lstStyle/>
          <a:p>
            <a:endParaRPr dirty="0"/>
          </a:p>
        </p:txBody>
      </p:sp>
      <p:sp>
        <p:nvSpPr>
          <p:cNvPr id="12" name="TextBox 11">
            <a:extLst>
              <a:ext uri="{FF2B5EF4-FFF2-40B4-BE49-F238E27FC236}">
                <a16:creationId xmlns:a16="http://schemas.microsoft.com/office/drawing/2014/main" id="{67A2DD88-F038-4DC6-9BB9-2314ACF2E01B}"/>
              </a:ext>
            </a:extLst>
          </p:cNvPr>
          <p:cNvSpPr txBox="1"/>
          <p:nvPr/>
        </p:nvSpPr>
        <p:spPr>
          <a:xfrm>
            <a:off x="71581" y="89059"/>
            <a:ext cx="6116782"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D" sz="4000" b="1" dirty="0"/>
              <a:t>Method:</a:t>
            </a:r>
          </a:p>
        </p:txBody>
      </p:sp>
      <p:sp>
        <p:nvSpPr>
          <p:cNvPr id="14" name="TextBox 13">
            <a:extLst>
              <a:ext uri="{FF2B5EF4-FFF2-40B4-BE49-F238E27FC236}">
                <a16:creationId xmlns:a16="http://schemas.microsoft.com/office/drawing/2014/main" id="{C5D18264-C377-45C4-A8C1-4FD3BECBF35E}"/>
              </a:ext>
            </a:extLst>
          </p:cNvPr>
          <p:cNvSpPr txBox="1"/>
          <p:nvPr/>
        </p:nvSpPr>
        <p:spPr>
          <a:xfrm>
            <a:off x="252846" y="983148"/>
            <a:ext cx="6627349" cy="59400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ea typeface="Calibri" panose="020F0502020204030204" pitchFamily="34" charset="0"/>
              </a:rPr>
              <a:t>E</a:t>
            </a:r>
            <a:r>
              <a:rPr lang="en-US" sz="2000" b="1" dirty="0">
                <a:effectLst/>
                <a:latin typeface="Times New Roman" panose="02020603050405020304" pitchFamily="18" charset="0"/>
                <a:ea typeface="Calibri" panose="020F0502020204030204" pitchFamily="34" charset="0"/>
              </a:rPr>
              <a:t>ach soil sample was weighed as much as 3 g and placed into a shaker bottle (100 ml size). Then, each soil sample was added with several series of solution (0, 10, 20, 50, 100, and 200 ppm P having 10 mmol CaCl2) as much as 30 ml.</a:t>
            </a:r>
          </a:p>
          <a:p>
            <a:pPr marL="285750" indent="-285750">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The suspension of the soil sample was shaken using a shaker for ± 2 hours. </a:t>
            </a:r>
          </a:p>
          <a:p>
            <a:pPr marL="285750" indent="-285750">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After that, the soil sample suspension was centrifuged at 3000 rpm for 10 minutes.</a:t>
            </a:r>
          </a:p>
          <a:p>
            <a:pPr marL="285750" indent="-285750">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The clear solution from the centrifuge was used to measure P concentration  using a spectrophotometer with a wavelength of 720 nm. </a:t>
            </a:r>
          </a:p>
          <a:p>
            <a:pPr marL="285750" indent="-285750">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While the phosphorus that was absorbed in the soil is the difference between the concentration of the original phosphorus solution given and the phosphorus in equilibrium. </a:t>
            </a:r>
          </a:p>
          <a:p>
            <a:pPr marL="285750" indent="-285750">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The data obtained is calculated based on the equations and curves of the Langmuir equation can be seen in this Figure. 1</a:t>
            </a:r>
            <a:endParaRPr lang="en-ID" sz="2000" b="1"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2112BA-5B1B-44F8-A9C0-261EA61E0D66}"/>
                  </a:ext>
                </a:extLst>
              </p:cNvPr>
              <p:cNvSpPr txBox="1"/>
              <p:nvPr/>
            </p:nvSpPr>
            <p:spPr>
              <a:xfrm>
                <a:off x="6803996" y="1152864"/>
                <a:ext cx="4025929" cy="695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algn="just">
                  <a:lnSpc>
                    <a:spcPct val="106000"/>
                  </a:lnSpc>
                  <a:spcAft>
                    <a:spcPts val="800"/>
                  </a:spcAft>
                </a:pPr>
                <a14:m>
                  <m:oMath xmlns:m="http://schemas.openxmlformats.org/officeDocument/2006/math">
                    <m:f>
                      <m:fPr>
                        <m:ctrlPr>
                          <a:rPr lang="en-ID" sz="24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ID"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ID"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𝐿</m:t>
                            </m:r>
                          </m:sub>
                        </m:sSub>
                        <m:sSub>
                          <m:sSubPr>
                            <m:ctrlPr>
                              <a:rPr lang="en-ID"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D"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ID"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oMath>
                </a14:m>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C32112BA-5B1B-44F8-A9C0-261EA61E0D66}"/>
                  </a:ext>
                </a:extLst>
              </p:cNvPr>
              <p:cNvSpPr txBox="1">
                <a:spLocks noRot="1" noChangeAspect="1" noMove="1" noResize="1" noEditPoints="1" noAdjustHandles="1" noChangeArrowheads="1" noChangeShapeType="1" noTextEdit="1"/>
              </p:cNvSpPr>
              <p:nvPr/>
            </p:nvSpPr>
            <p:spPr>
              <a:xfrm>
                <a:off x="6803996" y="1152864"/>
                <a:ext cx="4025929" cy="695768"/>
              </a:xfrm>
              <a:prstGeom prst="rect">
                <a:avLst/>
              </a:prstGeom>
              <a:blipFill>
                <a:blip r:embed="rId2"/>
                <a:stretch>
                  <a:fillRect b="-877"/>
                </a:stretch>
              </a:blipFill>
              <a:ln w="12700" cap="flat">
                <a:noFill/>
                <a:miter lim="400000"/>
              </a:ln>
              <a:effectLst/>
            </p:spPr>
            <p:txBody>
              <a:bodyPr/>
              <a:lstStyle/>
              <a:p>
                <a:r>
                  <a:rPr lang="en-ID">
                    <a:noFill/>
                  </a:rPr>
                  <a:t> </a:t>
                </a:r>
              </a:p>
            </p:txBody>
          </p:sp>
        </mc:Fallback>
      </mc:AlternateContent>
      <p:pic>
        <p:nvPicPr>
          <p:cNvPr id="17" name="Picture 16">
            <a:extLst>
              <a:ext uri="{FF2B5EF4-FFF2-40B4-BE49-F238E27FC236}">
                <a16:creationId xmlns:a16="http://schemas.microsoft.com/office/drawing/2014/main" id="{70F5D41B-8844-44A8-A6F0-81DF1E56166B}"/>
              </a:ext>
            </a:extLst>
          </p:cNvPr>
          <p:cNvPicPr/>
          <p:nvPr/>
        </p:nvPicPr>
        <p:blipFill>
          <a:blip r:embed="rId3"/>
          <a:stretch>
            <a:fillRect/>
          </a:stretch>
        </p:blipFill>
        <p:spPr>
          <a:xfrm>
            <a:off x="7394546" y="1872618"/>
            <a:ext cx="4265786" cy="2428359"/>
          </a:xfrm>
          <a:prstGeom prst="rect">
            <a:avLst/>
          </a:prstGeom>
        </p:spPr>
      </p:pic>
      <p:sp>
        <p:nvSpPr>
          <p:cNvPr id="2" name="Rectangle 1">
            <a:extLst>
              <a:ext uri="{FF2B5EF4-FFF2-40B4-BE49-F238E27FC236}">
                <a16:creationId xmlns:a16="http://schemas.microsoft.com/office/drawing/2014/main" id="{0D5CB6BC-890D-4C5B-B619-A1E0FC5FF942}"/>
              </a:ext>
            </a:extLst>
          </p:cNvPr>
          <p:cNvSpPr/>
          <p:nvPr/>
        </p:nvSpPr>
        <p:spPr>
          <a:xfrm>
            <a:off x="7746215" y="839964"/>
            <a:ext cx="35980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Fig. 1 Langmuir plot</a:t>
            </a:r>
            <a:endParaRPr kumimoji="0" lang="en-ID" sz="1800" b="0" i="0" u="none" strike="noStrike" cap="none" spc="0" normalizeH="0" baseline="0" dirty="0">
              <a:ln>
                <a:noFill/>
              </a:ln>
              <a:solidFill>
                <a:schemeClr val="tx1"/>
              </a:solidFill>
              <a:effectLst/>
              <a:uFillTx/>
              <a:latin typeface="+mj-lt"/>
              <a:ea typeface="+mj-ea"/>
              <a:cs typeface="+mj-cs"/>
              <a:sym typeface="Calibri"/>
            </a:endParaRPr>
          </a:p>
        </p:txBody>
      </p:sp>
      <p:pic>
        <p:nvPicPr>
          <p:cNvPr id="4" name="Picture 3">
            <a:extLst>
              <a:ext uri="{FF2B5EF4-FFF2-40B4-BE49-F238E27FC236}">
                <a16:creationId xmlns:a16="http://schemas.microsoft.com/office/drawing/2014/main" id="{F2E4AFCD-B5C8-40D4-9710-BFEA3AD196CF}"/>
              </a:ext>
            </a:extLst>
          </p:cNvPr>
          <p:cNvPicPr>
            <a:picLocks noChangeAspect="1"/>
          </p:cNvPicPr>
          <p:nvPr/>
        </p:nvPicPr>
        <p:blipFill>
          <a:blip r:embed="rId4"/>
          <a:stretch>
            <a:fillRect/>
          </a:stretch>
        </p:blipFill>
        <p:spPr>
          <a:xfrm>
            <a:off x="7446596" y="4369558"/>
            <a:ext cx="4242406" cy="2177319"/>
          </a:xfrm>
          <a:prstGeom prst="rect">
            <a:avLst/>
          </a:prstGeom>
        </p:spPr>
      </p:pic>
    </p:spTree>
    <p:extLst>
      <p:ext uri="{BB962C8B-B14F-4D97-AF65-F5344CB8AC3E}">
        <p14:creationId xmlns:p14="http://schemas.microsoft.com/office/powerpoint/2010/main" val="34081261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D4929-D995-4FBB-A076-BC98363FCDB1}"/>
              </a:ext>
            </a:extLst>
          </p:cNvPr>
          <p:cNvPicPr>
            <a:picLocks noChangeAspect="1"/>
          </p:cNvPicPr>
          <p:nvPr/>
        </p:nvPicPr>
        <p:blipFill>
          <a:blip r:embed="rId2"/>
          <a:stretch>
            <a:fillRect/>
          </a:stretch>
        </p:blipFill>
        <p:spPr>
          <a:xfrm>
            <a:off x="1098549" y="1519087"/>
            <a:ext cx="9096666" cy="4995105"/>
          </a:xfrm>
          <a:prstGeom prst="rect">
            <a:avLst/>
          </a:prstGeom>
        </p:spPr>
      </p:pic>
      <p:sp>
        <p:nvSpPr>
          <p:cNvPr id="108" name="This is your first text slide"/>
          <p:cNvSpPr txBox="1"/>
          <p:nvPr/>
        </p:nvSpPr>
        <p:spPr>
          <a:xfrm>
            <a:off x="438151" y="0"/>
            <a:ext cx="9302556"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Results and Discussion</a:t>
            </a:r>
          </a:p>
        </p:txBody>
      </p:sp>
      <p:sp>
        <p:nvSpPr>
          <p:cNvPr id="110" name="Rectangle"/>
          <p:cNvSpPr/>
          <p:nvPr/>
        </p:nvSpPr>
        <p:spPr>
          <a:xfrm>
            <a:off x="825549" y="6514192"/>
            <a:ext cx="9930260" cy="356508"/>
          </a:xfrm>
          <a:prstGeom prst="rect">
            <a:avLst/>
          </a:prstGeom>
          <a:solidFill>
            <a:schemeClr val="tx2"/>
          </a:solidFill>
          <a:ln w="12700">
            <a:miter lim="400000"/>
          </a:ln>
        </p:spPr>
        <p:txBody>
          <a:bodyPr lIns="45719" rIns="45719" anchor="ctr"/>
          <a:lstStyle/>
          <a:p>
            <a:endParaRPr/>
          </a:p>
        </p:txBody>
      </p:sp>
      <p:sp>
        <p:nvSpPr>
          <p:cNvPr id="111" name="Line"/>
          <p:cNvSpPr/>
          <p:nvPr/>
        </p:nvSpPr>
        <p:spPr>
          <a:xfrm>
            <a:off x="412750" y="920381"/>
            <a:ext cx="9983459" cy="1"/>
          </a:xfrm>
          <a:prstGeom prst="line">
            <a:avLst/>
          </a:prstGeom>
          <a:ln w="50800">
            <a:solidFill>
              <a:srgbClr val="020303"/>
            </a:solidFill>
            <a:miter/>
          </a:ln>
        </p:spPr>
        <p:txBody>
          <a:bodyPr lIns="45719" rIns="45719"/>
          <a:lstStyle/>
          <a:p>
            <a:endParaRPr/>
          </a:p>
        </p:txBody>
      </p:sp>
      <p:sp>
        <p:nvSpPr>
          <p:cNvPr id="9" name="TextBox 8">
            <a:extLst>
              <a:ext uri="{FF2B5EF4-FFF2-40B4-BE49-F238E27FC236}">
                <a16:creationId xmlns:a16="http://schemas.microsoft.com/office/drawing/2014/main" id="{557EDC6B-4414-4797-B717-706784882F43}"/>
              </a:ext>
            </a:extLst>
          </p:cNvPr>
          <p:cNvSpPr txBox="1"/>
          <p:nvPr/>
        </p:nvSpPr>
        <p:spPr>
          <a:xfrm>
            <a:off x="438152" y="1056374"/>
            <a:ext cx="11172824" cy="403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40385" indent="-540385" algn="just">
              <a:lnSpc>
                <a:spcPct val="106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Table 1. Physical and chemical properties of the TRGF soils in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Sekincau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Batu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Brak</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Balik</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Bukit.</a:t>
            </a:r>
            <a:endParaRPr lang="en-ID"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61E4C20-C296-4D1D-B499-E14A4D52C7AA}"/>
              </a:ext>
            </a:extLst>
          </p:cNvPr>
          <p:cNvSpPr/>
          <p:nvPr/>
        </p:nvSpPr>
        <p:spPr>
          <a:xfrm>
            <a:off x="1149406" y="5841689"/>
            <a:ext cx="8521507" cy="191859"/>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D"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416537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is is your first text slide"/>
          <p:cNvSpPr txBox="1"/>
          <p:nvPr/>
        </p:nvSpPr>
        <p:spPr>
          <a:xfrm>
            <a:off x="2147284" y="37495"/>
            <a:ext cx="7518207"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Results and Discussion</a:t>
            </a:r>
            <a:endParaRPr dirty="0"/>
          </a:p>
        </p:txBody>
      </p:sp>
      <p:sp>
        <p:nvSpPr>
          <p:cNvPr id="110" name="Rectangle"/>
          <p:cNvSpPr/>
          <p:nvPr/>
        </p:nvSpPr>
        <p:spPr>
          <a:xfrm>
            <a:off x="2263824" y="6374854"/>
            <a:ext cx="9930260" cy="448221"/>
          </a:xfrm>
          <a:prstGeom prst="rect">
            <a:avLst/>
          </a:prstGeom>
          <a:solidFill>
            <a:schemeClr val="tx2"/>
          </a:solidFill>
          <a:ln w="12700">
            <a:miter lim="400000"/>
          </a:ln>
        </p:spPr>
        <p:txBody>
          <a:bodyPr lIns="45719" rIns="45719" anchor="ctr"/>
          <a:lstStyle/>
          <a:p>
            <a:endParaRPr/>
          </a:p>
        </p:txBody>
      </p:sp>
      <p:sp>
        <p:nvSpPr>
          <p:cNvPr id="111" name="Line"/>
          <p:cNvSpPr/>
          <p:nvPr/>
        </p:nvSpPr>
        <p:spPr>
          <a:xfrm>
            <a:off x="2188560" y="920380"/>
            <a:ext cx="9983459" cy="1"/>
          </a:xfrm>
          <a:prstGeom prst="line">
            <a:avLst/>
          </a:prstGeom>
          <a:ln w="50800">
            <a:solidFill>
              <a:srgbClr val="020303"/>
            </a:solidFill>
            <a:miter/>
          </a:ln>
        </p:spPr>
        <p:txBody>
          <a:bodyPr lIns="45719" rIns="45719"/>
          <a:lstStyle/>
          <a:p>
            <a:endParaRPr/>
          </a:p>
        </p:txBody>
      </p:sp>
      <p:graphicFrame>
        <p:nvGraphicFramePr>
          <p:cNvPr id="10" name="Chart 9">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2720148446"/>
              </p:ext>
            </p:extLst>
          </p:nvPr>
        </p:nvGraphicFramePr>
        <p:xfrm>
          <a:off x="1894928" y="1324833"/>
          <a:ext cx="8343354" cy="413158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E7BB7DF8-5573-47E6-8F78-A95FE18ACF5F}"/>
              </a:ext>
            </a:extLst>
          </p:cNvPr>
          <p:cNvSpPr txBox="1"/>
          <p:nvPr/>
        </p:nvSpPr>
        <p:spPr>
          <a:xfrm>
            <a:off x="1953718" y="5381248"/>
            <a:ext cx="9914432" cy="7293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0113" indent="-900113">
              <a:lnSpc>
                <a:spcPct val="106000"/>
              </a:lnSpc>
              <a:spcAft>
                <a:spcPts val="800"/>
              </a:spcAft>
              <a:tabLst>
                <a:tab pos="63055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Figure 2. Graph of the relationship between the amount of adsorbed P (X) and the concentration of P in the equilibrium solution (C) in the soil TRGF.</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8124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is is your first text slide"/>
          <p:cNvSpPr txBox="1"/>
          <p:nvPr/>
        </p:nvSpPr>
        <p:spPr>
          <a:xfrm>
            <a:off x="0" y="-95282"/>
            <a:ext cx="751820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Results and Discussion</a:t>
            </a:r>
            <a:endParaRPr dirty="0"/>
          </a:p>
        </p:txBody>
      </p:sp>
      <p:sp>
        <p:nvSpPr>
          <p:cNvPr id="110" name="Rectangle"/>
          <p:cNvSpPr/>
          <p:nvPr/>
        </p:nvSpPr>
        <p:spPr>
          <a:xfrm>
            <a:off x="180975" y="6422479"/>
            <a:ext cx="11172825" cy="448221"/>
          </a:xfrm>
          <a:prstGeom prst="rect">
            <a:avLst/>
          </a:prstGeom>
          <a:solidFill>
            <a:schemeClr val="tx2"/>
          </a:solidFill>
          <a:ln w="12700">
            <a:miter lim="400000"/>
          </a:ln>
        </p:spPr>
        <p:txBody>
          <a:bodyPr lIns="45719" rIns="45719" anchor="ctr"/>
          <a:lstStyle/>
          <a:p>
            <a:endParaRPr/>
          </a:p>
        </p:txBody>
      </p:sp>
      <p:sp>
        <p:nvSpPr>
          <p:cNvPr id="111" name="Line"/>
          <p:cNvSpPr/>
          <p:nvPr/>
        </p:nvSpPr>
        <p:spPr>
          <a:xfrm>
            <a:off x="0" y="920380"/>
            <a:ext cx="10458450" cy="1"/>
          </a:xfrm>
          <a:prstGeom prst="line">
            <a:avLst/>
          </a:prstGeom>
          <a:ln w="50800">
            <a:solidFill>
              <a:srgbClr val="020303"/>
            </a:solidFill>
            <a:miter/>
          </a:ln>
        </p:spPr>
        <p:txBody>
          <a:bodyPr lIns="45719" rIns="45719"/>
          <a:lstStyle/>
          <a:p>
            <a:endParaRPr/>
          </a:p>
        </p:txBody>
      </p:sp>
      <p:graphicFrame>
        <p:nvGraphicFramePr>
          <p:cNvPr id="8" name="Chart 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860574848"/>
              </p:ext>
            </p:extLst>
          </p:nvPr>
        </p:nvGraphicFramePr>
        <p:xfrm>
          <a:off x="257368" y="1217264"/>
          <a:ext cx="6361373" cy="3969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301674380"/>
              </p:ext>
            </p:extLst>
          </p:nvPr>
        </p:nvGraphicFramePr>
        <p:xfrm>
          <a:off x="5573259" y="1495660"/>
          <a:ext cx="6361373" cy="36912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12B9182-7A08-4C5C-B31E-42DBB65141D8}"/>
              </a:ext>
            </a:extLst>
          </p:cNvPr>
          <p:cNvSpPr txBox="1"/>
          <p:nvPr/>
        </p:nvSpPr>
        <p:spPr>
          <a:xfrm>
            <a:off x="760697" y="5295775"/>
            <a:ext cx="10317033" cy="7293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89013" indent="-989013" algn="just">
              <a:lnSpc>
                <a:spcPct val="106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Figure 3.  Graph of the relationship between the P adsorption index (C/X) and the concentration of P in the   equilibrium solution (C) of surface and subsurface of the TRGF.</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2632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his is slide with bullets"/>
          <p:cNvSpPr txBox="1"/>
          <p:nvPr/>
        </p:nvSpPr>
        <p:spPr>
          <a:xfrm>
            <a:off x="1873299" y="1959940"/>
            <a:ext cx="9503455" cy="929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000001"/>
                </a:solidFill>
                <a:latin typeface="Playfair Display Bold"/>
                <a:ea typeface="Playfair Display Bold"/>
                <a:cs typeface="Playfair Display Bold"/>
                <a:sym typeface="Playfair Display Bold"/>
              </a:defRPr>
            </a:lvl1pPr>
          </a:lstStyle>
          <a:p>
            <a:pPr>
              <a:lnSpc>
                <a:spcPct val="106000"/>
              </a:lnSpc>
              <a:spcAft>
                <a:spcPts val="800"/>
              </a:spcAft>
            </a:pPr>
            <a:r>
              <a:rPr lang="en-US" sz="2300" dirty="0">
                <a:effectLst/>
                <a:ea typeface="Calibri" panose="020F0502020204030204" pitchFamily="34" charset="0"/>
                <a:cs typeface="Times New Roman" panose="02020603050405020304" pitchFamily="18" charset="0"/>
              </a:rPr>
              <a:t>Table 2. Langmuir </a:t>
            </a:r>
            <a:r>
              <a:rPr lang="en-US" sz="2300" dirty="0" err="1">
                <a:effectLst/>
                <a:ea typeface="Calibri" panose="020F0502020204030204" pitchFamily="34" charset="0"/>
                <a:cs typeface="Times New Roman" panose="02020603050405020304" pitchFamily="18" charset="0"/>
              </a:rPr>
              <a:t>Isothermic</a:t>
            </a:r>
            <a:r>
              <a:rPr lang="en-US" sz="2300" dirty="0">
                <a:effectLst/>
                <a:ea typeface="Calibri" panose="020F0502020204030204" pitchFamily="34" charset="0"/>
                <a:cs typeface="Times New Roman" panose="02020603050405020304" pitchFamily="18" charset="0"/>
              </a:rPr>
              <a:t> Linear Equation Adsorption P in each sample</a:t>
            </a:r>
            <a:endParaRPr lang="en-ID" sz="2300" dirty="0">
              <a:effectLst/>
              <a:ea typeface="Calibri" panose="020F0502020204030204" pitchFamily="34" charset="0"/>
              <a:cs typeface="Times New Roman" panose="02020603050405020304" pitchFamily="18" charset="0"/>
            </a:endParaRPr>
          </a:p>
          <a:p>
            <a:pPr>
              <a:lnSpc>
                <a:spcPct val="106000"/>
              </a:lnSpc>
              <a:spcAft>
                <a:spcPts val="800"/>
              </a:spcAft>
            </a:pPr>
            <a:r>
              <a:rPr lang="en-US" sz="2300" dirty="0">
                <a:effectLst/>
                <a:ea typeface="Calibri" panose="020F0502020204030204" pitchFamily="34" charset="0"/>
                <a:cs typeface="Times New Roman" panose="02020603050405020304" pitchFamily="18" charset="0"/>
              </a:rPr>
              <a:t> </a:t>
            </a:r>
            <a:endParaRPr lang="en-ID" sz="2300" dirty="0">
              <a:effectLst/>
              <a:ea typeface="Calibri" panose="020F0502020204030204" pitchFamily="34" charset="0"/>
              <a:cs typeface="Times New Roman" panose="02020603050405020304" pitchFamily="18" charset="0"/>
            </a:endParaRPr>
          </a:p>
        </p:txBody>
      </p:sp>
      <p:sp>
        <p:nvSpPr>
          <p:cNvPr id="139" name="Rectangle"/>
          <p:cNvSpPr/>
          <p:nvPr/>
        </p:nvSpPr>
        <p:spPr>
          <a:xfrm>
            <a:off x="-12700" y="998041"/>
            <a:ext cx="1389485" cy="4861918"/>
          </a:xfrm>
          <a:prstGeom prst="rect">
            <a:avLst/>
          </a:prstGeom>
          <a:solidFill>
            <a:schemeClr val="tx2"/>
          </a:solidFill>
          <a:ln w="12700">
            <a:miter lim="400000"/>
          </a:ln>
        </p:spPr>
        <p:txBody>
          <a:bodyPr lIns="45719" rIns="45719" anchor="ctr"/>
          <a:lstStyle/>
          <a:p>
            <a:endParaRPr/>
          </a:p>
        </p:txBody>
      </p:sp>
      <p:grpSp>
        <p:nvGrpSpPr>
          <p:cNvPr id="142" name="Group"/>
          <p:cNvGrpSpPr/>
          <p:nvPr/>
        </p:nvGrpSpPr>
        <p:grpSpPr>
          <a:xfrm>
            <a:off x="2407309" y="1525905"/>
            <a:ext cx="8034240" cy="3046095"/>
            <a:chOff x="0" y="0"/>
            <a:chExt cx="8034239" cy="3806190"/>
          </a:xfrm>
        </p:grpSpPr>
        <p:sp>
          <p:nvSpPr>
            <p:cNvPr id="140" name="Line"/>
            <p:cNvSpPr/>
            <p:nvPr/>
          </p:nvSpPr>
          <p:spPr>
            <a:xfrm>
              <a:off x="0" y="0"/>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141" name="Line"/>
            <p:cNvSpPr/>
            <p:nvPr/>
          </p:nvSpPr>
          <p:spPr>
            <a:xfrm>
              <a:off x="0" y="3806190"/>
              <a:ext cx="8034239"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a:p>
          </p:txBody>
        </p:sp>
      </p:grpSp>
      <p:pic>
        <p:nvPicPr>
          <p:cNvPr id="8" name="Picture 7">
            <a:extLst>
              <a:ext uri="{FF2B5EF4-FFF2-40B4-BE49-F238E27FC236}">
                <a16:creationId xmlns:a16="http://schemas.microsoft.com/office/drawing/2014/main" id="{619F69C5-AA4D-446D-888B-5F70928BFED2}"/>
              </a:ext>
            </a:extLst>
          </p:cNvPr>
          <p:cNvPicPr>
            <a:picLocks noChangeAspect="1"/>
          </p:cNvPicPr>
          <p:nvPr/>
        </p:nvPicPr>
        <p:blipFill>
          <a:blip r:embed="rId2"/>
          <a:stretch>
            <a:fillRect/>
          </a:stretch>
        </p:blipFill>
        <p:spPr>
          <a:xfrm>
            <a:off x="1657351" y="2506418"/>
            <a:ext cx="10296524" cy="3353541"/>
          </a:xfrm>
          <a:prstGeom prst="rect">
            <a:avLst/>
          </a:prstGeom>
        </p:spPr>
      </p:pic>
      <p:sp>
        <p:nvSpPr>
          <p:cNvPr id="13" name="This is your first text slide">
            <a:extLst>
              <a:ext uri="{FF2B5EF4-FFF2-40B4-BE49-F238E27FC236}">
                <a16:creationId xmlns:a16="http://schemas.microsoft.com/office/drawing/2014/main" id="{BE30C474-E984-4E04-B248-08E295C1E7D3}"/>
              </a:ext>
            </a:extLst>
          </p:cNvPr>
          <p:cNvSpPr txBox="1"/>
          <p:nvPr/>
        </p:nvSpPr>
        <p:spPr>
          <a:xfrm>
            <a:off x="2407309" y="629423"/>
            <a:ext cx="7518207"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Results and Discussion</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his is slide with bullets"/>
          <p:cNvSpPr txBox="1"/>
          <p:nvPr/>
        </p:nvSpPr>
        <p:spPr>
          <a:xfrm>
            <a:off x="1419225" y="1254868"/>
            <a:ext cx="10648949" cy="856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000001"/>
                </a:solidFill>
                <a:latin typeface="Playfair Display Bold"/>
                <a:ea typeface="Playfair Display Bold"/>
                <a:cs typeface="Playfair Display Bold"/>
                <a:sym typeface="Playfair Display Bold"/>
              </a:defRPr>
            </a:lvl1pPr>
          </a:lstStyle>
          <a:p>
            <a:pPr marL="540385" indent="-540385">
              <a:lnSpc>
                <a:spcPct val="106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Table 3. Student-t test on maximum adsorption parameters P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2400" baseline="-25000" dirty="0" err="1">
                <a:effectLst/>
                <a:latin typeface="Times New Roman" panose="02020603050405020304" pitchFamily="18" charset="0"/>
                <a:ea typeface="Calibri" panose="020F0502020204030204" pitchFamily="34" charset="0"/>
                <a:cs typeface="Times New Roman" panose="02020603050405020304" pitchFamily="18" charset="0"/>
              </a:rPr>
              <a:t>max</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relative bond energy P (K</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Rectangle"/>
          <p:cNvSpPr/>
          <p:nvPr/>
        </p:nvSpPr>
        <p:spPr>
          <a:xfrm>
            <a:off x="-12700" y="998040"/>
            <a:ext cx="1165225" cy="5435059"/>
          </a:xfrm>
          <a:prstGeom prst="rect">
            <a:avLst/>
          </a:prstGeom>
          <a:solidFill>
            <a:schemeClr val="tx2"/>
          </a:solidFill>
          <a:ln w="12700">
            <a:miter lim="400000"/>
          </a:ln>
        </p:spPr>
        <p:txBody>
          <a:bodyPr lIns="45719" rIns="45719" anchor="ctr"/>
          <a:lstStyle/>
          <a:p>
            <a:endParaRPr/>
          </a:p>
        </p:txBody>
      </p:sp>
      <p:grpSp>
        <p:nvGrpSpPr>
          <p:cNvPr id="142" name="Group"/>
          <p:cNvGrpSpPr/>
          <p:nvPr/>
        </p:nvGrpSpPr>
        <p:grpSpPr>
          <a:xfrm>
            <a:off x="2407309" y="1097280"/>
            <a:ext cx="8034240" cy="3474720"/>
            <a:chOff x="0" y="-535581"/>
            <a:chExt cx="8034239" cy="4341771"/>
          </a:xfrm>
        </p:grpSpPr>
        <p:sp>
          <p:nvSpPr>
            <p:cNvPr id="140" name="Line"/>
            <p:cNvSpPr/>
            <p:nvPr/>
          </p:nvSpPr>
          <p:spPr>
            <a:xfrm>
              <a:off x="0" y="-535581"/>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141" name="Line"/>
            <p:cNvSpPr/>
            <p:nvPr/>
          </p:nvSpPr>
          <p:spPr>
            <a:xfrm>
              <a:off x="0" y="3806190"/>
              <a:ext cx="8034239"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a:p>
          </p:txBody>
        </p:sp>
      </p:grpSp>
      <p:sp>
        <p:nvSpPr>
          <p:cNvPr id="13" name="This is your first text slide">
            <a:extLst>
              <a:ext uri="{FF2B5EF4-FFF2-40B4-BE49-F238E27FC236}">
                <a16:creationId xmlns:a16="http://schemas.microsoft.com/office/drawing/2014/main" id="{BE30C474-E984-4E04-B248-08E295C1E7D3}"/>
              </a:ext>
            </a:extLst>
          </p:cNvPr>
          <p:cNvSpPr txBox="1"/>
          <p:nvPr/>
        </p:nvSpPr>
        <p:spPr>
          <a:xfrm>
            <a:off x="2407309" y="210323"/>
            <a:ext cx="751820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en-US" dirty="0"/>
              <a:t>Results and Discussion</a:t>
            </a:r>
            <a:endParaRPr dirty="0"/>
          </a:p>
        </p:txBody>
      </p:sp>
      <p:pic>
        <p:nvPicPr>
          <p:cNvPr id="10" name="Picture 9">
            <a:extLst>
              <a:ext uri="{FF2B5EF4-FFF2-40B4-BE49-F238E27FC236}">
                <a16:creationId xmlns:a16="http://schemas.microsoft.com/office/drawing/2014/main" id="{E98D4F07-02C3-4F50-849C-E58B5CA5847C}"/>
              </a:ext>
            </a:extLst>
          </p:cNvPr>
          <p:cNvPicPr>
            <a:picLocks noChangeAspect="1"/>
          </p:cNvPicPr>
          <p:nvPr/>
        </p:nvPicPr>
        <p:blipFill>
          <a:blip r:embed="rId2"/>
          <a:stretch>
            <a:fillRect/>
          </a:stretch>
        </p:blipFill>
        <p:spPr>
          <a:xfrm>
            <a:off x="1419225" y="2173574"/>
            <a:ext cx="10382250" cy="4684426"/>
          </a:xfrm>
          <a:prstGeom prst="rect">
            <a:avLst/>
          </a:prstGeom>
        </p:spPr>
      </p:pic>
    </p:spTree>
    <p:extLst>
      <p:ext uri="{BB962C8B-B14F-4D97-AF65-F5344CB8AC3E}">
        <p14:creationId xmlns:p14="http://schemas.microsoft.com/office/powerpoint/2010/main" val="2310902786"/>
      </p:ext>
    </p:extLst>
  </p:cSld>
  <p:clrMapOvr>
    <a:masterClrMapping/>
  </p:clrMapOvr>
  <p:transition spd="med"/>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E1FB"/>
        </a:solid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E1FB"/>
        </a:solid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2511</TotalTime>
  <Words>745</Words>
  <Application>Microsoft Office PowerPoint</Application>
  <PresentationFormat>Widescreen</PresentationFormat>
  <Paragraphs>54</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Cambria Math</vt:lpstr>
      <vt:lpstr>Playfair Display Bold</vt:lpstr>
      <vt:lpstr>PT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Reviewer</cp:lastModifiedBy>
  <cp:revision>25</cp:revision>
  <cp:lastPrinted>2021-08-25T13:22:52Z</cp:lastPrinted>
  <dcterms:modified xsi:type="dcterms:W3CDTF">2021-08-27T02:10:52Z</dcterms:modified>
</cp:coreProperties>
</file>