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76" r:id="rId6"/>
    <p:sldId id="277" r:id="rId7"/>
    <p:sldId id="273" r:id="rId8"/>
    <p:sldId id="261" r:id="rId9"/>
    <p:sldId id="268" r:id="rId10"/>
    <p:sldId id="278" r:id="rId11"/>
    <p:sldId id="264" r:id="rId12"/>
    <p:sldId id="270" r:id="rId13"/>
    <p:sldId id="271" r:id="rId14"/>
    <p:sldId id="269"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CFB99D-DB75-4246-A29F-1355F795B27D}"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845595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FB99D-DB75-4246-A29F-1355F795B27D}"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233323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FB99D-DB75-4246-A29F-1355F795B27D}"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359172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FB99D-DB75-4246-A29F-1355F795B27D}"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196768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CFB99D-DB75-4246-A29F-1355F795B27D}"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1471945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CFB99D-DB75-4246-A29F-1355F795B27D}"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292239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CFB99D-DB75-4246-A29F-1355F795B27D}"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94736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CFB99D-DB75-4246-A29F-1355F795B27D}"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1975037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FB99D-DB75-4246-A29F-1355F795B27D}"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1535018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CFB99D-DB75-4246-A29F-1355F795B27D}"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98205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CFB99D-DB75-4246-A29F-1355F795B27D}"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309703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FB99D-DB75-4246-A29F-1355F795B27D}" type="datetimeFigureOut">
              <a:rPr lang="en-US" smtClean="0"/>
              <a:t>11/23/2020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89F44-FF05-4B26-AC85-F33EEB7F0EFA}" type="slidenum">
              <a:rPr lang="en-US" smtClean="0"/>
              <a:t>‹#›</a:t>
            </a:fld>
            <a:endParaRPr lang="en-US"/>
          </a:p>
        </p:txBody>
      </p:sp>
    </p:spTree>
    <p:extLst>
      <p:ext uri="{BB962C8B-B14F-4D97-AF65-F5344CB8AC3E}">
        <p14:creationId xmlns:p14="http://schemas.microsoft.com/office/powerpoint/2010/main" val="3196962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3152775" cy="962025"/>
          </a:xfrm>
          <a:prstGeom prst="rect">
            <a:avLst/>
          </a:prstGeom>
        </p:spPr>
      </p:pic>
      <p:sp>
        <p:nvSpPr>
          <p:cNvPr id="2" name="Title 1"/>
          <p:cNvSpPr>
            <a:spLocks noGrp="1"/>
          </p:cNvSpPr>
          <p:nvPr>
            <p:ph type="ctrTitle"/>
          </p:nvPr>
        </p:nvSpPr>
        <p:spPr>
          <a:xfrm>
            <a:off x="1524000" y="1122364"/>
            <a:ext cx="9144000" cy="1524584"/>
          </a:xfrm>
        </p:spPr>
        <p:txBody>
          <a:bodyPr>
            <a:normAutofit/>
          </a:bodyPr>
          <a:lstStyle/>
          <a:p>
            <a:r>
              <a:rPr lang="id-ID" sz="3600" b="1" dirty="0"/>
              <a:t>Cantrang </a:t>
            </a:r>
            <a:r>
              <a:rPr lang="en-US" sz="3600" b="1" dirty="0" smtClean="0"/>
              <a:t> </a:t>
            </a:r>
            <a:r>
              <a:rPr lang="id-ID" sz="3600" b="1" dirty="0" smtClean="0"/>
              <a:t>in </a:t>
            </a:r>
            <a:r>
              <a:rPr lang="id-ID" sz="3600" b="1" dirty="0"/>
              <a:t>Lampung Bay</a:t>
            </a:r>
            <a:endParaRPr lang="en-US" sz="3600" dirty="0"/>
          </a:p>
        </p:txBody>
      </p:sp>
      <p:sp>
        <p:nvSpPr>
          <p:cNvPr id="3" name="Subtitle 2"/>
          <p:cNvSpPr>
            <a:spLocks noGrp="1"/>
          </p:cNvSpPr>
          <p:nvPr>
            <p:ph type="subTitle" idx="1"/>
          </p:nvPr>
        </p:nvSpPr>
        <p:spPr>
          <a:xfrm>
            <a:off x="1524000" y="3309938"/>
            <a:ext cx="9144000" cy="2190976"/>
          </a:xfrm>
        </p:spPr>
        <p:txBody>
          <a:bodyPr>
            <a:normAutofit fontScale="92500" lnSpcReduction="20000"/>
          </a:bodyPr>
          <a:lstStyle/>
          <a:p>
            <a:r>
              <a:rPr lang="en-US" b="1" dirty="0" err="1"/>
              <a:t>Noverman</a:t>
            </a:r>
            <a:r>
              <a:rPr lang="en-US" b="1" dirty="0"/>
              <a:t> </a:t>
            </a:r>
            <a:r>
              <a:rPr lang="en-US" b="1" dirty="0" err="1" smtClean="0"/>
              <a:t>Duadji</a:t>
            </a:r>
            <a:r>
              <a:rPr lang="en-US" b="1" dirty="0" smtClean="0"/>
              <a:t> </a:t>
            </a:r>
            <a:r>
              <a:rPr lang="id-ID" b="1" dirty="0" smtClean="0"/>
              <a:t>and </a:t>
            </a:r>
            <a:r>
              <a:rPr lang="en-US" b="1" dirty="0"/>
              <a:t>Novita </a:t>
            </a:r>
            <a:r>
              <a:rPr lang="en-US" b="1" dirty="0" err="1"/>
              <a:t>Tresiana</a:t>
            </a:r>
            <a:r>
              <a:rPr lang="en-US" b="1" dirty="0"/>
              <a:t> </a:t>
            </a:r>
            <a:endParaRPr lang="en-US" b="1" dirty="0" smtClean="0"/>
          </a:p>
          <a:p>
            <a:r>
              <a:rPr lang="en-US" b="1" dirty="0" smtClean="0">
                <a:effectLst/>
              </a:rPr>
              <a:t>First Author/Co Author</a:t>
            </a:r>
          </a:p>
          <a:p>
            <a:r>
              <a:rPr lang="id-ID" baseline="30000" dirty="0" smtClean="0"/>
              <a:t>1</a:t>
            </a:r>
            <a:r>
              <a:rPr lang="en-US" baseline="30000" dirty="0" smtClean="0"/>
              <a:t>2</a:t>
            </a:r>
            <a:r>
              <a:rPr lang="id-ID" dirty="0" smtClean="0"/>
              <a:t>Public </a:t>
            </a:r>
            <a:r>
              <a:rPr lang="id-ID" dirty="0"/>
              <a:t>Administration, Universitas Lampung, Bandar Lampung, Indonesia, Soemantri Brojonegoro 1 Bandar </a:t>
            </a:r>
            <a:r>
              <a:rPr lang="id-ID" dirty="0" smtClean="0"/>
              <a:t>Lampung</a:t>
            </a:r>
            <a:endParaRPr lang="en-US" dirty="0" smtClean="0"/>
          </a:p>
          <a:p>
            <a:r>
              <a:rPr lang="en-US" dirty="0" err="1" smtClean="0">
                <a:effectLst/>
              </a:rPr>
              <a:t>Disampaikan</a:t>
            </a:r>
            <a:r>
              <a:rPr lang="en-US" dirty="0" smtClean="0">
                <a:effectLst/>
              </a:rPr>
              <a:t> </a:t>
            </a:r>
          </a:p>
          <a:p>
            <a:r>
              <a:rPr lang="en-US" dirty="0" smtClean="0"/>
              <a:t>18 November 2020</a:t>
            </a:r>
            <a:endParaRPr lang="en-US" dirty="0" smtClean="0">
              <a:effectLst/>
            </a:endParaRPr>
          </a:p>
          <a:p>
            <a:endParaRPr lang="en-US" dirty="0"/>
          </a:p>
        </p:txBody>
      </p:sp>
    </p:spTree>
    <p:extLst>
      <p:ext uri="{BB962C8B-B14F-4D97-AF65-F5344CB8AC3E}">
        <p14:creationId xmlns:p14="http://schemas.microsoft.com/office/powerpoint/2010/main" val="4047559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PROSES </a:t>
            </a:r>
            <a:r>
              <a:rPr lang="id-ID" b="1" dirty="0">
                <a:solidFill>
                  <a:srgbClr val="FF0000"/>
                </a:solidFill>
              </a:rPr>
              <a:t>IARM</a:t>
            </a:r>
            <a:r>
              <a:rPr lang="en-US" b="1" dirty="0">
                <a:solidFill>
                  <a:srgbClr val="FF0000"/>
                </a:solidFill>
              </a:rPr>
              <a:t> (</a:t>
            </a:r>
            <a:r>
              <a:rPr lang="id-ID" b="1" dirty="0">
                <a:solidFill>
                  <a:srgbClr val="FF0000"/>
                </a:solidFill>
              </a:rPr>
              <a:t>Impact Approach </a:t>
            </a:r>
            <a:r>
              <a:rPr lang="en-US" b="1" dirty="0">
                <a:solidFill>
                  <a:srgbClr val="FF0000"/>
                </a:solidFill>
              </a:rPr>
              <a:t>R</a:t>
            </a:r>
            <a:r>
              <a:rPr lang="id-ID" b="1" dirty="0">
                <a:solidFill>
                  <a:srgbClr val="FF0000"/>
                </a:solidFill>
              </a:rPr>
              <a:t>isk </a:t>
            </a:r>
            <a:r>
              <a:rPr lang="en-US" b="1" dirty="0">
                <a:solidFill>
                  <a:srgbClr val="FF0000"/>
                </a:solidFill>
              </a:rPr>
              <a:t>M</a:t>
            </a:r>
            <a:r>
              <a:rPr lang="id-ID" b="1" dirty="0">
                <a:solidFill>
                  <a:srgbClr val="FF0000"/>
                </a:solidFill>
              </a:rPr>
              <a:t>anagement</a:t>
            </a:r>
            <a:r>
              <a:rPr lang="en-US" b="1" dirty="0">
                <a:solidFill>
                  <a:srgbClr val="FF0000"/>
                </a:solidFill>
              </a:rPr>
              <a:t>)</a:t>
            </a:r>
            <a:r>
              <a:rPr lang="en-US"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838200" y="1825625"/>
            <a:ext cx="10515600" cy="4659396"/>
          </a:xfrm>
        </p:spPr>
        <p:txBody>
          <a:bodyPr>
            <a:normAutofit/>
          </a:bodyPr>
          <a:lstStyle/>
          <a:p>
            <a:pPr lvl="0">
              <a:buFont typeface="Wingdings" panose="05000000000000000000" pitchFamily="2" charset="2"/>
              <a:buChar char="v"/>
            </a:pPr>
            <a:r>
              <a:rPr lang="id-ID" dirty="0" smtClean="0"/>
              <a:t>Analisis </a:t>
            </a:r>
            <a:r>
              <a:rPr lang="id-ID" dirty="0"/>
              <a:t>political impact, menggunakan indikator apakah kebijakan berpotensi mengakibatkan konflik politik dan berpotensi menghasilkan konflik;</a:t>
            </a:r>
            <a:endParaRPr lang="en-US" dirty="0"/>
          </a:p>
          <a:p>
            <a:pPr lvl="0">
              <a:buFont typeface="Wingdings" panose="05000000000000000000" pitchFamily="2" charset="2"/>
              <a:buChar char="v"/>
            </a:pPr>
            <a:r>
              <a:rPr lang="id-ID" dirty="0"/>
              <a:t>Analisis social impact, melihat kemungkinan keresahan  sosial dan berkembangnya konflik horizontal dalam kehidupan masyarakat;</a:t>
            </a:r>
            <a:endParaRPr lang="en-US" dirty="0"/>
          </a:p>
          <a:p>
            <a:pPr lvl="0">
              <a:buFont typeface="Wingdings" panose="05000000000000000000" pitchFamily="2" charset="2"/>
              <a:buChar char="v"/>
            </a:pPr>
            <a:r>
              <a:rPr lang="id-ID" dirty="0"/>
              <a:t>Analisis enviromental impact, berorientasi pada keselamatan lingkungan manusia, lingkungan hidup maupun alam;</a:t>
            </a:r>
            <a:endParaRPr lang="en-US" dirty="0"/>
          </a:p>
          <a:p>
            <a:pPr lvl="0">
              <a:buFont typeface="Wingdings" panose="05000000000000000000" pitchFamily="2" charset="2"/>
              <a:buChar char="v"/>
            </a:pPr>
            <a:r>
              <a:rPr lang="id-ID" dirty="0"/>
              <a:t>Analisis economical impact,  melihat apakah manfaat ekonomi yang diperoleh masa depan dan kebutuhan anggaran kebijakan masa depan.</a:t>
            </a:r>
            <a:endParaRPr lang="en-US" dirty="0"/>
          </a:p>
          <a:p>
            <a:endParaRPr lang="en-US" dirty="0"/>
          </a:p>
          <a:p>
            <a:endParaRPr lang="en-US" dirty="0"/>
          </a:p>
        </p:txBody>
      </p:sp>
    </p:spTree>
    <p:extLst>
      <p:ext uri="{BB962C8B-B14F-4D97-AF65-F5344CB8AC3E}">
        <p14:creationId xmlns:p14="http://schemas.microsoft.com/office/powerpoint/2010/main" val="3973506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8741"/>
            <a:ext cx="10515600" cy="1021947"/>
          </a:xfrm>
        </p:spPr>
        <p:txBody>
          <a:bodyPr>
            <a:normAutofit fontScale="90000"/>
          </a:bodyPr>
          <a:lstStyle/>
          <a:p>
            <a:pPr algn="ctr"/>
            <a:r>
              <a:rPr lang="en-US" b="1" dirty="0" smtClean="0">
                <a:solidFill>
                  <a:srgbClr val="FF0000"/>
                </a:solidFill>
              </a:rPr>
              <a:t>RESULT: </a:t>
            </a:r>
            <a:r>
              <a:rPr lang="id-ID" b="1" dirty="0"/>
              <a:t>Model Detai Resiko Kebijakan pelarangan Cantrang</a:t>
            </a:r>
            <a:endParaRPr lang="en-US" b="1" dirty="0"/>
          </a:p>
        </p:txBody>
      </p:sp>
      <p:sp>
        <p:nvSpPr>
          <p:cNvPr id="3" name="Content Placeholder 2"/>
          <p:cNvSpPr>
            <a:spLocks noGrp="1"/>
          </p:cNvSpPr>
          <p:nvPr>
            <p:ph idx="1"/>
          </p:nvPr>
        </p:nvSpPr>
        <p:spPr/>
        <p:txBody>
          <a:bodyPr>
            <a:noAutofit/>
          </a:bodyPr>
          <a:lstStyle/>
          <a:p>
            <a:pPr marL="0" indent="0">
              <a:lnSpc>
                <a:spcPct val="100000"/>
              </a:lnSpc>
              <a:spcBef>
                <a:spcPts val="0"/>
              </a:spcBef>
              <a:buNone/>
            </a:pPr>
            <a:endParaRPr lang="en-US" sz="1800" dirty="0" smtClean="0"/>
          </a:p>
        </p:txBody>
      </p:sp>
      <p:pic>
        <p:nvPicPr>
          <p:cNvPr id="4" name="Picture 3"/>
          <p:cNvPicPr>
            <a:picLocks noChangeAspect="1"/>
          </p:cNvPicPr>
          <p:nvPr/>
        </p:nvPicPr>
        <p:blipFill>
          <a:blip r:embed="rId2"/>
          <a:stretch>
            <a:fillRect/>
          </a:stretch>
        </p:blipFill>
        <p:spPr>
          <a:xfrm>
            <a:off x="0" y="1"/>
            <a:ext cx="3152775" cy="66874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656954658"/>
              </p:ext>
            </p:extLst>
          </p:nvPr>
        </p:nvGraphicFramePr>
        <p:xfrm>
          <a:off x="838201" y="1944914"/>
          <a:ext cx="10323285" cy="4466789"/>
        </p:xfrm>
        <a:graphic>
          <a:graphicData uri="http://schemas.openxmlformats.org/drawingml/2006/table">
            <a:tbl>
              <a:tblPr firstRow="1" firstCol="1" bandRow="1">
                <a:tableStyleId>{5C22544A-7EE6-4342-B048-85BDC9FD1C3A}</a:tableStyleId>
              </a:tblPr>
              <a:tblGrid>
                <a:gridCol w="3402844">
                  <a:extLst>
                    <a:ext uri="{9D8B030D-6E8A-4147-A177-3AD203B41FA5}">
                      <a16:colId xmlns:a16="http://schemas.microsoft.com/office/drawing/2014/main" val="400968479"/>
                    </a:ext>
                  </a:extLst>
                </a:gridCol>
                <a:gridCol w="3522010">
                  <a:extLst>
                    <a:ext uri="{9D8B030D-6E8A-4147-A177-3AD203B41FA5}">
                      <a16:colId xmlns:a16="http://schemas.microsoft.com/office/drawing/2014/main" val="827711849"/>
                    </a:ext>
                  </a:extLst>
                </a:gridCol>
                <a:gridCol w="3398431">
                  <a:extLst>
                    <a:ext uri="{9D8B030D-6E8A-4147-A177-3AD203B41FA5}">
                      <a16:colId xmlns:a16="http://schemas.microsoft.com/office/drawing/2014/main" val="2012482575"/>
                    </a:ext>
                  </a:extLst>
                </a:gridCol>
              </a:tblGrid>
              <a:tr h="296120">
                <a:tc>
                  <a:txBody>
                    <a:bodyPr/>
                    <a:lstStyle/>
                    <a:p>
                      <a:pPr algn="ctr">
                        <a:lnSpc>
                          <a:spcPct val="115000"/>
                        </a:lnSpc>
                        <a:spcAft>
                          <a:spcPts val="0"/>
                        </a:spcAft>
                        <a:tabLst>
                          <a:tab pos="3712210" algn="l"/>
                        </a:tabLst>
                      </a:pPr>
                      <a:r>
                        <a:rPr lang="id-ID" sz="2000" dirty="0">
                          <a:solidFill>
                            <a:srgbClr val="FF0000"/>
                          </a:solidFill>
                          <a:effectLst/>
                        </a:rPr>
                        <a:t>Identified Risk</a:t>
                      </a:r>
                      <a:endParaRPr lang="en-US" sz="2000" dirty="0">
                        <a:solidFill>
                          <a:srgbClr val="FF0000"/>
                        </a:solidFill>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algn="ctr">
                        <a:lnSpc>
                          <a:spcPct val="115000"/>
                        </a:lnSpc>
                        <a:spcAft>
                          <a:spcPts val="0"/>
                        </a:spcAft>
                        <a:tabLst>
                          <a:tab pos="3712210" algn="l"/>
                        </a:tabLst>
                      </a:pPr>
                      <a:r>
                        <a:rPr lang="id-ID" sz="2000" dirty="0">
                          <a:solidFill>
                            <a:srgbClr val="FF0000"/>
                          </a:solidFill>
                          <a:effectLst/>
                        </a:rPr>
                        <a:t>Root Causes</a:t>
                      </a:r>
                      <a:endParaRPr lang="en-US" sz="2000" dirty="0">
                        <a:solidFill>
                          <a:srgbClr val="FF0000"/>
                        </a:solidFill>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algn="ctr">
                        <a:lnSpc>
                          <a:spcPct val="115000"/>
                        </a:lnSpc>
                        <a:spcAft>
                          <a:spcPts val="0"/>
                        </a:spcAft>
                        <a:tabLst>
                          <a:tab pos="3712210" algn="l"/>
                        </a:tabLst>
                      </a:pPr>
                      <a:r>
                        <a:rPr lang="id-ID" sz="2400" dirty="0">
                          <a:solidFill>
                            <a:srgbClr val="FF0000"/>
                          </a:solidFill>
                          <a:effectLst/>
                        </a:rPr>
                        <a:t>Recommendation</a:t>
                      </a:r>
                      <a:endParaRPr lang="en-US" sz="2400" dirty="0">
                        <a:solidFill>
                          <a:srgbClr val="FF0000"/>
                        </a:solidFill>
                        <a:effectLst/>
                        <a:latin typeface="Calibri" panose="020F0502020204030204" pitchFamily="34" charset="0"/>
                        <a:ea typeface="Times New Roman" panose="02020603050405020304" pitchFamily="18" charset="0"/>
                        <a:cs typeface="Mangal"/>
                      </a:endParaRPr>
                    </a:p>
                  </a:txBody>
                  <a:tcPr marL="68580" marR="68580" marT="0" marB="0"/>
                </a:tc>
                <a:extLst>
                  <a:ext uri="{0D108BD9-81ED-4DB2-BD59-A6C34878D82A}">
                    <a16:rowId xmlns:a16="http://schemas.microsoft.com/office/drawing/2014/main" val="3547664006"/>
                  </a:ext>
                </a:extLst>
              </a:tr>
              <a:tr h="4070866">
                <a:tc>
                  <a:txBody>
                    <a:bodyPr/>
                    <a:lstStyle/>
                    <a:p>
                      <a:pPr algn="just">
                        <a:lnSpc>
                          <a:spcPct val="100000"/>
                        </a:lnSpc>
                        <a:spcAft>
                          <a:spcPts val="0"/>
                        </a:spcAft>
                        <a:tabLst>
                          <a:tab pos="3712210" algn="l"/>
                        </a:tabLst>
                      </a:pPr>
                      <a:r>
                        <a:rPr lang="id-ID" sz="3200" u="sng" dirty="0">
                          <a:solidFill>
                            <a:srgbClr val="FF0000"/>
                          </a:solidFill>
                          <a:effectLst/>
                        </a:rPr>
                        <a:t>Political Impact</a:t>
                      </a:r>
                      <a:endParaRPr lang="en-US" sz="3200" u="sng" dirty="0">
                        <a:solidFill>
                          <a:srgbClr val="FF0000"/>
                        </a:solidFill>
                        <a:effectLst/>
                      </a:endParaRPr>
                    </a:p>
                    <a:p>
                      <a:pPr algn="just">
                        <a:lnSpc>
                          <a:spcPct val="100000"/>
                        </a:lnSpc>
                        <a:spcAft>
                          <a:spcPts val="0"/>
                        </a:spcAft>
                        <a:tabLst>
                          <a:tab pos="3712210" algn="l"/>
                        </a:tabLst>
                      </a:pPr>
                      <a:r>
                        <a:rPr lang="id-ID" sz="2000" dirty="0">
                          <a:solidFill>
                            <a:schemeClr val="tx1"/>
                          </a:solidFill>
                          <a:effectLst/>
                        </a:rPr>
                        <a:t>Pertentangan politik dan perdebatan hukum antar pemegang kepentingan</a:t>
                      </a:r>
                      <a:endParaRPr lang="en-US" sz="2000" dirty="0">
                        <a:solidFill>
                          <a:schemeClr val="tx1"/>
                        </a:solidFill>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algn="just">
                        <a:lnSpc>
                          <a:spcPct val="100000"/>
                        </a:lnSpc>
                        <a:spcAft>
                          <a:spcPts val="0"/>
                        </a:spcAft>
                        <a:tabLst>
                          <a:tab pos="3712210" algn="l"/>
                        </a:tabLst>
                      </a:pPr>
                      <a:r>
                        <a:rPr lang="id-ID" sz="2000" b="1" dirty="0">
                          <a:effectLst/>
                        </a:rPr>
                        <a:t>Dengan sistem pemilihan umum langsung saat ini apa saja yang menjadi kebijakan pemerintah akan rentan terhadap kritik dari masyarakat. Kemudian lawan-lawan politik akan melakukan kritisi serta memberikan dukungan terhadap nelayan-nelayan cantrang.</a:t>
                      </a:r>
                      <a:endParaRPr lang="en-US" sz="2000" b="1" dirty="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algn="just">
                        <a:lnSpc>
                          <a:spcPct val="100000"/>
                        </a:lnSpc>
                        <a:spcAft>
                          <a:spcPts val="0"/>
                        </a:spcAft>
                        <a:tabLst>
                          <a:tab pos="3712210" algn="l"/>
                        </a:tabLst>
                      </a:pPr>
                      <a:r>
                        <a:rPr lang="id-ID" sz="2000" b="1" dirty="0">
                          <a:effectLst/>
                        </a:rPr>
                        <a:t>Melakukan survey dan kajian terhadap alat tangkap yang dianggap merusak ekosistem laut dan penanganan konservasi ekosistem yang telah  rusak. Selanjutnya untuk kelancaran pelaksanaan kebijakan Pemerintah seharusnya selalu melakukan pendekatan dialog-dialog/sosialisasi-sosialisasi dengan nelayan di berbagai daerah.</a:t>
                      </a:r>
                      <a:endParaRPr lang="en-US" sz="2000" b="1" dirty="0">
                        <a:effectLst/>
                        <a:latin typeface="Calibri" panose="020F0502020204030204" pitchFamily="34" charset="0"/>
                        <a:ea typeface="Times New Roman" panose="02020603050405020304" pitchFamily="18" charset="0"/>
                        <a:cs typeface="Mangal"/>
                      </a:endParaRPr>
                    </a:p>
                  </a:txBody>
                  <a:tcPr marL="68580" marR="68580" marT="0" marB="0"/>
                </a:tc>
                <a:extLst>
                  <a:ext uri="{0D108BD9-81ED-4DB2-BD59-A6C34878D82A}">
                    <a16:rowId xmlns:a16="http://schemas.microsoft.com/office/drawing/2014/main" val="2040533945"/>
                  </a:ext>
                </a:extLst>
              </a:tr>
            </a:tbl>
          </a:graphicData>
        </a:graphic>
      </p:graphicFrame>
    </p:spTree>
    <p:extLst>
      <p:ext uri="{BB962C8B-B14F-4D97-AF65-F5344CB8AC3E}">
        <p14:creationId xmlns:p14="http://schemas.microsoft.com/office/powerpoint/2010/main" val="2664484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86418"/>
          </a:xfrm>
        </p:spPr>
        <p:txBody>
          <a:bodyPr>
            <a:normAutofit fontScale="90000"/>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68659312"/>
              </p:ext>
            </p:extLst>
          </p:nvPr>
        </p:nvGraphicFramePr>
        <p:xfrm>
          <a:off x="667657" y="551544"/>
          <a:ext cx="10686142" cy="3055701"/>
        </p:xfrm>
        <a:graphic>
          <a:graphicData uri="http://schemas.openxmlformats.org/drawingml/2006/table">
            <a:tbl>
              <a:tblPr firstRow="1" firstCol="1" bandRow="1">
                <a:tableStyleId>{5C22544A-7EE6-4342-B048-85BDC9FD1C3A}</a:tableStyleId>
              </a:tblPr>
              <a:tblGrid>
                <a:gridCol w="3522452">
                  <a:extLst>
                    <a:ext uri="{9D8B030D-6E8A-4147-A177-3AD203B41FA5}">
                      <a16:colId xmlns:a16="http://schemas.microsoft.com/office/drawing/2014/main" val="2321374648"/>
                    </a:ext>
                  </a:extLst>
                </a:gridCol>
                <a:gridCol w="3645807">
                  <a:extLst>
                    <a:ext uri="{9D8B030D-6E8A-4147-A177-3AD203B41FA5}">
                      <a16:colId xmlns:a16="http://schemas.microsoft.com/office/drawing/2014/main" val="805864565"/>
                    </a:ext>
                  </a:extLst>
                </a:gridCol>
                <a:gridCol w="3517883">
                  <a:extLst>
                    <a:ext uri="{9D8B030D-6E8A-4147-A177-3AD203B41FA5}">
                      <a16:colId xmlns:a16="http://schemas.microsoft.com/office/drawing/2014/main" val="217069593"/>
                    </a:ext>
                  </a:extLst>
                </a:gridCol>
              </a:tblGrid>
              <a:tr h="3055701">
                <a:tc>
                  <a:txBody>
                    <a:bodyPr/>
                    <a:lstStyle/>
                    <a:p>
                      <a:pPr algn="just">
                        <a:lnSpc>
                          <a:spcPct val="100000"/>
                        </a:lnSpc>
                        <a:spcAft>
                          <a:spcPts val="0"/>
                        </a:spcAft>
                        <a:tabLst>
                          <a:tab pos="3712210" algn="l"/>
                        </a:tabLst>
                      </a:pPr>
                      <a:r>
                        <a:rPr lang="id-ID" sz="2800" u="sng" dirty="0">
                          <a:solidFill>
                            <a:srgbClr val="FF0000"/>
                          </a:solidFill>
                          <a:effectLst/>
                        </a:rPr>
                        <a:t>Social  Impact</a:t>
                      </a:r>
                      <a:endParaRPr lang="en-US" sz="2800" u="sng" dirty="0">
                        <a:solidFill>
                          <a:srgbClr val="FF0000"/>
                        </a:solidFill>
                        <a:effectLst/>
                      </a:endParaRPr>
                    </a:p>
                    <a:p>
                      <a:pPr algn="just">
                        <a:lnSpc>
                          <a:spcPct val="100000"/>
                        </a:lnSpc>
                        <a:spcAft>
                          <a:spcPts val="0"/>
                        </a:spcAft>
                        <a:tabLst>
                          <a:tab pos="3712210" algn="l"/>
                        </a:tabLst>
                      </a:pPr>
                      <a:r>
                        <a:rPr lang="id-ID" sz="1800" dirty="0">
                          <a:solidFill>
                            <a:schemeClr val="tx1"/>
                          </a:solidFill>
                          <a:effectLst/>
                        </a:rPr>
                        <a:t>Keresahan sosial nelayan dan konflik horizontal antar nelayan</a:t>
                      </a:r>
                      <a:endParaRPr lang="en-US" sz="1800" dirty="0">
                        <a:solidFill>
                          <a:schemeClr val="tx1"/>
                        </a:solidFill>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algn="just">
                        <a:lnSpc>
                          <a:spcPct val="100000"/>
                        </a:lnSpc>
                        <a:spcAft>
                          <a:spcPts val="0"/>
                        </a:spcAft>
                        <a:tabLst>
                          <a:tab pos="3712210" algn="l"/>
                        </a:tabLst>
                      </a:pPr>
                      <a:r>
                        <a:rPr lang="id-ID" sz="1800" dirty="0">
                          <a:solidFill>
                            <a:schemeClr val="tx1"/>
                          </a:solidFill>
                          <a:effectLst/>
                        </a:rPr>
                        <a:t>Nelayan akan kehilangan mata pencaharian dikarenakan belum siap berpindah ke alat tangkap lain. Sedangkan selama ini nelayan yang patuh tidak memakai cantrang merasa terancam dengan keberadaan nelayan cantrang yang sering masuk ke wilayah perairan tangkap ikan mereka.</a:t>
                      </a:r>
                      <a:endParaRPr lang="en-US" sz="1800" dirty="0">
                        <a:solidFill>
                          <a:schemeClr val="tx1"/>
                        </a:solidFill>
                        <a:effectLst/>
                        <a:latin typeface="Calibri" panose="020F0502020204030204" pitchFamily="34" charset="0"/>
                        <a:ea typeface="Times New Roman" panose="02020603050405020304" pitchFamily="18" charset="0"/>
                        <a:cs typeface="Mangal"/>
                      </a:endParaRPr>
                    </a:p>
                  </a:txBody>
                  <a:tcPr marL="68580" marR="68580" marT="0" marB="0">
                    <a:solidFill>
                      <a:schemeClr val="accent5">
                        <a:lumMod val="20000"/>
                        <a:lumOff val="80000"/>
                      </a:schemeClr>
                    </a:solidFill>
                  </a:tcPr>
                </a:tc>
                <a:tc>
                  <a:txBody>
                    <a:bodyPr/>
                    <a:lstStyle/>
                    <a:p>
                      <a:pPr algn="just">
                        <a:lnSpc>
                          <a:spcPct val="100000"/>
                        </a:lnSpc>
                        <a:spcAft>
                          <a:spcPts val="0"/>
                        </a:spcAft>
                        <a:tabLst>
                          <a:tab pos="3712210" algn="l"/>
                        </a:tabLst>
                      </a:pPr>
                      <a:r>
                        <a:rPr lang="id-ID" sz="1800" dirty="0">
                          <a:solidFill>
                            <a:schemeClr val="tx1"/>
                          </a:solidFill>
                          <a:effectLst/>
                        </a:rPr>
                        <a:t>Mensosialisasikan kepada nelayan-nelayan tentang pentingnya menjaga kelestarian lingkungan khususnya laut dan memberikan alat tangkap baru yang ramah lingkungan.</a:t>
                      </a:r>
                      <a:endParaRPr lang="en-US" sz="1800" dirty="0">
                        <a:solidFill>
                          <a:schemeClr val="tx1"/>
                        </a:solidFill>
                        <a:effectLst/>
                        <a:latin typeface="Calibri" panose="020F0502020204030204" pitchFamily="34" charset="0"/>
                        <a:ea typeface="Times New Roman" panose="02020603050405020304" pitchFamily="18" charset="0"/>
                        <a:cs typeface="Mangal"/>
                      </a:endParaRPr>
                    </a:p>
                  </a:txBody>
                  <a:tcPr marL="68580" marR="68580" marT="0" marB="0">
                    <a:solidFill>
                      <a:schemeClr val="accent5">
                        <a:lumMod val="20000"/>
                        <a:lumOff val="80000"/>
                      </a:schemeClr>
                    </a:solidFill>
                  </a:tcPr>
                </a:tc>
                <a:extLst>
                  <a:ext uri="{0D108BD9-81ED-4DB2-BD59-A6C34878D82A}">
                    <a16:rowId xmlns:a16="http://schemas.microsoft.com/office/drawing/2014/main" val="32777176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41176151"/>
              </p:ext>
            </p:extLst>
          </p:nvPr>
        </p:nvGraphicFramePr>
        <p:xfrm>
          <a:off x="667655" y="3793664"/>
          <a:ext cx="10686143" cy="2866738"/>
        </p:xfrm>
        <a:graphic>
          <a:graphicData uri="http://schemas.openxmlformats.org/drawingml/2006/table">
            <a:tbl>
              <a:tblPr firstRow="1" firstCol="1" bandRow="1">
                <a:tableStyleId>{5C22544A-7EE6-4342-B048-85BDC9FD1C3A}</a:tableStyleId>
              </a:tblPr>
              <a:tblGrid>
                <a:gridCol w="3522452">
                  <a:extLst>
                    <a:ext uri="{9D8B030D-6E8A-4147-A177-3AD203B41FA5}">
                      <a16:colId xmlns:a16="http://schemas.microsoft.com/office/drawing/2014/main" val="1915022211"/>
                    </a:ext>
                  </a:extLst>
                </a:gridCol>
                <a:gridCol w="3645807">
                  <a:extLst>
                    <a:ext uri="{9D8B030D-6E8A-4147-A177-3AD203B41FA5}">
                      <a16:colId xmlns:a16="http://schemas.microsoft.com/office/drawing/2014/main" val="2952177323"/>
                    </a:ext>
                  </a:extLst>
                </a:gridCol>
                <a:gridCol w="3517884">
                  <a:extLst>
                    <a:ext uri="{9D8B030D-6E8A-4147-A177-3AD203B41FA5}">
                      <a16:colId xmlns:a16="http://schemas.microsoft.com/office/drawing/2014/main" val="444322880"/>
                    </a:ext>
                  </a:extLst>
                </a:gridCol>
              </a:tblGrid>
              <a:tr h="2866738">
                <a:tc>
                  <a:txBody>
                    <a:bodyPr/>
                    <a:lstStyle/>
                    <a:p>
                      <a:pPr algn="just">
                        <a:lnSpc>
                          <a:spcPct val="100000"/>
                        </a:lnSpc>
                        <a:spcAft>
                          <a:spcPts val="0"/>
                        </a:spcAft>
                        <a:tabLst>
                          <a:tab pos="3712210" algn="l"/>
                        </a:tabLst>
                      </a:pPr>
                      <a:r>
                        <a:rPr lang="id-ID" sz="2400" u="sng" dirty="0">
                          <a:solidFill>
                            <a:srgbClr val="FF0000"/>
                          </a:solidFill>
                          <a:effectLst/>
                        </a:rPr>
                        <a:t>Economic Impact</a:t>
                      </a:r>
                      <a:endParaRPr lang="en-US" sz="2400" u="sng" dirty="0">
                        <a:solidFill>
                          <a:srgbClr val="FF0000"/>
                        </a:solidFill>
                        <a:effectLst/>
                      </a:endParaRPr>
                    </a:p>
                    <a:p>
                      <a:pPr algn="just">
                        <a:lnSpc>
                          <a:spcPct val="100000"/>
                        </a:lnSpc>
                        <a:spcAft>
                          <a:spcPts val="0"/>
                        </a:spcAft>
                        <a:tabLst>
                          <a:tab pos="3712210" algn="l"/>
                        </a:tabLst>
                      </a:pPr>
                      <a:r>
                        <a:rPr lang="id-ID" sz="1600" dirty="0">
                          <a:solidFill>
                            <a:schemeClr val="tx1"/>
                          </a:solidFill>
                          <a:effectLst/>
                        </a:rPr>
                        <a:t>Ekonomi Masyarakat Menurun dan Anggaran pelaksanaan kebijakan yang tinggi</a:t>
                      </a:r>
                      <a:endParaRPr lang="en-US" sz="1600" dirty="0">
                        <a:solidFill>
                          <a:schemeClr val="tx1"/>
                        </a:solidFill>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algn="just">
                        <a:lnSpc>
                          <a:spcPct val="100000"/>
                        </a:lnSpc>
                        <a:spcAft>
                          <a:spcPts val="0"/>
                        </a:spcAft>
                        <a:tabLst>
                          <a:tab pos="3712210" algn="l"/>
                        </a:tabLst>
                      </a:pPr>
                      <a:r>
                        <a:rPr lang="id-ID" sz="1800" dirty="0">
                          <a:solidFill>
                            <a:schemeClr val="tx1"/>
                          </a:solidFill>
                          <a:effectLst/>
                        </a:rPr>
                        <a:t>Masyarakat khususnya nelayan cantrang menganggap bahwa kebijakan ini menghambat mereka dalam hal mata pencaharian. Kemudian nelayan cantrang masih mengharapkan alat tangkap ramah lingkungan diberikan secara gratis oleh pemerintah. </a:t>
                      </a:r>
                      <a:endParaRPr lang="en-US" sz="1800" dirty="0">
                        <a:solidFill>
                          <a:schemeClr val="tx1"/>
                        </a:solidFill>
                        <a:effectLst/>
                        <a:latin typeface="Calibri" panose="020F0502020204030204" pitchFamily="34" charset="0"/>
                        <a:ea typeface="Times New Roman" panose="02020603050405020304" pitchFamily="18" charset="0"/>
                        <a:cs typeface="Mangal"/>
                      </a:endParaRPr>
                    </a:p>
                  </a:txBody>
                  <a:tcPr marL="68580" marR="68580" marT="0" marB="0">
                    <a:solidFill>
                      <a:schemeClr val="accent3">
                        <a:lumMod val="20000"/>
                        <a:lumOff val="80000"/>
                      </a:schemeClr>
                    </a:solidFill>
                  </a:tcPr>
                </a:tc>
                <a:tc>
                  <a:txBody>
                    <a:bodyPr/>
                    <a:lstStyle/>
                    <a:p>
                      <a:pPr algn="just">
                        <a:lnSpc>
                          <a:spcPct val="100000"/>
                        </a:lnSpc>
                        <a:spcAft>
                          <a:spcPts val="0"/>
                        </a:spcAft>
                        <a:tabLst>
                          <a:tab pos="3712210" algn="l"/>
                        </a:tabLst>
                      </a:pPr>
                      <a:r>
                        <a:rPr lang="id-ID" sz="1800" dirty="0">
                          <a:solidFill>
                            <a:schemeClr val="tx1"/>
                          </a:solidFill>
                          <a:effectLst/>
                        </a:rPr>
                        <a:t>Pemerintah dalam hal ini Kementrian KP harus duduk bersama kementrian dan lembaga-lembaga terkait untuk mencari solusi terbaik dalam meningkatkan perekonomian nelayan serta mencari alternatif kebijakan agar tidak meningkatkan pengeluaran signifikan anggaran negara untuk kebijakan.</a:t>
                      </a:r>
                      <a:endParaRPr lang="en-US" sz="1800" dirty="0">
                        <a:solidFill>
                          <a:schemeClr val="tx1"/>
                        </a:solidFill>
                        <a:effectLst/>
                        <a:latin typeface="Calibri" panose="020F0502020204030204" pitchFamily="34" charset="0"/>
                        <a:ea typeface="Times New Roman" panose="02020603050405020304" pitchFamily="18" charset="0"/>
                        <a:cs typeface="Mangal"/>
                      </a:endParaRPr>
                    </a:p>
                  </a:txBody>
                  <a:tcPr marL="68580" marR="68580" marT="0" marB="0">
                    <a:solidFill>
                      <a:schemeClr val="accent3">
                        <a:lumMod val="20000"/>
                        <a:lumOff val="80000"/>
                      </a:schemeClr>
                    </a:solidFill>
                  </a:tcPr>
                </a:tc>
                <a:extLst>
                  <a:ext uri="{0D108BD9-81ED-4DB2-BD59-A6C34878D82A}">
                    <a16:rowId xmlns:a16="http://schemas.microsoft.com/office/drawing/2014/main" val="472079912"/>
                  </a:ext>
                </a:extLst>
              </a:tr>
            </a:tbl>
          </a:graphicData>
        </a:graphic>
      </p:graphicFrame>
    </p:spTree>
    <p:extLst>
      <p:ext uri="{BB962C8B-B14F-4D97-AF65-F5344CB8AC3E}">
        <p14:creationId xmlns:p14="http://schemas.microsoft.com/office/powerpoint/2010/main" val="2976019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15446"/>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6520802"/>
              </p:ext>
            </p:extLst>
          </p:nvPr>
        </p:nvGraphicFramePr>
        <p:xfrm>
          <a:off x="192504" y="580572"/>
          <a:ext cx="11815011" cy="6060860"/>
        </p:xfrm>
        <a:graphic>
          <a:graphicData uri="http://schemas.openxmlformats.org/drawingml/2006/table">
            <a:tbl>
              <a:tblPr firstRow="1" firstCol="1" bandRow="1">
                <a:tableStyleId>{5C22544A-7EE6-4342-B048-85BDC9FD1C3A}</a:tableStyleId>
              </a:tblPr>
              <a:tblGrid>
                <a:gridCol w="3894559">
                  <a:extLst>
                    <a:ext uri="{9D8B030D-6E8A-4147-A177-3AD203B41FA5}">
                      <a16:colId xmlns:a16="http://schemas.microsoft.com/office/drawing/2014/main" val="3951998684"/>
                    </a:ext>
                  </a:extLst>
                </a:gridCol>
                <a:gridCol w="4030945">
                  <a:extLst>
                    <a:ext uri="{9D8B030D-6E8A-4147-A177-3AD203B41FA5}">
                      <a16:colId xmlns:a16="http://schemas.microsoft.com/office/drawing/2014/main" val="470651421"/>
                    </a:ext>
                  </a:extLst>
                </a:gridCol>
                <a:gridCol w="3889507">
                  <a:extLst>
                    <a:ext uri="{9D8B030D-6E8A-4147-A177-3AD203B41FA5}">
                      <a16:colId xmlns:a16="http://schemas.microsoft.com/office/drawing/2014/main" val="2584205726"/>
                    </a:ext>
                  </a:extLst>
                </a:gridCol>
              </a:tblGrid>
              <a:tr h="6060860">
                <a:tc>
                  <a:txBody>
                    <a:bodyPr/>
                    <a:lstStyle/>
                    <a:p>
                      <a:pPr algn="just">
                        <a:lnSpc>
                          <a:spcPct val="100000"/>
                        </a:lnSpc>
                        <a:spcAft>
                          <a:spcPts val="0"/>
                        </a:spcAft>
                        <a:tabLst>
                          <a:tab pos="3712210" algn="l"/>
                        </a:tabLst>
                      </a:pPr>
                      <a:r>
                        <a:rPr lang="id-ID" sz="2800" u="sng" dirty="0">
                          <a:solidFill>
                            <a:srgbClr val="FF0000"/>
                          </a:solidFill>
                          <a:effectLst/>
                        </a:rPr>
                        <a:t>Environment Impact</a:t>
                      </a:r>
                      <a:endParaRPr lang="en-US" sz="2800" u="sng" dirty="0">
                        <a:solidFill>
                          <a:srgbClr val="FF0000"/>
                        </a:solidFill>
                        <a:effectLst/>
                      </a:endParaRPr>
                    </a:p>
                    <a:p>
                      <a:pPr algn="just">
                        <a:lnSpc>
                          <a:spcPct val="100000"/>
                        </a:lnSpc>
                        <a:spcAft>
                          <a:spcPts val="0"/>
                        </a:spcAft>
                        <a:tabLst>
                          <a:tab pos="3712210" algn="l"/>
                        </a:tabLst>
                      </a:pPr>
                      <a:r>
                        <a:rPr lang="id-ID" sz="2400" dirty="0">
                          <a:solidFill>
                            <a:schemeClr val="tx1"/>
                          </a:solidFill>
                          <a:effectLst/>
                        </a:rPr>
                        <a:t>Kerusakan lingkungan nasional dan global</a:t>
                      </a:r>
                      <a:endParaRPr lang="en-US" sz="2400" dirty="0">
                        <a:solidFill>
                          <a:schemeClr val="tx1"/>
                        </a:solidFill>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algn="just">
                        <a:lnSpc>
                          <a:spcPct val="100000"/>
                        </a:lnSpc>
                        <a:spcAft>
                          <a:spcPts val="0"/>
                        </a:spcAft>
                        <a:tabLst>
                          <a:tab pos="3712210" algn="l"/>
                        </a:tabLst>
                      </a:pPr>
                      <a:r>
                        <a:rPr lang="id-ID" sz="2400" dirty="0">
                          <a:solidFill>
                            <a:schemeClr val="tx1"/>
                          </a:solidFill>
                          <a:effectLst/>
                        </a:rPr>
                        <a:t>cantrang yang diizinkan sebenarnya tidak boleh menggunakan pemberat, jaring tidak panjang, dan ditarik tangan manusia. Namun, saat ini cantrang justru jaringnya bisa mencapai puluhan hingga ratusan kilometer, menggunakan pemberat, dan ditarik mesin. Tentu saja ini akan merusak ekosistem laut. Namun nelayan cantrang bersikukuh bahwa kerusakan ekosistem laut bukanlah dikarenakan cantrang semata.</a:t>
                      </a:r>
                      <a:endParaRPr lang="en-US" sz="2400" dirty="0">
                        <a:solidFill>
                          <a:schemeClr val="tx1"/>
                        </a:solidFill>
                        <a:effectLst/>
                        <a:latin typeface="Calibri" panose="020F0502020204030204" pitchFamily="34" charset="0"/>
                        <a:ea typeface="Times New Roman" panose="02020603050405020304" pitchFamily="18" charset="0"/>
                        <a:cs typeface="Mangal"/>
                      </a:endParaRPr>
                    </a:p>
                  </a:txBody>
                  <a:tcPr marL="68580" marR="68580" marT="0" marB="0">
                    <a:solidFill>
                      <a:schemeClr val="accent3">
                        <a:lumMod val="20000"/>
                        <a:lumOff val="80000"/>
                      </a:schemeClr>
                    </a:solidFill>
                  </a:tcPr>
                </a:tc>
                <a:tc>
                  <a:txBody>
                    <a:bodyPr/>
                    <a:lstStyle/>
                    <a:p>
                      <a:pPr algn="just">
                        <a:lnSpc>
                          <a:spcPct val="100000"/>
                        </a:lnSpc>
                        <a:spcAft>
                          <a:spcPts val="0"/>
                        </a:spcAft>
                        <a:tabLst>
                          <a:tab pos="3712210" algn="l"/>
                        </a:tabLst>
                      </a:pPr>
                      <a:r>
                        <a:rPr lang="id-ID" sz="2400" dirty="0">
                          <a:solidFill>
                            <a:schemeClr val="tx1"/>
                          </a:solidFill>
                          <a:effectLst/>
                        </a:rPr>
                        <a:t>Lebih intensif lagi melakukan dialog terhadap perwakilan nelayan-nelayan, para akademisi, pemerhati alam, organisasi konservasi sumber daya alam laut dan Pemerintah agar dalam menetapkan kebijakan dapat bersinergi dan tidak mengabaikan satu sama lain.</a:t>
                      </a:r>
                      <a:endParaRPr lang="en-US" sz="2400" dirty="0">
                        <a:solidFill>
                          <a:schemeClr val="tx1"/>
                        </a:solidFill>
                        <a:effectLst/>
                        <a:latin typeface="Calibri" panose="020F0502020204030204" pitchFamily="34" charset="0"/>
                        <a:ea typeface="Times New Roman" panose="02020603050405020304" pitchFamily="18" charset="0"/>
                        <a:cs typeface="Mangal"/>
                      </a:endParaRPr>
                    </a:p>
                  </a:txBody>
                  <a:tcPr marL="68580" marR="68580" marT="0" marB="0">
                    <a:solidFill>
                      <a:schemeClr val="accent3">
                        <a:lumMod val="20000"/>
                        <a:lumOff val="80000"/>
                      </a:schemeClr>
                    </a:solidFill>
                  </a:tcPr>
                </a:tc>
                <a:extLst>
                  <a:ext uri="{0D108BD9-81ED-4DB2-BD59-A6C34878D82A}">
                    <a16:rowId xmlns:a16="http://schemas.microsoft.com/office/drawing/2014/main" val="2393439105"/>
                  </a:ext>
                </a:extLst>
              </a:tr>
            </a:tbl>
          </a:graphicData>
        </a:graphic>
      </p:graphicFrame>
    </p:spTree>
    <p:extLst>
      <p:ext uri="{BB962C8B-B14F-4D97-AF65-F5344CB8AC3E}">
        <p14:creationId xmlns:p14="http://schemas.microsoft.com/office/powerpoint/2010/main" val="4202001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DISCUSSION</a:t>
            </a:r>
            <a:endParaRPr lang="en-US" b="1" dirty="0">
              <a:solidFill>
                <a:srgbClr val="FF0000"/>
              </a:solidFill>
            </a:endParaRPr>
          </a:p>
        </p:txBody>
      </p:sp>
      <p:sp>
        <p:nvSpPr>
          <p:cNvPr id="3" name="Content Placeholder 2"/>
          <p:cNvSpPr>
            <a:spLocks noGrp="1"/>
          </p:cNvSpPr>
          <p:nvPr>
            <p:ph idx="1"/>
          </p:nvPr>
        </p:nvSpPr>
        <p:spPr/>
        <p:txBody>
          <a:bodyPr/>
          <a:lstStyle/>
          <a:p>
            <a:r>
              <a:rPr lang="id-ID" dirty="0"/>
              <a:t>Analisis kebijakan penanganan resiko dibutuhkan untuk ketercapaian environmental conservation. </a:t>
            </a:r>
            <a:endParaRPr lang="en-US" dirty="0" smtClean="0"/>
          </a:p>
          <a:p>
            <a:r>
              <a:rPr lang="id-ID" dirty="0" smtClean="0"/>
              <a:t>Implementasi </a:t>
            </a:r>
            <a:r>
              <a:rPr lang="id-ID" dirty="0"/>
              <a:t>kebijakan pelarangan cantrang di Teluk Lampung membutuhkan penguatan pada 4 dimensi analisis resiko. </a:t>
            </a:r>
            <a:endParaRPr lang="en-US" dirty="0" smtClean="0"/>
          </a:p>
          <a:p>
            <a:r>
              <a:rPr lang="id-ID" dirty="0" smtClean="0"/>
              <a:t>Evaluasi </a:t>
            </a:r>
            <a:r>
              <a:rPr lang="id-ID" dirty="0"/>
              <a:t>kebijakan dengan melibatkan stakeholders yang berkaitan baik langsung maupun tidak dengan pelarangan cantrang menjadi langkah awal untuk </a:t>
            </a:r>
            <a:r>
              <a:rPr lang="en-US" dirty="0" err="1" smtClean="0"/>
              <a:t>memperbaiki</a:t>
            </a:r>
            <a:r>
              <a:rPr lang="en-US" dirty="0" smtClean="0"/>
              <a:t> </a:t>
            </a:r>
            <a:r>
              <a:rPr lang="en-US" dirty="0" err="1" smtClean="0"/>
              <a:t>kebijakan</a:t>
            </a:r>
            <a:r>
              <a:rPr lang="id-ID" dirty="0" smtClean="0"/>
              <a:t>. </a:t>
            </a:r>
            <a:endParaRPr lang="en-US" dirty="0" smtClean="0"/>
          </a:p>
          <a:p>
            <a:r>
              <a:rPr lang="id-ID" dirty="0" smtClean="0"/>
              <a:t>Upaya </a:t>
            </a:r>
            <a:r>
              <a:rPr lang="id-ID" dirty="0"/>
              <a:t>mewujudkan good policy melalui perumusan kebijakan yang bersifat mendasar akan menjadi pembelajaran positif untuk keberhasilan implementasi kebijakan pelarangan cantrang. </a:t>
            </a:r>
            <a:endParaRPr lang="en-US" dirty="0"/>
          </a:p>
          <a:p>
            <a:endParaRPr lang="en-US" dirty="0"/>
          </a:p>
        </p:txBody>
      </p:sp>
      <p:pic>
        <p:nvPicPr>
          <p:cNvPr id="4" name="Picture 3"/>
          <p:cNvPicPr>
            <a:picLocks noChangeAspect="1"/>
          </p:cNvPicPr>
          <p:nvPr/>
        </p:nvPicPr>
        <p:blipFill>
          <a:blip r:embed="rId2"/>
          <a:stretch>
            <a:fillRect/>
          </a:stretch>
        </p:blipFill>
        <p:spPr>
          <a:xfrm>
            <a:off x="0" y="1"/>
            <a:ext cx="3152775" cy="668740"/>
          </a:xfrm>
          <a:prstGeom prst="rect">
            <a:avLst/>
          </a:prstGeom>
        </p:spPr>
      </p:pic>
    </p:spTree>
    <p:extLst>
      <p:ext uri="{BB962C8B-B14F-4D97-AF65-F5344CB8AC3E}">
        <p14:creationId xmlns:p14="http://schemas.microsoft.com/office/powerpoint/2010/main" val="3026172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REKOMENDASI</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MEMPERKECIL RESIKO KEGAGALAN IMPLEMENTASI DILAKUKAN:</a:t>
            </a:r>
          </a:p>
          <a:p>
            <a:pPr marL="514350" indent="-514350">
              <a:buAutoNum type="alphaLcParenBoth"/>
            </a:pPr>
            <a:r>
              <a:rPr lang="id-ID" dirty="0" smtClean="0"/>
              <a:t>Mencabut </a:t>
            </a:r>
            <a:r>
              <a:rPr lang="id-ID" dirty="0"/>
              <a:t>terlebih dahulu Permen KP No 02/2015 dan Permen KP No. 62/2016 untuk memberikan peluang penyusunan kembali norma atau regulasi untuk mengatur alat tangkap destruktif; </a:t>
            </a:r>
            <a:endParaRPr lang="en-US" dirty="0" smtClean="0"/>
          </a:p>
          <a:p>
            <a:pPr marL="514350" indent="-514350">
              <a:buAutoNum type="alphaLcParenBoth"/>
            </a:pPr>
            <a:r>
              <a:rPr lang="id-ID" dirty="0" smtClean="0"/>
              <a:t>Membuka </a:t>
            </a:r>
            <a:r>
              <a:rPr lang="id-ID" dirty="0"/>
              <a:t>kembali konsultasi multipihak dalam proses penyusunan kebijakan publik secara bertanggung jawab untuk memetakan kembali dilema dan piihan tindakan untuk merehabilitasi Teluk Lampung sekaligus memberikan dukungan secara sosial dan ekonomi bagi nelayan di teluk Lampung</a:t>
            </a:r>
            <a:r>
              <a:rPr lang="id-ID" dirty="0" smtClean="0"/>
              <a:t>;</a:t>
            </a:r>
            <a:endParaRPr lang="en-US" dirty="0" smtClean="0"/>
          </a:p>
          <a:p>
            <a:pPr marL="514350" indent="-514350">
              <a:buAutoNum type="alphaLcParenBoth"/>
            </a:pPr>
            <a:r>
              <a:rPr lang="id-ID" dirty="0" smtClean="0"/>
              <a:t>Pengkajian </a:t>
            </a:r>
            <a:r>
              <a:rPr lang="id-ID" dirty="0"/>
              <a:t>dan ujicoba alat tangkap pengganti’ </a:t>
            </a:r>
            <a:endParaRPr lang="en-US" dirty="0" smtClean="0"/>
          </a:p>
          <a:p>
            <a:pPr marL="514350" indent="-514350">
              <a:buAutoNum type="alphaLcParenBoth"/>
            </a:pPr>
            <a:r>
              <a:rPr lang="id-ID" dirty="0" smtClean="0"/>
              <a:t>(</a:t>
            </a:r>
            <a:r>
              <a:rPr lang="id-ID" dirty="0"/>
              <a:t>d) Pendampingan penggantian alat tangkap.</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0" y="1"/>
            <a:ext cx="3152775" cy="668740"/>
          </a:xfrm>
          <a:prstGeom prst="rect">
            <a:avLst/>
          </a:prstGeom>
        </p:spPr>
      </p:pic>
    </p:spTree>
    <p:extLst>
      <p:ext uri="{BB962C8B-B14F-4D97-AF65-F5344CB8AC3E}">
        <p14:creationId xmlns:p14="http://schemas.microsoft.com/office/powerpoint/2010/main" val="3342570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BACKGROUND 1</a:t>
            </a:r>
            <a:endParaRPr lang="en-US" b="1" dirty="0">
              <a:solidFill>
                <a:srgbClr val="FF0000"/>
              </a:solidFill>
            </a:endParaRPr>
          </a:p>
        </p:txBody>
      </p:sp>
      <p:sp>
        <p:nvSpPr>
          <p:cNvPr id="3" name="Content Placeholder 2"/>
          <p:cNvSpPr>
            <a:spLocks noGrp="1"/>
          </p:cNvSpPr>
          <p:nvPr>
            <p:ph idx="1"/>
          </p:nvPr>
        </p:nvSpPr>
        <p:spPr>
          <a:xfrm>
            <a:off x="838200" y="1465943"/>
            <a:ext cx="10515600" cy="4978399"/>
          </a:xfrm>
        </p:spPr>
        <p:txBody>
          <a:bodyPr>
            <a:normAutofit/>
          </a:bodyPr>
          <a:lstStyle/>
          <a:p>
            <a:pPr>
              <a:buFont typeface="Wingdings" panose="05000000000000000000" pitchFamily="2" charset="2"/>
              <a:buChar char="v"/>
            </a:pPr>
            <a:r>
              <a:rPr lang="en-US" dirty="0" smtClean="0"/>
              <a:t>TELUK LAMPUNG </a:t>
            </a:r>
            <a:r>
              <a:rPr lang="id-ID" dirty="0" smtClean="0"/>
              <a:t>merupakan </a:t>
            </a:r>
            <a:r>
              <a:rPr lang="id-ID" dirty="0"/>
              <a:t>salah satu daerah yang nelayannya banyak menggunakan cantrang sebagai alat menangkap ikan. Tahun 2016 jumlah nelayan cantrang sejumlah  18 kapal, dan setiap tahunnya terus bertambah</a:t>
            </a:r>
            <a:endParaRPr lang="en-US" dirty="0" smtClean="0"/>
          </a:p>
          <a:p>
            <a:pPr>
              <a:buFont typeface="Wingdings" panose="05000000000000000000" pitchFamily="2" charset="2"/>
              <a:buChar char="v"/>
            </a:pPr>
            <a:r>
              <a:rPr lang="en-US" dirty="0" smtClean="0"/>
              <a:t>PERMASALAHAN </a:t>
            </a:r>
            <a:r>
              <a:rPr lang="id-ID" dirty="0" smtClean="0"/>
              <a:t> </a:t>
            </a:r>
            <a:r>
              <a:rPr lang="id-ID" dirty="0"/>
              <a:t>sektor perikanan berupa rusaknya ekosistem </a:t>
            </a:r>
            <a:r>
              <a:rPr lang="id-ID" dirty="0" smtClean="0"/>
              <a:t>perairan</a:t>
            </a:r>
            <a:r>
              <a:rPr lang="en-US" dirty="0" smtClean="0"/>
              <a:t>,</a:t>
            </a:r>
            <a:r>
              <a:rPr lang="id-ID" dirty="0" smtClean="0"/>
              <a:t> </a:t>
            </a:r>
            <a:r>
              <a:rPr lang="id-ID" dirty="0"/>
              <a:t>Khususnya terjadi di Teluk Lampung. Salah satu penyebabnya adalah masih lemahnya pengawasan terhadap praktik-praktik penangkapan ikan dengan alat tangkap tidak ramah lingkungan dan tingkat kemiskinan yang relatif tinggi di Teluk Lampung</a:t>
            </a:r>
            <a:endParaRPr lang="en-US" dirty="0"/>
          </a:p>
        </p:txBody>
      </p:sp>
      <p:pic>
        <p:nvPicPr>
          <p:cNvPr id="5" name="Picture 4"/>
          <p:cNvPicPr>
            <a:picLocks noChangeAspect="1"/>
          </p:cNvPicPr>
          <p:nvPr/>
        </p:nvPicPr>
        <p:blipFill>
          <a:blip r:embed="rId2"/>
          <a:stretch>
            <a:fillRect/>
          </a:stretch>
        </p:blipFill>
        <p:spPr>
          <a:xfrm>
            <a:off x="0" y="1"/>
            <a:ext cx="3152775" cy="696036"/>
          </a:xfrm>
          <a:prstGeom prst="rect">
            <a:avLst/>
          </a:prstGeom>
        </p:spPr>
      </p:pic>
    </p:spTree>
    <p:extLst>
      <p:ext uri="{BB962C8B-B14F-4D97-AF65-F5344CB8AC3E}">
        <p14:creationId xmlns:p14="http://schemas.microsoft.com/office/powerpoint/2010/main" val="1967804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BACKGROUND </a:t>
            </a:r>
            <a:r>
              <a:rPr lang="en-US" b="1" dirty="0" smtClean="0">
                <a:solidFill>
                  <a:srgbClr val="FF0000"/>
                </a:solidFill>
              </a:rPr>
              <a:t>2</a:t>
            </a:r>
            <a:endParaRPr lang="en-US" dirty="0">
              <a:solidFill>
                <a:srgbClr val="FF00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id-ID" dirty="0">
                <a:latin typeface="Times New Roman" panose="02020603050405020304" pitchFamily="18" charset="0"/>
                <a:ea typeface="Times New Roman" panose="02020603050405020304" pitchFamily="18" charset="0"/>
              </a:rPr>
              <a:t>Cantrang adalah bagian dari alat tangkap ikan pukat tarik (seine nets) yang telah dilarang penggunaannya di seluruh wilayah </a:t>
            </a:r>
            <a:r>
              <a:rPr lang="id-ID" dirty="0" smtClean="0">
                <a:latin typeface="Times New Roman" panose="02020603050405020304" pitchFamily="18" charset="0"/>
                <a:ea typeface="Times New Roman" panose="02020603050405020304" pitchFamily="18" charset="0"/>
              </a:rPr>
              <a:t>Indonesia.</a:t>
            </a:r>
            <a:endParaRPr lang="en-US" dirty="0" smtClean="0">
              <a:latin typeface="Times New Roman" panose="02020603050405020304" pitchFamily="18" charset="0"/>
              <a:ea typeface="Times New Roman" panose="02020603050405020304" pitchFamily="18" charset="0"/>
            </a:endParaRPr>
          </a:p>
          <a:p>
            <a:pPr>
              <a:buFont typeface="Wingdings" panose="05000000000000000000" pitchFamily="2" charset="2"/>
              <a:buChar char="v"/>
            </a:pPr>
            <a:r>
              <a:rPr lang="id-ID" dirty="0" smtClean="0">
                <a:latin typeface="Times New Roman" panose="02020603050405020304" pitchFamily="18" charset="0"/>
                <a:ea typeface="Times New Roman" panose="02020603050405020304" pitchFamily="18" charset="0"/>
              </a:rPr>
              <a:t>Dampak </a:t>
            </a:r>
            <a:r>
              <a:rPr lang="id-ID" dirty="0">
                <a:latin typeface="Times New Roman" panose="02020603050405020304" pitchFamily="18" charset="0"/>
                <a:ea typeface="Times New Roman" panose="02020603050405020304" pitchFamily="18" charset="0"/>
              </a:rPr>
              <a:t>penggunaan cantrang adalah rusaknya lingkungan dan hambatan keberlanjutan lingkungan. </a:t>
            </a:r>
            <a:endParaRPr lang="en-US" dirty="0" smtClean="0">
              <a:latin typeface="Times New Roman" panose="02020603050405020304" pitchFamily="18" charset="0"/>
              <a:ea typeface="Times New Roman" panose="02020603050405020304" pitchFamily="18" charset="0"/>
            </a:endParaRPr>
          </a:p>
          <a:p>
            <a:pPr>
              <a:buFont typeface="Wingdings" panose="05000000000000000000" pitchFamily="2" charset="2"/>
              <a:buChar char="v"/>
            </a:pPr>
            <a:r>
              <a:rPr lang="id-ID" dirty="0" smtClean="0">
                <a:latin typeface="Times New Roman" panose="02020603050405020304" pitchFamily="18" charset="0"/>
                <a:ea typeface="Times New Roman" panose="02020603050405020304" pitchFamily="18" charset="0"/>
              </a:rPr>
              <a:t>Berbasis </a:t>
            </a:r>
            <a:r>
              <a:rPr lang="id-ID" dirty="0">
                <a:latin typeface="Times New Roman" panose="02020603050405020304" pitchFamily="18" charset="0"/>
                <a:ea typeface="Times New Roman" panose="02020603050405020304" pitchFamily="18" charset="0"/>
              </a:rPr>
              <a:t>isu </a:t>
            </a:r>
            <a:r>
              <a:rPr lang="id-ID" i="1" dirty="0">
                <a:latin typeface="Times New Roman" panose="02020603050405020304" pitchFamily="18" charset="0"/>
                <a:ea typeface="Times New Roman" panose="02020603050405020304" pitchFamily="18" charset="0"/>
              </a:rPr>
              <a:t>overfishing</a:t>
            </a:r>
            <a:r>
              <a:rPr lang="id-ID" dirty="0">
                <a:latin typeface="Times New Roman" panose="02020603050405020304" pitchFamily="18" charset="0"/>
                <a:ea typeface="Times New Roman" panose="02020603050405020304" pitchFamily="18" charset="0"/>
              </a:rPr>
              <a:t> dan </a:t>
            </a:r>
            <a:r>
              <a:rPr lang="id-ID" i="1" dirty="0">
                <a:latin typeface="Times New Roman" panose="02020603050405020304" pitchFamily="18" charset="0"/>
                <a:ea typeface="Times New Roman" panose="02020603050405020304" pitchFamily="18" charset="0"/>
              </a:rPr>
              <a:t>over exploitation</a:t>
            </a:r>
            <a:r>
              <a:rPr lang="id-ID" dirty="0">
                <a:latin typeface="Times New Roman" panose="02020603050405020304" pitchFamily="18" charset="0"/>
                <a:ea typeface="Times New Roman" panose="02020603050405020304" pitchFamily="18" charset="0"/>
              </a:rPr>
              <a:t> yang membahayakan keberlanjutan perikanan nasional ke depan, maka penggunaan cantrang terklasifikasi dalam  kegiatan </a:t>
            </a:r>
            <a:r>
              <a:rPr lang="id-ID" i="1" dirty="0">
                <a:latin typeface="Times New Roman" panose="02020603050405020304" pitchFamily="18" charset="0"/>
                <a:ea typeface="Times New Roman" panose="02020603050405020304" pitchFamily="18" charset="0"/>
              </a:rPr>
              <a:t>Illegal</a:t>
            </a:r>
            <a:r>
              <a:rPr lang="id-ID" dirty="0">
                <a:latin typeface="Times New Roman" panose="02020603050405020304" pitchFamily="18" charset="0"/>
                <a:ea typeface="Times New Roman" panose="02020603050405020304" pitchFamily="18" charset="0"/>
              </a:rPr>
              <a:t>, </a:t>
            </a:r>
            <a:r>
              <a:rPr lang="id-ID" i="1" dirty="0">
                <a:latin typeface="Times New Roman" panose="02020603050405020304" pitchFamily="18" charset="0"/>
                <a:ea typeface="Times New Roman" panose="02020603050405020304" pitchFamily="18" charset="0"/>
              </a:rPr>
              <a:t>Unreported</a:t>
            </a:r>
            <a:r>
              <a:rPr lang="id-ID" dirty="0">
                <a:latin typeface="Times New Roman" panose="02020603050405020304" pitchFamily="18" charset="0"/>
                <a:ea typeface="Times New Roman" panose="02020603050405020304" pitchFamily="18" charset="0"/>
              </a:rPr>
              <a:t>, </a:t>
            </a:r>
            <a:r>
              <a:rPr lang="id-ID" i="1" dirty="0">
                <a:latin typeface="Times New Roman" panose="02020603050405020304" pitchFamily="18" charset="0"/>
                <a:ea typeface="Times New Roman" panose="02020603050405020304" pitchFamily="18" charset="0"/>
              </a:rPr>
              <a:t>Unregulated</a:t>
            </a:r>
            <a:r>
              <a:rPr lang="id-ID" dirty="0">
                <a:latin typeface="Times New Roman" panose="02020603050405020304" pitchFamily="18" charset="0"/>
                <a:ea typeface="Times New Roman" panose="02020603050405020304" pitchFamily="18" charset="0"/>
              </a:rPr>
              <a:t> (</a:t>
            </a:r>
            <a:r>
              <a:rPr lang="id-ID" i="1" dirty="0">
                <a:latin typeface="Times New Roman" panose="02020603050405020304" pitchFamily="18" charset="0"/>
                <a:ea typeface="Times New Roman" panose="02020603050405020304" pitchFamily="18" charset="0"/>
              </a:rPr>
              <a:t>IUU</a:t>
            </a:r>
            <a:r>
              <a:rPr lang="id-ID" dirty="0">
                <a:latin typeface="Times New Roman" panose="02020603050405020304" pitchFamily="18" charset="0"/>
                <a:ea typeface="Times New Roman" panose="02020603050405020304" pitchFamily="18" charset="0"/>
              </a:rPr>
              <a:t>) </a:t>
            </a:r>
            <a:r>
              <a:rPr lang="id-ID" i="1" dirty="0">
                <a:latin typeface="Times New Roman" panose="02020603050405020304" pitchFamily="18" charset="0"/>
                <a:ea typeface="Times New Roman" panose="02020603050405020304" pitchFamily="18" charset="0"/>
              </a:rPr>
              <a:t>Fishing</a:t>
            </a:r>
            <a:r>
              <a:rPr lang="id-ID" dirty="0">
                <a:latin typeface="Times New Roman" panose="02020603050405020304" pitchFamily="18" charset="0"/>
                <a:ea typeface="Times New Roman" panose="02020603050405020304" pitchFamily="18" charset="0"/>
              </a:rPr>
              <a:t> yang dapat merusak sumberdaya ikan, ekosistem dan lingkungan</a:t>
            </a:r>
            <a:endParaRPr lang="en-US" dirty="0"/>
          </a:p>
          <a:p>
            <a:pPr marL="0" indent="0">
              <a:buNone/>
            </a:pPr>
            <a:endParaRPr lang="en-US" dirty="0"/>
          </a:p>
        </p:txBody>
      </p:sp>
    </p:spTree>
    <p:extLst>
      <p:ext uri="{BB962C8B-B14F-4D97-AF65-F5344CB8AC3E}">
        <p14:creationId xmlns:p14="http://schemas.microsoft.com/office/powerpoint/2010/main" val="1918784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BACKGROUND 3</a:t>
            </a:r>
            <a:endParaRPr lang="en-US" dirty="0">
              <a:solidFill>
                <a:srgbClr val="FF0000"/>
              </a:solidFill>
            </a:endParaRPr>
          </a:p>
        </p:txBody>
      </p:sp>
      <p:sp>
        <p:nvSpPr>
          <p:cNvPr id="3" name="Content Placeholder 2"/>
          <p:cNvSpPr>
            <a:spLocks noGrp="1"/>
          </p:cNvSpPr>
          <p:nvPr>
            <p:ph idx="1"/>
          </p:nvPr>
        </p:nvSpPr>
        <p:spPr>
          <a:xfrm>
            <a:off x="838200" y="1825625"/>
            <a:ext cx="10515600" cy="4720318"/>
          </a:xfrm>
        </p:spPr>
        <p:txBody>
          <a:bodyPr>
            <a:normAutofit fontScale="92500" lnSpcReduction="20000"/>
          </a:bodyPr>
          <a:lstStyle/>
          <a:p>
            <a:pPr marL="0" indent="0">
              <a:buNone/>
            </a:pPr>
            <a:r>
              <a:rPr lang="en-US" dirty="0" smtClean="0"/>
              <a:t>PEMERINTAH MENGELUARKAN  2 KEBIJAKAN PELARANGAN CANTRANG </a:t>
            </a:r>
            <a:r>
              <a:rPr lang="en-US" b="1" u="sng" dirty="0" smtClean="0"/>
              <a:t>TUJUAN </a:t>
            </a:r>
            <a:r>
              <a:rPr lang="en-US" dirty="0" smtClean="0"/>
              <a:t>PEMBATASAN/PENGENDALIAN PEMERINTAH DALAM MELINDUNGI SUMBERDAYA PERAIRAN INDONESIA (TERMASUK TELUK LAMPUNG) DARI PENGGUNAAN API YANG MERUSAK SUMBERDAYA PERIKANAN&amp;LINGKUNGAN</a:t>
            </a:r>
          </a:p>
          <a:p>
            <a:pPr marL="514350" indent="-514350">
              <a:buAutoNum type="arabicPeriod"/>
            </a:pPr>
            <a:r>
              <a:rPr lang="id-ID" dirty="0" smtClean="0"/>
              <a:t>Peraturan </a:t>
            </a:r>
            <a:r>
              <a:rPr lang="id-ID" dirty="0"/>
              <a:t>Menteri Kelautan dan Perikanan (Permen KP) Nomor 2 tahun 2015  tentang larangan penggunaan alat penangkapan ikan pukat hela (trawls) dan pukat tarik (seine nets) di wilayah pengelolaan perikanan negara Republik Indonesia, salah satu alat tangkap ikan yang dilarang dipergunakan di seluruh Indonesia dalam peraturan tersebut adalah cantrang </a:t>
            </a:r>
            <a:endParaRPr lang="en-US" dirty="0" smtClean="0"/>
          </a:p>
          <a:p>
            <a:pPr marL="514350" lvl="0" indent="-514350">
              <a:buFont typeface="Arial" panose="020B0604020202020204" pitchFamily="34" charset="0"/>
              <a:buAutoNum type="arabicPeriod"/>
            </a:pPr>
            <a:r>
              <a:rPr lang="id-ID" dirty="0"/>
              <a:t>Permen KP No. 71/PERMEN-KP/2016 Tentang Jalur Penangkapan Ikan dan Penempatan Alat Penangkapan Ikan Di Wilayah Pengelolaan Perikanan Negara Republik </a:t>
            </a:r>
            <a:r>
              <a:rPr lang="id-ID" dirty="0" smtClean="0"/>
              <a:t>Indonesia</a:t>
            </a:r>
            <a:r>
              <a:rPr lang="en-US" dirty="0" smtClean="0"/>
              <a:t> (REVISI PERMEN KP 2/2015)</a:t>
            </a:r>
            <a:endParaRPr lang="en-US" dirty="0"/>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799169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BACKGROUND </a:t>
            </a:r>
            <a:r>
              <a:rPr lang="en-US" b="1" dirty="0" smtClean="0">
                <a:solidFill>
                  <a:srgbClr val="FF0000"/>
                </a:solidFill>
              </a:rPr>
              <a:t>4: </a:t>
            </a:r>
            <a:r>
              <a:rPr lang="en-US" b="1" dirty="0" smtClean="0"/>
              <a:t/>
            </a:r>
            <a:br>
              <a:rPr lang="en-US" b="1" dirty="0" smtClean="0"/>
            </a:br>
            <a:r>
              <a:rPr lang="en-US" sz="3600" b="1" dirty="0" smtClean="0"/>
              <a:t>RENDAHNYA KUALITAS KEBIJAKAN PELARANG CANTRANG, DITANDAI</a:t>
            </a:r>
            <a:endParaRPr lang="en-US" sz="3600" b="1" dirty="0"/>
          </a:p>
        </p:txBody>
      </p:sp>
      <p:sp>
        <p:nvSpPr>
          <p:cNvPr id="3" name="Content Placeholder 2"/>
          <p:cNvSpPr>
            <a:spLocks noGrp="1"/>
          </p:cNvSpPr>
          <p:nvPr>
            <p:ph idx="1"/>
          </p:nvPr>
        </p:nvSpPr>
        <p:spPr>
          <a:xfrm>
            <a:off x="838199" y="1825625"/>
            <a:ext cx="10688053" cy="4839870"/>
          </a:xfrm>
        </p:spPr>
        <p:txBody>
          <a:bodyPr>
            <a:normAutofit fontScale="92500" lnSpcReduction="20000"/>
          </a:bodyPr>
          <a:lstStyle/>
          <a:p>
            <a:pPr marL="0" indent="0">
              <a:buNone/>
            </a:pPr>
            <a:r>
              <a:rPr lang="en-US" dirty="0" smtClean="0"/>
              <a:t>(1). </a:t>
            </a:r>
            <a:r>
              <a:rPr lang="en-US" dirty="0" err="1"/>
              <a:t>Minimnya</a:t>
            </a:r>
            <a:r>
              <a:rPr lang="en-US" dirty="0"/>
              <a:t> </a:t>
            </a:r>
            <a:r>
              <a:rPr lang="en-US" dirty="0" err="1"/>
              <a:t>sosialisasi</a:t>
            </a:r>
            <a:r>
              <a:rPr lang="en-US" dirty="0"/>
              <a:t> </a:t>
            </a:r>
            <a:r>
              <a:rPr lang="en-US" dirty="0" err="1" smtClean="0"/>
              <a:t>kebijakan</a:t>
            </a:r>
            <a:endParaRPr lang="en-US" dirty="0" smtClean="0"/>
          </a:p>
          <a:p>
            <a:pPr marL="0" indent="0">
              <a:buNone/>
            </a:pPr>
            <a:r>
              <a:rPr lang="en-US" dirty="0" smtClean="0"/>
              <a:t>(2). </a:t>
            </a:r>
            <a:r>
              <a:rPr lang="en-US" dirty="0" err="1"/>
              <a:t>Perbedaan</a:t>
            </a:r>
            <a:r>
              <a:rPr lang="en-US" dirty="0"/>
              <a:t> </a:t>
            </a:r>
            <a:r>
              <a:rPr lang="en-US" dirty="0" err="1"/>
              <a:t>persepsi</a:t>
            </a:r>
            <a:r>
              <a:rPr lang="en-US" dirty="0"/>
              <a:t> </a:t>
            </a:r>
            <a:r>
              <a:rPr lang="en-US" dirty="0" err="1"/>
              <a:t>nelayan</a:t>
            </a:r>
            <a:r>
              <a:rPr lang="en-US" dirty="0"/>
              <a:t>, </a:t>
            </a:r>
            <a:r>
              <a:rPr lang="en-US" dirty="0" err="1"/>
              <a:t>pemerintah</a:t>
            </a:r>
            <a:r>
              <a:rPr lang="en-US" dirty="0"/>
              <a:t>, </a:t>
            </a:r>
            <a:r>
              <a:rPr lang="en-US" dirty="0" err="1"/>
              <a:t>antar</a:t>
            </a:r>
            <a:r>
              <a:rPr lang="en-US" dirty="0"/>
              <a:t> </a:t>
            </a:r>
            <a:r>
              <a:rPr lang="en-US" dirty="0" err="1" smtClean="0"/>
              <a:t>pemerintah</a:t>
            </a:r>
            <a:endParaRPr lang="en-US" dirty="0" smtClean="0"/>
          </a:p>
          <a:p>
            <a:pPr marL="0" indent="0">
              <a:buNone/>
            </a:pPr>
            <a:r>
              <a:rPr lang="en-US" dirty="0" smtClean="0"/>
              <a:t>(3). </a:t>
            </a:r>
            <a:r>
              <a:rPr lang="en-US" dirty="0" err="1" smtClean="0"/>
              <a:t>Ketidaksiapan</a:t>
            </a:r>
            <a:r>
              <a:rPr lang="en-US" dirty="0" smtClean="0"/>
              <a:t> </a:t>
            </a:r>
            <a:r>
              <a:rPr lang="en-US" dirty="0" err="1"/>
              <a:t>pelaksana</a:t>
            </a:r>
            <a:r>
              <a:rPr lang="en-US" dirty="0"/>
              <a:t> </a:t>
            </a:r>
            <a:r>
              <a:rPr lang="en-US" dirty="0" err="1"/>
              <a:t>daerah</a:t>
            </a:r>
            <a:r>
              <a:rPr lang="en-US" dirty="0"/>
              <a:t>, </a:t>
            </a:r>
            <a:r>
              <a:rPr lang="en-US" dirty="0" err="1"/>
              <a:t>hanya</a:t>
            </a:r>
            <a:r>
              <a:rPr lang="en-US" dirty="0"/>
              <a:t> </a:t>
            </a:r>
            <a:r>
              <a:rPr lang="en-US" dirty="0" err="1"/>
              <a:t>pusat</a:t>
            </a:r>
            <a:r>
              <a:rPr lang="en-US" dirty="0"/>
              <a:t> yang </a:t>
            </a:r>
            <a:r>
              <a:rPr lang="en-US" dirty="0" err="1"/>
              <a:t>siap</a:t>
            </a:r>
            <a:r>
              <a:rPr lang="en-US" dirty="0"/>
              <a:t> (KKP)</a:t>
            </a:r>
          </a:p>
          <a:p>
            <a:pPr marL="0" indent="0">
              <a:buNone/>
            </a:pPr>
            <a:r>
              <a:rPr lang="en-US" dirty="0" smtClean="0"/>
              <a:t>(4) </a:t>
            </a:r>
            <a:r>
              <a:rPr lang="en-US" dirty="0" err="1" smtClean="0"/>
              <a:t>Lemah</a:t>
            </a:r>
            <a:r>
              <a:rPr lang="en-US" dirty="0" smtClean="0"/>
              <a:t> </a:t>
            </a:r>
            <a:r>
              <a:rPr lang="en-US" dirty="0" err="1" smtClean="0"/>
              <a:t>Pengawasan</a:t>
            </a:r>
            <a:r>
              <a:rPr lang="en-US" dirty="0" smtClean="0"/>
              <a:t>, </a:t>
            </a:r>
            <a:r>
              <a:rPr lang="en-US" dirty="0" err="1" smtClean="0"/>
              <a:t>terjadi</a:t>
            </a:r>
            <a:r>
              <a:rPr lang="en-US" dirty="0" smtClean="0"/>
              <a:t> </a:t>
            </a:r>
            <a:r>
              <a:rPr lang="en-US" dirty="0" err="1" smtClean="0"/>
              <a:t>pembiaran</a:t>
            </a:r>
            <a:r>
              <a:rPr lang="en-US" dirty="0" smtClean="0"/>
              <a:t> </a:t>
            </a:r>
            <a:r>
              <a:rPr lang="en-US" dirty="0" err="1" smtClean="0"/>
              <a:t>dilapangan</a:t>
            </a:r>
            <a:endParaRPr lang="en-US" dirty="0" smtClean="0"/>
          </a:p>
          <a:p>
            <a:pPr marL="0" indent="0">
              <a:buNone/>
            </a:pPr>
            <a:r>
              <a:rPr lang="en-US" dirty="0" smtClean="0"/>
              <a:t>(5). </a:t>
            </a:r>
            <a:r>
              <a:rPr lang="en-US" dirty="0" err="1"/>
              <a:t>Nelayan</a:t>
            </a:r>
            <a:r>
              <a:rPr lang="en-US" dirty="0"/>
              <a:t> </a:t>
            </a:r>
            <a:r>
              <a:rPr lang="en-US" dirty="0" err="1"/>
              <a:t>tidak</a:t>
            </a:r>
            <a:r>
              <a:rPr lang="en-US" dirty="0"/>
              <a:t> </a:t>
            </a:r>
            <a:r>
              <a:rPr lang="en-US" dirty="0" err="1"/>
              <a:t>patuh</a:t>
            </a:r>
            <a:r>
              <a:rPr lang="en-US" dirty="0"/>
              <a:t>, </a:t>
            </a:r>
            <a:r>
              <a:rPr lang="en-US" dirty="0" err="1"/>
              <a:t>tetap</a:t>
            </a:r>
            <a:r>
              <a:rPr lang="en-US" dirty="0"/>
              <a:t> </a:t>
            </a:r>
            <a:r>
              <a:rPr lang="en-US" dirty="0" err="1"/>
              <a:t>menggunakan</a:t>
            </a:r>
            <a:r>
              <a:rPr lang="en-US" dirty="0"/>
              <a:t> </a:t>
            </a:r>
            <a:r>
              <a:rPr lang="en-US" dirty="0" err="1"/>
              <a:t>cantrang</a:t>
            </a:r>
            <a:endParaRPr lang="en-US" dirty="0" smtClean="0"/>
          </a:p>
          <a:p>
            <a:pPr marL="0" indent="0">
              <a:buNone/>
            </a:pPr>
            <a:r>
              <a:rPr lang="en-US" dirty="0" smtClean="0"/>
              <a:t>(6). </a:t>
            </a:r>
            <a:r>
              <a:rPr lang="en-US" dirty="0" err="1" smtClean="0"/>
              <a:t>Penggantian</a:t>
            </a:r>
            <a:r>
              <a:rPr lang="en-US" dirty="0" smtClean="0"/>
              <a:t> </a:t>
            </a:r>
            <a:r>
              <a:rPr lang="id-ID" dirty="0" smtClean="0"/>
              <a:t>alat </a:t>
            </a:r>
            <a:r>
              <a:rPr lang="id-ID" dirty="0"/>
              <a:t>tidak efektif dan tidak produktif, dikarenakan alat pengganti memiliki waktu operasional lebih lama, lebih sulit dalam operasional penangkapan, harga jaring lebih mahal, perawatan jaring lebih rumit, jaring suka tersangkut/hilang, hasil produksi tidak sebagus API cantrang </a:t>
            </a:r>
            <a:endParaRPr lang="en-US" dirty="0" smtClean="0"/>
          </a:p>
          <a:p>
            <a:pPr marL="0" indent="0">
              <a:buNone/>
            </a:pPr>
            <a:r>
              <a:rPr lang="en-US" dirty="0" smtClean="0"/>
              <a:t>(PENYEBAB KESELURUHAN: 1) </a:t>
            </a:r>
            <a:r>
              <a:rPr lang="en-US" dirty="0" err="1" smtClean="0"/>
              <a:t>identifikasi</a:t>
            </a:r>
            <a:r>
              <a:rPr lang="en-US" dirty="0" smtClean="0"/>
              <a:t> </a:t>
            </a:r>
            <a:r>
              <a:rPr lang="id-ID" dirty="0" smtClean="0"/>
              <a:t>masalah </a:t>
            </a:r>
            <a:r>
              <a:rPr lang="id-ID" dirty="0"/>
              <a:t>tidak memadai, </a:t>
            </a:r>
            <a:r>
              <a:rPr lang="en-US" dirty="0" smtClean="0"/>
              <a:t>2) </a:t>
            </a:r>
            <a:r>
              <a:rPr lang="id-ID" dirty="0" smtClean="0"/>
              <a:t>kurang </a:t>
            </a:r>
            <a:r>
              <a:rPr lang="id-ID" dirty="0"/>
              <a:t>pertimbangan alternative kebijakan, </a:t>
            </a:r>
            <a:r>
              <a:rPr lang="en-US" dirty="0" smtClean="0"/>
              <a:t>3) </a:t>
            </a:r>
            <a:r>
              <a:rPr lang="id-ID" dirty="0" smtClean="0"/>
              <a:t>kurang </a:t>
            </a:r>
            <a:r>
              <a:rPr lang="id-ID" dirty="0"/>
              <a:t>penilaian atas kebijakan yang relevan, </a:t>
            </a:r>
            <a:r>
              <a:rPr lang="en-US" dirty="0" smtClean="0"/>
              <a:t>4) </a:t>
            </a:r>
            <a:r>
              <a:rPr lang="id-ID" dirty="0" smtClean="0"/>
              <a:t>kurang </a:t>
            </a:r>
            <a:r>
              <a:rPr lang="id-ID" dirty="0"/>
              <a:t>keterlibatan pemangku kepentingan dan </a:t>
            </a:r>
            <a:r>
              <a:rPr lang="en-US" dirty="0" smtClean="0"/>
              <a:t>5) </a:t>
            </a:r>
            <a:r>
              <a:rPr lang="id-ID" dirty="0" smtClean="0"/>
              <a:t>kurangkanya </a:t>
            </a:r>
            <a:r>
              <a:rPr lang="id-ID" dirty="0"/>
              <a:t>kapasitas sumberdaya manusia </a:t>
            </a:r>
            <a:endParaRPr lang="en-US" dirty="0"/>
          </a:p>
        </p:txBody>
      </p:sp>
    </p:spTree>
    <p:extLst>
      <p:ext uri="{BB962C8B-B14F-4D97-AF65-F5344CB8AC3E}">
        <p14:creationId xmlns:p14="http://schemas.microsoft.com/office/powerpoint/2010/main" val="2527198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264696"/>
          </a:xfrm>
        </p:spPr>
        <p:txBody>
          <a:bodyPr>
            <a:noAutofit/>
          </a:bodyPr>
          <a:lstStyle/>
          <a:p>
            <a:r>
              <a:rPr lang="id-ID" sz="2000" b="1" i="1" dirty="0"/>
              <a:t>Triangle of Paradigma of </a:t>
            </a:r>
            <a:r>
              <a:rPr lang="id-ID" sz="2000" b="1" i="1" dirty="0" smtClean="0"/>
              <a:t>fishery</a:t>
            </a:r>
            <a:r>
              <a:rPr lang="en-US" sz="2000" b="1" i="1" dirty="0" smtClean="0"/>
              <a:t> </a:t>
            </a:r>
            <a:r>
              <a:rPr lang="id-ID" sz="2000" b="1" dirty="0" smtClean="0"/>
              <a:t>(</a:t>
            </a:r>
            <a:r>
              <a:rPr lang="id-ID" sz="2000" b="1" dirty="0"/>
              <a:t>Sumber: Charles, 2001)</a:t>
            </a:r>
            <a:r>
              <a:rPr lang="en-US" sz="2000" b="1" dirty="0"/>
              <a:t/>
            </a:r>
            <a:br>
              <a:rPr lang="en-US" sz="2000" b="1" dirty="0"/>
            </a:b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0" indent="0">
              <a:buNone/>
            </a:pPr>
            <a:endParaRPr lang="en-US" dirty="0" smtClean="0"/>
          </a:p>
          <a:p>
            <a:pPr marL="0" indent="0">
              <a:buNone/>
            </a:pPr>
            <a:endParaRPr lang="en-US" dirty="0"/>
          </a:p>
          <a:p>
            <a:pPr marL="0" indent="0">
              <a:buNone/>
            </a:pPr>
            <a:r>
              <a:rPr lang="en-US" b="1" dirty="0" smtClean="0"/>
              <a:t>KEBIJAKAN PELARANGAN: </a:t>
            </a:r>
            <a:r>
              <a:rPr lang="id-ID" b="1" dirty="0" smtClean="0"/>
              <a:t> </a:t>
            </a:r>
            <a:endParaRPr lang="en-US" b="1" dirty="0" smtClean="0"/>
          </a:p>
          <a:p>
            <a:pPr marL="0" indent="0">
              <a:buNone/>
            </a:pPr>
            <a:r>
              <a:rPr lang="en-US" dirty="0" smtClean="0"/>
              <a:t>DIPANDANG </a:t>
            </a:r>
            <a:r>
              <a:rPr lang="id-ID" dirty="0" smtClean="0"/>
              <a:t>ekstrem</a:t>
            </a:r>
            <a:r>
              <a:rPr lang="id-ID" dirty="0"/>
              <a:t>, memiliki tingkat resiko yang tinggi jika gagal. </a:t>
            </a:r>
            <a:r>
              <a:rPr lang="en-US" dirty="0" smtClean="0"/>
              <a:t>AKTOR PELAKSANA </a:t>
            </a:r>
            <a:r>
              <a:rPr lang="id-ID" dirty="0" smtClean="0"/>
              <a:t> </a:t>
            </a:r>
            <a:r>
              <a:rPr lang="id-ID" dirty="0"/>
              <a:t>dilakukan secara tunggal (</a:t>
            </a:r>
            <a:r>
              <a:rPr lang="id-ID" i="1" dirty="0"/>
              <a:t>goverment alone</a:t>
            </a:r>
            <a:r>
              <a:rPr lang="id-ID" dirty="0"/>
              <a:t>), dengan mengambil jarak dengan target sasaran. </a:t>
            </a:r>
            <a:endParaRPr lang="en-US" dirty="0" smtClean="0"/>
          </a:p>
          <a:p>
            <a:pPr marL="0" indent="0">
              <a:buNone/>
            </a:pPr>
            <a:r>
              <a:rPr lang="en-US" dirty="0" smtClean="0"/>
              <a:t>ZONING ISU </a:t>
            </a:r>
            <a:r>
              <a:rPr lang="id-ID" dirty="0" smtClean="0"/>
              <a:t>nilai </a:t>
            </a:r>
            <a:r>
              <a:rPr lang="id-ID" dirty="0"/>
              <a:t>(konservasi) yang dikejar cukup jelas baik bagi pemerintah lokal  maupun nelayan, namun implementasi sangat  </a:t>
            </a:r>
            <a:r>
              <a:rPr lang="id-ID" dirty="0" smtClean="0"/>
              <a:t>sulit</a:t>
            </a:r>
            <a:endParaRPr lang="en-US" dirty="0" smtClean="0"/>
          </a:p>
          <a:p>
            <a:pPr marL="0" indent="0">
              <a:buNone/>
            </a:pPr>
            <a:r>
              <a:rPr lang="en-US" dirty="0" smtClean="0"/>
              <a:t>KEBIJAKAN PELARANGAN CANTRANG </a:t>
            </a:r>
            <a:r>
              <a:rPr lang="id-ID" dirty="0" smtClean="0"/>
              <a:t>dibuat </a:t>
            </a:r>
            <a:r>
              <a:rPr lang="id-ID" dirty="0"/>
              <a:t>hari ini untuk dilaksanakan esok hari atau masa depan, dan menjangkau ke masa depan itu sendiri. Masa depan adalah ketidakpastian dan mengandung unsur utama resiko, maka menghubungkan kualitas kebijakan public dengan factor manajemen resiko pada kebijakan public menjadi strategis</a:t>
            </a:r>
            <a:r>
              <a:rPr lang="id-ID" dirty="0" smtClean="0"/>
              <a:t>.</a:t>
            </a:r>
            <a:endParaRPr lang="en-US" dirty="0"/>
          </a:p>
        </p:txBody>
      </p:sp>
      <p:pic>
        <p:nvPicPr>
          <p:cNvPr id="4" name="Content Placeholder 3"/>
          <p:cNvPicPr>
            <a:picLocks/>
          </p:cNvPicPr>
          <p:nvPr/>
        </p:nvPicPr>
        <p:blipFill>
          <a:blip r:embed="rId2"/>
          <a:srcRect/>
          <a:stretch>
            <a:fillRect/>
          </a:stretch>
        </p:blipFill>
        <p:spPr bwMode="auto">
          <a:xfrm>
            <a:off x="838200" y="721896"/>
            <a:ext cx="10411325" cy="2213809"/>
          </a:xfrm>
          <a:prstGeom prst="rect">
            <a:avLst/>
          </a:prstGeom>
          <a:noFill/>
          <a:ln w="9525">
            <a:noFill/>
            <a:miter lim="800000"/>
            <a:headEnd/>
            <a:tailEnd/>
          </a:ln>
        </p:spPr>
      </p:pic>
    </p:spTree>
    <p:extLst>
      <p:ext uri="{BB962C8B-B14F-4D97-AF65-F5344CB8AC3E}">
        <p14:creationId xmlns:p14="http://schemas.microsoft.com/office/powerpoint/2010/main" val="263656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TUJUAN DAN REKOMENDASI</a:t>
            </a:r>
            <a:endParaRPr lang="en-US" b="1" dirty="0">
              <a:solidFill>
                <a:srgbClr val="FF00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id-ID" b="1" i="1" dirty="0"/>
              <a:t>Tujuan penelitian</a:t>
            </a:r>
            <a:r>
              <a:rPr lang="id-ID" dirty="0"/>
              <a:t> adalah analisis resiko implementasi kebijakan pelarangan cantrang di Teluk Lampung dengan menggunakan model </a:t>
            </a:r>
            <a:r>
              <a:rPr lang="id-ID" dirty="0" smtClean="0"/>
              <a:t>IARM</a:t>
            </a:r>
            <a:r>
              <a:rPr lang="en-US" dirty="0" smtClean="0"/>
              <a:t> (</a:t>
            </a:r>
            <a:r>
              <a:rPr lang="id-ID" dirty="0" smtClean="0"/>
              <a:t>Impact </a:t>
            </a:r>
            <a:r>
              <a:rPr lang="id-ID" dirty="0"/>
              <a:t>Approach risk </a:t>
            </a:r>
            <a:r>
              <a:rPr lang="id-ID" dirty="0" smtClean="0"/>
              <a:t>management</a:t>
            </a:r>
            <a:r>
              <a:rPr lang="en-US" dirty="0"/>
              <a:t>)</a:t>
            </a:r>
            <a:r>
              <a:rPr lang="id-ID" dirty="0" smtClean="0"/>
              <a:t>   </a:t>
            </a:r>
            <a:endParaRPr lang="en-US" dirty="0" smtClean="0"/>
          </a:p>
          <a:p>
            <a:pPr marL="0" indent="0">
              <a:buNone/>
            </a:pPr>
            <a:endParaRPr lang="en-US" dirty="0" smtClean="0"/>
          </a:p>
          <a:p>
            <a:pPr>
              <a:buFont typeface="Wingdings" panose="05000000000000000000" pitchFamily="2" charset="2"/>
              <a:buChar char="v"/>
            </a:pPr>
            <a:r>
              <a:rPr lang="id-ID" b="1" i="1" dirty="0" smtClean="0"/>
              <a:t>Rekomendasi </a:t>
            </a:r>
            <a:r>
              <a:rPr lang="id-ID" b="1" i="1" dirty="0"/>
              <a:t>penelitian</a:t>
            </a:r>
            <a:r>
              <a:rPr lang="id-ID" dirty="0"/>
              <a:t>  sebagai dasar bagi perbaikan kualitas kebijakan public melalui proses pembuatan kebijakan, sehingga dapat mengembangkan transparansi, membangun akuntabilitas public, mengurangi biaya transaksi pemerintah.</a:t>
            </a:r>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0" y="1"/>
            <a:ext cx="3152775" cy="668740"/>
          </a:xfrm>
          <a:prstGeom prst="rect">
            <a:avLst/>
          </a:prstGeom>
        </p:spPr>
      </p:pic>
    </p:spTree>
    <p:extLst>
      <p:ext uri="{BB962C8B-B14F-4D97-AF65-F5344CB8AC3E}">
        <p14:creationId xmlns:p14="http://schemas.microsoft.com/office/powerpoint/2010/main" val="4269081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rgbClr val="FF0000"/>
                </a:solidFill>
                <a:latin typeface="Arial Rounded MT Bold" panose="020F0704030504030204" pitchFamily="34" charset="0"/>
              </a:rPr>
              <a:t>METHODS</a:t>
            </a:r>
            <a:endParaRPr lang="en-US" b="1" dirty="0">
              <a:solidFill>
                <a:srgbClr val="FF0000"/>
              </a:solidFill>
              <a:latin typeface="Arial Rounded MT Bold" panose="020F0704030504030204" pitchFamily="34"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id-ID" dirty="0"/>
              <a:t>Studi penelitian dilakukan Kota Bandar Lampung, khusunya di Pelabuhan Perikanan Pantai Lempasing,  pada bulan Januari –April 2019 </a:t>
            </a:r>
            <a:endParaRPr lang="en-US" dirty="0" smtClean="0"/>
          </a:p>
          <a:p>
            <a:pPr>
              <a:buFont typeface="Wingdings" panose="05000000000000000000" pitchFamily="2" charset="2"/>
              <a:buChar char="v"/>
            </a:pPr>
            <a:r>
              <a:rPr lang="id-ID" dirty="0"/>
              <a:t>Data dikumpulkan melalui observasi, wawancara dan studi dokumentasi. Wawancara dilakukan terhadap 17 orang, yang terdiri dari: ASN Dinas Kelautan dan Perikanan Provinsi Lampung (5 orang), pemilik kapal (5 orang), pengelola kapal (3 orang), nakhoda (2 orang) dan perguruan tinggi (2 orang). </a:t>
            </a:r>
            <a:endParaRPr lang="en-US" dirty="0" smtClean="0"/>
          </a:p>
          <a:p>
            <a:pPr>
              <a:buFont typeface="Wingdings" panose="05000000000000000000" pitchFamily="2" charset="2"/>
              <a:buChar char="v"/>
            </a:pPr>
            <a:r>
              <a:rPr lang="id-ID" dirty="0"/>
              <a:t>Analisis menggunakan Impact Approach risk management </a:t>
            </a:r>
            <a:endParaRPr lang="en-US" dirty="0" smtClean="0"/>
          </a:p>
          <a:p>
            <a:pPr>
              <a:buFont typeface="Wingdings" panose="05000000000000000000" pitchFamily="2" charset="2"/>
              <a:buChar char="v"/>
            </a:pPr>
            <a:endParaRPr lang="en-US" dirty="0"/>
          </a:p>
        </p:txBody>
      </p:sp>
      <p:pic>
        <p:nvPicPr>
          <p:cNvPr id="4" name="Picture 3"/>
          <p:cNvPicPr>
            <a:picLocks noChangeAspect="1"/>
          </p:cNvPicPr>
          <p:nvPr/>
        </p:nvPicPr>
        <p:blipFill>
          <a:blip r:embed="rId2"/>
          <a:stretch>
            <a:fillRect/>
          </a:stretch>
        </p:blipFill>
        <p:spPr>
          <a:xfrm>
            <a:off x="0" y="0"/>
            <a:ext cx="3152775" cy="962025"/>
          </a:xfrm>
          <a:prstGeom prst="rect">
            <a:avLst/>
          </a:prstGeom>
        </p:spPr>
      </p:pic>
    </p:spTree>
    <p:extLst>
      <p:ext uri="{BB962C8B-B14F-4D97-AF65-F5344CB8AC3E}">
        <p14:creationId xmlns:p14="http://schemas.microsoft.com/office/powerpoint/2010/main" val="630786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5996"/>
          </a:xfrm>
        </p:spPr>
        <p:txBody>
          <a:bodyPr/>
          <a:lstStyle/>
          <a:p>
            <a:r>
              <a:rPr lang="id-ID" b="1" dirty="0">
                <a:solidFill>
                  <a:srgbClr val="FF0000"/>
                </a:solidFill>
              </a:rPr>
              <a:t>IARM</a:t>
            </a:r>
            <a:r>
              <a:rPr lang="en-US" b="1" dirty="0">
                <a:solidFill>
                  <a:srgbClr val="FF0000"/>
                </a:solidFill>
              </a:rPr>
              <a:t> (</a:t>
            </a:r>
            <a:r>
              <a:rPr lang="id-ID" b="1" dirty="0">
                <a:solidFill>
                  <a:srgbClr val="FF0000"/>
                </a:solidFill>
              </a:rPr>
              <a:t>Impact Approach </a:t>
            </a:r>
            <a:r>
              <a:rPr lang="en-US" b="1" dirty="0" smtClean="0">
                <a:solidFill>
                  <a:srgbClr val="FF0000"/>
                </a:solidFill>
              </a:rPr>
              <a:t>R</a:t>
            </a:r>
            <a:r>
              <a:rPr lang="id-ID" b="1" dirty="0" smtClean="0">
                <a:solidFill>
                  <a:srgbClr val="FF0000"/>
                </a:solidFill>
              </a:rPr>
              <a:t>isk </a:t>
            </a:r>
            <a:r>
              <a:rPr lang="en-US" b="1" dirty="0" smtClean="0">
                <a:solidFill>
                  <a:srgbClr val="FF0000"/>
                </a:solidFill>
              </a:rPr>
              <a:t>M</a:t>
            </a:r>
            <a:r>
              <a:rPr lang="id-ID" b="1" dirty="0" smtClean="0">
                <a:solidFill>
                  <a:srgbClr val="FF0000"/>
                </a:solidFill>
              </a:rPr>
              <a:t>anagement</a:t>
            </a:r>
            <a:r>
              <a:rPr lang="en-US" b="1" dirty="0">
                <a:solidFill>
                  <a:srgbClr val="FF0000"/>
                </a:solidFill>
              </a:rPr>
              <a:t>)</a:t>
            </a:r>
          </a:p>
        </p:txBody>
      </p:sp>
      <p:sp>
        <p:nvSpPr>
          <p:cNvPr id="3" name="Content Placeholder 2"/>
          <p:cNvSpPr>
            <a:spLocks noGrp="1"/>
          </p:cNvSpPr>
          <p:nvPr>
            <p:ph idx="1"/>
          </p:nvPr>
        </p:nvSpPr>
        <p:spPr>
          <a:xfrm>
            <a:off x="478971" y="1171122"/>
            <a:ext cx="11117943" cy="5271634"/>
          </a:xfrm>
        </p:spPr>
        <p:txBody>
          <a:bodyPr/>
          <a:lstStyle/>
          <a:p>
            <a:r>
              <a:rPr lang="en-US" i="1" dirty="0" smtClean="0"/>
              <a:t>STANDAR </a:t>
            </a:r>
            <a:r>
              <a:rPr lang="id-ID" dirty="0" smtClean="0"/>
              <a:t>untuk </a:t>
            </a:r>
            <a:r>
              <a:rPr lang="id-ID" dirty="0"/>
              <a:t>menemukenali resiko kebijakan sekaligus mengembangkan manajemen </a:t>
            </a:r>
            <a:r>
              <a:rPr lang="en-US" dirty="0" err="1" smtClean="0"/>
              <a:t>dalam</a:t>
            </a:r>
            <a:r>
              <a:rPr lang="en-US" dirty="0" smtClean="0"/>
              <a:t> </a:t>
            </a:r>
            <a:r>
              <a:rPr lang="id-ID" dirty="0" smtClean="0"/>
              <a:t> </a:t>
            </a:r>
            <a:r>
              <a:rPr lang="id-ID" dirty="0"/>
              <a:t>mengantisipasi dan mengatasi resiko yang muncul saat </a:t>
            </a:r>
            <a:r>
              <a:rPr lang="id-ID" dirty="0" smtClean="0"/>
              <a:t>implementasi</a:t>
            </a:r>
            <a:r>
              <a:rPr lang="en-US" dirty="0" smtClean="0"/>
              <a:t>. </a:t>
            </a:r>
          </a:p>
          <a:p>
            <a:r>
              <a:rPr lang="en-US" dirty="0" err="1" smtClean="0"/>
              <a:t>Langkah-langkah</a:t>
            </a:r>
            <a:endParaRPr lang="en-US" dirty="0" smtClean="0"/>
          </a:p>
          <a:p>
            <a:pPr marL="0" indent="0">
              <a:buNone/>
            </a:pPr>
            <a:endParaRPr lang="en-US" dirty="0" smtClean="0"/>
          </a:p>
          <a:p>
            <a:pPr marL="0" indent="0">
              <a:buNone/>
            </a:pPr>
            <a:r>
              <a:rPr lang="id-ID" dirty="0" smtClean="0"/>
              <a:t>.</a:t>
            </a:r>
            <a:endParaRPr lang="en-US" dirty="0"/>
          </a:p>
        </p:txBody>
      </p:sp>
      <p:pic>
        <p:nvPicPr>
          <p:cNvPr id="8" name="Picture 7"/>
          <p:cNvPicPr>
            <a:picLocks noChangeAspect="1"/>
          </p:cNvPicPr>
          <p:nvPr/>
        </p:nvPicPr>
        <p:blipFill>
          <a:blip r:embed="rId2"/>
          <a:stretch>
            <a:fillRect/>
          </a:stretch>
        </p:blipFill>
        <p:spPr>
          <a:xfrm>
            <a:off x="838200" y="3048001"/>
            <a:ext cx="10642600" cy="3394756"/>
          </a:xfrm>
          <a:prstGeom prst="rect">
            <a:avLst/>
          </a:prstGeom>
        </p:spPr>
      </p:pic>
    </p:spTree>
    <p:extLst>
      <p:ext uri="{BB962C8B-B14F-4D97-AF65-F5344CB8AC3E}">
        <p14:creationId xmlns:p14="http://schemas.microsoft.com/office/powerpoint/2010/main" val="1879637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1272</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Rounded MT Bold</vt:lpstr>
      <vt:lpstr>Calibri</vt:lpstr>
      <vt:lpstr>Calibri Light</vt:lpstr>
      <vt:lpstr>Mangal</vt:lpstr>
      <vt:lpstr>Times New Roman</vt:lpstr>
      <vt:lpstr>Wingdings</vt:lpstr>
      <vt:lpstr>Office Theme</vt:lpstr>
      <vt:lpstr>Cantrang  in Lampung Bay</vt:lpstr>
      <vt:lpstr>BACKGROUND 1</vt:lpstr>
      <vt:lpstr>BACKGROUND 2</vt:lpstr>
      <vt:lpstr>BACKGROUND 3</vt:lpstr>
      <vt:lpstr>BACKGROUND 4:  RENDAHNYA KUALITAS KEBIJAKAN PELARANG CANTRANG, DITANDAI</vt:lpstr>
      <vt:lpstr>Triangle of Paradigma of fishery (Sumber: Charles, 2001) </vt:lpstr>
      <vt:lpstr>TUJUAN DAN REKOMENDASI</vt:lpstr>
      <vt:lpstr>METHODS</vt:lpstr>
      <vt:lpstr>IARM (Impact Approach Risk Management)</vt:lpstr>
      <vt:lpstr>PROSES IARM (Impact Approach Risk Management) </vt:lpstr>
      <vt:lpstr>RESULT: Model Detai Resiko Kebijakan pelarangan Cantrang</vt:lpstr>
      <vt:lpstr>PowerPoint Presentation</vt:lpstr>
      <vt:lpstr>PowerPoint Presentation</vt:lpstr>
      <vt:lpstr>DISCUSSION</vt:lpstr>
      <vt:lpstr>REKOMENDASI</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Lingkungan  and Polemic  Pelarangan  Cantrang di Teluk  Lampung: Pentingnya Mapping Stakeholders</dc:title>
  <dc:creator>hp</dc:creator>
  <cp:lastModifiedBy>hp</cp:lastModifiedBy>
  <cp:revision>28</cp:revision>
  <dcterms:created xsi:type="dcterms:W3CDTF">2020-11-14T12:32:20Z</dcterms:created>
  <dcterms:modified xsi:type="dcterms:W3CDTF">2020-11-23T04:25:01Z</dcterms:modified>
</cp:coreProperties>
</file>