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NILA\FKIP%20P.%20KIMIA%20&#44032;&#47336;\&#45236;%20-%20&#54532;&#47196;&#51229;&#53944;\&#44592;&#49324;%20&amp;%20&#50672;&#44396;\&#44592;&#49324;%204\Jumping%20Ta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UNILA\FKIP%20P.%20KIMIA%20&#44032;&#47336;\&#45236;%20-%20&#54532;&#47196;&#51229;&#53944;\&#44592;&#49324;%20&amp;%20&#50672;&#44396;\&#44592;&#49324;%204\Jumping%20Tas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Pre-test &amp; Post-test Result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Sheet2!$B$32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Sheet2!$C$31:$D$31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Sheet2!$C$32:$D$32</c:f>
              <c:numCache>
                <c:formatCode>General</c:formatCode>
                <c:ptCount val="2"/>
                <c:pt idx="0">
                  <c:v>64.5</c:v>
                </c:pt>
                <c:pt idx="1">
                  <c:v>73.92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8-4C71-9495-53A4F2354AFC}"/>
            </c:ext>
          </c:extLst>
        </c:ser>
        <c:ser>
          <c:idx val="1"/>
          <c:order val="1"/>
          <c:tx>
            <c:strRef>
              <c:f>Sheet2!$B$33</c:f>
              <c:strCache>
                <c:ptCount val="1"/>
                <c:pt idx="0">
                  <c:v>Experimental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Sheet2!$C$31:$D$31</c:f>
              <c:strCache>
                <c:ptCount val="2"/>
                <c:pt idx="0">
                  <c:v>Pre-test</c:v>
                </c:pt>
                <c:pt idx="1">
                  <c:v>Post-test</c:v>
                </c:pt>
              </c:strCache>
            </c:strRef>
          </c:cat>
          <c:val>
            <c:numRef>
              <c:f>Sheet2!$C$33:$D$33</c:f>
              <c:numCache>
                <c:formatCode>General</c:formatCode>
                <c:ptCount val="2"/>
                <c:pt idx="0">
                  <c:v>64.38</c:v>
                </c:pt>
                <c:pt idx="1">
                  <c:v>84.88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88-4C71-9495-53A4F2354A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64310368"/>
        <c:axId val="464314632"/>
        <c:axId val="0"/>
      </c:bar3DChart>
      <c:catAx>
        <c:axId val="4643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14632"/>
        <c:crosses val="autoZero"/>
        <c:auto val="1"/>
        <c:lblAlgn val="ctr"/>
        <c:lblOffset val="100"/>
        <c:noMultiLvlLbl val="0"/>
      </c:catAx>
      <c:valAx>
        <c:axId val="46431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1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Switching Replication Result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136482939632549E-2"/>
          <c:y val="0.21747703412073491"/>
          <c:w val="0.90286351706036749"/>
          <c:h val="0.647415427238261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Sheet2!$G$32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Sheet2!$H$31:$J$31</c:f>
              <c:strCache>
                <c:ptCount val="3"/>
                <c:pt idx="0">
                  <c:v>Pre-test</c:v>
                </c:pt>
                <c:pt idx="1">
                  <c:v>Post-test 1/Before treatment</c:v>
                </c:pt>
                <c:pt idx="2">
                  <c:v>Post-test 2/After treatment</c:v>
                </c:pt>
              </c:strCache>
            </c:strRef>
          </c:cat>
          <c:val>
            <c:numRef>
              <c:f>Sheet2!$H$32:$J$32</c:f>
              <c:numCache>
                <c:formatCode>General</c:formatCode>
                <c:ptCount val="3"/>
                <c:pt idx="0">
                  <c:v>64.5</c:v>
                </c:pt>
                <c:pt idx="1">
                  <c:v>73.92</c:v>
                </c:pt>
                <c:pt idx="2">
                  <c:v>83.54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5-43E6-8B7D-FDABAB636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61082424"/>
        <c:axId val="388345808"/>
        <c:axId val="0"/>
      </c:bar3DChart>
      <c:catAx>
        <c:axId val="46108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45808"/>
        <c:crosses val="autoZero"/>
        <c:auto val="1"/>
        <c:lblAlgn val="ctr"/>
        <c:lblOffset val="100"/>
        <c:noMultiLvlLbl val="0"/>
      </c:catAx>
      <c:valAx>
        <c:axId val="38834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082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err="1" smtClean="0"/>
              <a:t>Peningkatan</a:t>
            </a:r>
            <a:r>
              <a:rPr lang="en-US" sz="8000" dirty="0" smtClean="0"/>
              <a:t> blended learning </a:t>
            </a:r>
            <a:r>
              <a:rPr lang="en-US" sz="8000" dirty="0" err="1" smtClean="0"/>
              <a:t>melalui</a:t>
            </a:r>
            <a:r>
              <a:rPr lang="en-US" sz="8000" dirty="0" smtClean="0"/>
              <a:t> </a:t>
            </a:r>
            <a:r>
              <a:rPr lang="en-US" sz="8000" i="1" dirty="0" smtClean="0"/>
              <a:t>jumping tasks</a:t>
            </a:r>
            <a:endParaRPr lang="en-US" sz="8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494992"/>
            <a:ext cx="10124333" cy="106984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Galuh Catur </a:t>
            </a:r>
            <a:r>
              <a:rPr lang="en-US" sz="2800" dirty="0" err="1" smtClean="0"/>
              <a:t>Wisnu</a:t>
            </a:r>
            <a:r>
              <a:rPr lang="en-US" sz="2800" dirty="0" smtClean="0"/>
              <a:t> </a:t>
            </a:r>
            <a:r>
              <a:rPr lang="en-US" sz="2800" dirty="0" err="1" smtClean="0"/>
              <a:t>Prabowo</a:t>
            </a:r>
            <a:endParaRPr lang="en-US" sz="2800" dirty="0" smtClean="0"/>
          </a:p>
          <a:p>
            <a:pPr algn="ctr"/>
            <a:r>
              <a:rPr lang="en-US" sz="2800" dirty="0" err="1" smtClean="0"/>
              <a:t>Ratu</a:t>
            </a:r>
            <a:r>
              <a:rPr lang="en-US" sz="2800" dirty="0" smtClean="0"/>
              <a:t> Betta </a:t>
            </a:r>
            <a:r>
              <a:rPr lang="en-US" sz="2800" dirty="0" err="1" smtClean="0"/>
              <a:t>Rudibyani</a:t>
            </a:r>
            <a:endParaRPr lang="en-US" sz="2800" dirty="0" smtClean="0"/>
          </a:p>
          <a:p>
            <a:pPr algn="ctr"/>
            <a:r>
              <a:rPr lang="en-US" sz="2800" dirty="0" smtClean="0"/>
              <a:t>UNIVERSITAS LAMPUNG</a:t>
            </a:r>
          </a:p>
          <a:p>
            <a:pPr algn="ctr"/>
            <a:r>
              <a:rPr lang="en-US" sz="2800" dirty="0" smtClean="0"/>
              <a:t>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85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Paired T-test </a:t>
            </a:r>
            <a:r>
              <a:rPr lang="en-US" sz="4800" dirty="0" err="1" smtClean="0"/>
              <a:t>pada</a:t>
            </a:r>
            <a:r>
              <a:rPr lang="en-US" sz="4800" dirty="0" smtClean="0"/>
              <a:t> switching replication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35421" y="2385848"/>
            <a:ext cx="10289627" cy="412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57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blended learning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i="1" dirty="0" smtClean="0"/>
              <a:t>online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i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N-Gain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medium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i="1" dirty="0" smtClean="0"/>
              <a:t>jumping tasks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i="1" dirty="0" smtClean="0"/>
              <a:t>online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blended learning</a:t>
            </a:r>
            <a:r>
              <a:rPr lang="en-US" smtClean="0"/>
              <a:t>. </a:t>
            </a:r>
          </a:p>
          <a:p>
            <a:pPr algn="just"/>
            <a:r>
              <a:rPr lang="en-US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i="1" dirty="0" smtClean="0"/>
              <a:t>switching replication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168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i="1" dirty="0" smtClean="0"/>
              <a:t>blended learning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i="1" dirty="0" smtClean="0"/>
              <a:t>online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7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quasi-</a:t>
            </a:r>
            <a:r>
              <a:rPr lang="en-US" dirty="0" err="1" smtClean="0"/>
              <a:t>eksperimen</a:t>
            </a:r>
            <a:endParaRPr lang="en-US" dirty="0" smtClean="0"/>
          </a:p>
          <a:p>
            <a:pPr algn="just"/>
            <a:r>
              <a:rPr lang="en-US" i="1" dirty="0"/>
              <a:t>P</a:t>
            </a:r>
            <a:r>
              <a:rPr lang="en-US" i="1" dirty="0" smtClean="0"/>
              <a:t>retest-posttest </a:t>
            </a:r>
            <a:r>
              <a:rPr lang="en-US" i="1" dirty="0"/>
              <a:t>non-equivalent group with switching replication </a:t>
            </a:r>
            <a:r>
              <a:rPr lang="en-US" i="1" dirty="0" smtClean="0"/>
              <a:t>design</a:t>
            </a:r>
          </a:p>
          <a:p>
            <a:pPr algn="just"/>
            <a:r>
              <a:rPr lang="en-US" dirty="0" err="1" smtClean="0"/>
              <a:t>Kelas</a:t>
            </a:r>
            <a:r>
              <a:rPr lang="en-US" dirty="0" smtClean="0"/>
              <a:t> 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dan </a:t>
            </a:r>
            <a:r>
              <a:rPr lang="en-US" dirty="0" err="1" smtClean="0"/>
              <a:t>kelas</a:t>
            </a:r>
            <a:r>
              <a:rPr lang="en-US" dirty="0" smtClean="0"/>
              <a:t> B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endParaRPr lang="en-US" dirty="0" smtClean="0"/>
          </a:p>
          <a:p>
            <a:pPr algn="just"/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i="1" dirty="0" smtClean="0"/>
              <a:t>jumping tasks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i="1" dirty="0" smtClean="0"/>
              <a:t>online</a:t>
            </a:r>
          </a:p>
          <a:p>
            <a:pPr algn="just"/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guru</a:t>
            </a:r>
          </a:p>
          <a:p>
            <a:pPr algn="just"/>
            <a:r>
              <a:rPr lang="en-US" dirty="0" err="1" smtClean="0"/>
              <a:t>Topik</a:t>
            </a:r>
            <a:r>
              <a:rPr lang="en-US" dirty="0" smtClean="0"/>
              <a:t> : Kimia </a:t>
            </a:r>
            <a:r>
              <a:rPr lang="en-US" dirty="0" err="1" smtClean="0"/>
              <a:t>Dasar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636295" y="2200274"/>
            <a:ext cx="8826366" cy="3999358"/>
            <a:chOff x="0" y="0"/>
            <a:chExt cx="5676900" cy="2457450"/>
          </a:xfrm>
        </p:grpSpPr>
        <p:cxnSp>
          <p:nvCxnSpPr>
            <p:cNvPr id="5" name="Straight Connector 8"/>
            <p:cNvCxnSpPr/>
            <p:nvPr/>
          </p:nvCxnSpPr>
          <p:spPr>
            <a:xfrm flipV="1">
              <a:off x="2127250" y="120650"/>
              <a:ext cx="1003300" cy="342900"/>
            </a:xfrm>
            <a:prstGeom prst="bentConnector3">
              <a:avLst>
                <a:gd name="adj1" fmla="val 469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5676900" cy="2457450"/>
              <a:chOff x="0" y="0"/>
              <a:chExt cx="5676900" cy="245745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0" y="349250"/>
                <a:ext cx="1619250" cy="29845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schemeClr val="dk1">
                          <a:alpha val="40000"/>
                        </a:schemeClr>
                      </a:outerShdw>
                    </a:effectLst>
                    <a:ea typeface="Yu Mincho" panose="02020400000000000000" pitchFamily="18" charset="-128"/>
                    <a:cs typeface="Times New Roman" panose="02020603050405020304" pitchFamily="18" charset="0"/>
                  </a:rPr>
                  <a:t>Switching replication</a:t>
                </a:r>
                <a:endParaRPr lang="en-US" sz="1100">
                  <a:effectLst/>
                  <a:ea typeface="Yu Mincho" panose="02020400000000000000" pitchFamily="18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4533900" y="1314450"/>
                <a:ext cx="1092200" cy="3238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Jumping tasks</a:t>
                </a: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517650" y="469900"/>
                <a:ext cx="1092200" cy="3238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Control Class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3060700" y="0"/>
                <a:ext cx="844550" cy="2984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Pre-test</a:t>
                </a:r>
              </a:p>
            </p:txBody>
          </p:sp>
          <p:cxnSp>
            <p:nvCxnSpPr>
              <p:cNvPr id="11" name="Straight Connector 8"/>
              <p:cNvCxnSpPr/>
              <p:nvPr/>
            </p:nvCxnSpPr>
            <p:spPr>
              <a:xfrm flipH="1" flipV="1">
                <a:off x="3943350" y="127000"/>
                <a:ext cx="1143000" cy="273050"/>
              </a:xfrm>
              <a:prstGeom prst="bentConnector3">
                <a:avLst>
                  <a:gd name="adj1" fmla="val 469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ounded Rectangle 11"/>
              <p:cNvSpPr/>
              <p:nvPr/>
            </p:nvSpPr>
            <p:spPr>
              <a:xfrm>
                <a:off x="4489450" y="400050"/>
                <a:ext cx="1187450" cy="4889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Experimental Class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09550" y="1295400"/>
                <a:ext cx="1092200" cy="3238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Jumping tasks</a:t>
                </a:r>
              </a:p>
            </p:txBody>
          </p:sp>
          <p:cxnSp>
            <p:nvCxnSpPr>
              <p:cNvPr id="14" name="Straight Connector 8"/>
              <p:cNvCxnSpPr/>
              <p:nvPr/>
            </p:nvCxnSpPr>
            <p:spPr>
              <a:xfrm flipV="1">
                <a:off x="723900" y="590550"/>
                <a:ext cx="806450" cy="717550"/>
              </a:xfrm>
              <a:prstGeom prst="bentConnector3">
                <a:avLst>
                  <a:gd name="adj1" fmla="val 469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ounded Rectangle 14"/>
              <p:cNvSpPr/>
              <p:nvPr/>
            </p:nvSpPr>
            <p:spPr>
              <a:xfrm>
                <a:off x="1612900" y="1327150"/>
                <a:ext cx="1092200" cy="3238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Sharing tasks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Sharing t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Sharing tasks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 </a:t>
                </a:r>
              </a:p>
            </p:txBody>
          </p:sp>
          <p:cxnSp>
            <p:nvCxnSpPr>
              <p:cNvPr id="16" name="Straight Connector 8"/>
              <p:cNvCxnSpPr/>
              <p:nvPr/>
            </p:nvCxnSpPr>
            <p:spPr>
              <a:xfrm>
                <a:off x="609600" y="1587500"/>
                <a:ext cx="2603500" cy="736600"/>
              </a:xfrm>
              <a:prstGeom prst="bentConnector3">
                <a:avLst>
                  <a:gd name="adj1" fmla="val 469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ounded Rectangle 16"/>
              <p:cNvSpPr/>
              <p:nvPr/>
            </p:nvSpPr>
            <p:spPr>
              <a:xfrm>
                <a:off x="3232150" y="2159000"/>
                <a:ext cx="844550" cy="29845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Yu Mincho" panose="02020400000000000000" pitchFamily="18" charset="-128"/>
                    <a:cs typeface="Times New Roman" panose="02020603050405020304" pitchFamily="18" charset="0"/>
                  </a:rPr>
                  <a:t>Post-test</a:t>
                </a:r>
              </a:p>
            </p:txBody>
          </p:sp>
          <p:cxnSp>
            <p:nvCxnSpPr>
              <p:cNvPr id="18" name="Straight Connector 8"/>
              <p:cNvCxnSpPr/>
              <p:nvPr/>
            </p:nvCxnSpPr>
            <p:spPr>
              <a:xfrm flipH="1">
                <a:off x="4095750" y="1606550"/>
                <a:ext cx="1003300" cy="736600"/>
              </a:xfrm>
              <a:prstGeom prst="bentConnector3">
                <a:avLst>
                  <a:gd name="adj1" fmla="val 469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095500" y="806450"/>
                <a:ext cx="6350" cy="508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082800" y="1651000"/>
                <a:ext cx="12700" cy="6667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041900" y="882650"/>
                <a:ext cx="6350" cy="4254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0061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Pre-</a:t>
            </a:r>
            <a:r>
              <a:rPr lang="en-US" dirty="0" err="1" smtClean="0"/>
              <a:t>tes</a:t>
            </a:r>
            <a:r>
              <a:rPr lang="en-US" dirty="0" smtClean="0"/>
              <a:t> dan post-</a:t>
            </a:r>
            <a:r>
              <a:rPr lang="en-US" dirty="0" err="1" smtClean="0"/>
              <a:t>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5240860"/>
              </p:ext>
            </p:extLst>
          </p:nvPr>
        </p:nvGraphicFramePr>
        <p:xfrm>
          <a:off x="1839310" y="2093976"/>
          <a:ext cx="8755118" cy="4721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1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Nilai</a:t>
            </a:r>
            <a:r>
              <a:rPr lang="en-US" dirty="0" smtClean="0"/>
              <a:t> rata-rata n-gain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69097"/>
              </p:ext>
            </p:extLst>
          </p:nvPr>
        </p:nvGraphicFramePr>
        <p:xfrm>
          <a:off x="1684420" y="2464067"/>
          <a:ext cx="8114097" cy="287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6439">
                  <a:extLst>
                    <a:ext uri="{9D8B030D-6E8A-4147-A177-3AD203B41FA5}">
                      <a16:colId xmlns:a16="http://schemas.microsoft.com/office/drawing/2014/main" val="2999049686"/>
                    </a:ext>
                  </a:extLst>
                </a:gridCol>
                <a:gridCol w="2399595">
                  <a:extLst>
                    <a:ext uri="{9D8B030D-6E8A-4147-A177-3AD203B41FA5}">
                      <a16:colId xmlns:a16="http://schemas.microsoft.com/office/drawing/2014/main" val="3139264070"/>
                    </a:ext>
                  </a:extLst>
                </a:gridCol>
                <a:gridCol w="2768063">
                  <a:extLst>
                    <a:ext uri="{9D8B030D-6E8A-4147-A177-3AD203B41FA5}">
                      <a16:colId xmlns:a16="http://schemas.microsoft.com/office/drawing/2014/main" val="3550842169"/>
                    </a:ext>
                  </a:extLst>
                </a:gridCol>
              </a:tblGrid>
              <a:tr h="100314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Control Class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Experimental class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418338"/>
                  </a:ext>
                </a:extLst>
              </a:tr>
              <a:tr h="127111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Mean of N-Gain Score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0.2513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0.5614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149881"/>
                  </a:ext>
                </a:extLst>
              </a:tr>
              <a:tr h="60369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Category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Low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Medium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6250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7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0043" t="31909" r="20406" b="29914"/>
          <a:stretch/>
        </p:blipFill>
        <p:spPr bwMode="auto">
          <a:xfrm>
            <a:off x="1069848" y="2525394"/>
            <a:ext cx="10191710" cy="35192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003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35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Mean N-Gain </a:t>
            </a:r>
            <a:r>
              <a:rPr lang="en-US" sz="4800" dirty="0" err="1" smtClean="0"/>
              <a:t>pada</a:t>
            </a:r>
            <a:r>
              <a:rPr lang="en-US" sz="4800" dirty="0" smtClean="0"/>
              <a:t> Switching replication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508186"/>
              </p:ext>
            </p:extLst>
          </p:nvPr>
        </p:nvGraphicFramePr>
        <p:xfrm>
          <a:off x="1317559" y="2425566"/>
          <a:ext cx="8961120" cy="3532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3526">
                  <a:extLst>
                    <a:ext uri="{9D8B030D-6E8A-4147-A177-3AD203B41FA5}">
                      <a16:colId xmlns:a16="http://schemas.microsoft.com/office/drawing/2014/main" val="654178264"/>
                    </a:ext>
                  </a:extLst>
                </a:gridCol>
                <a:gridCol w="2823045">
                  <a:extLst>
                    <a:ext uri="{9D8B030D-6E8A-4147-A177-3AD203B41FA5}">
                      <a16:colId xmlns:a16="http://schemas.microsoft.com/office/drawing/2014/main" val="1690490945"/>
                    </a:ext>
                  </a:extLst>
                </a:gridCol>
                <a:gridCol w="3154549">
                  <a:extLst>
                    <a:ext uri="{9D8B030D-6E8A-4147-A177-3AD203B41FA5}">
                      <a16:colId xmlns:a16="http://schemas.microsoft.com/office/drawing/2014/main" val="3532452555"/>
                    </a:ext>
                  </a:extLst>
                </a:gridCol>
              </a:tblGrid>
              <a:tr h="123128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Control Class Before Treatment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 Class 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After Treatment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3473013629"/>
                  </a:ext>
                </a:extLst>
              </a:tr>
              <a:tr h="156020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Mean of N-Gain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0.2513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0.5613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812969144"/>
                  </a:ext>
                </a:extLst>
              </a:tr>
              <a:tr h="7409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Category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Medium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57766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777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Hasil</a:t>
            </a:r>
            <a:r>
              <a:rPr lang="en-US" sz="4000" dirty="0" smtClean="0"/>
              <a:t> pretest-posttest </a:t>
            </a:r>
            <a:r>
              <a:rPr lang="en-US" sz="4000" dirty="0" err="1" smtClean="0"/>
              <a:t>pada</a:t>
            </a:r>
            <a:r>
              <a:rPr lang="en-US" sz="4000" dirty="0" smtClean="0"/>
              <a:t> Switching replication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09656267"/>
              </p:ext>
            </p:extLst>
          </p:nvPr>
        </p:nvGraphicFramePr>
        <p:xfrm>
          <a:off x="1241658" y="1658673"/>
          <a:ext cx="9529011" cy="497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279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59</TotalTime>
  <Words>217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Yu Mincho</vt:lpstr>
      <vt:lpstr>Calibri</vt:lpstr>
      <vt:lpstr>Rockwell</vt:lpstr>
      <vt:lpstr>Rockwell Condensed</vt:lpstr>
      <vt:lpstr>Times New Roman</vt:lpstr>
      <vt:lpstr>Wingdings</vt:lpstr>
      <vt:lpstr>Wood Type</vt:lpstr>
      <vt:lpstr>Peningkatan blended learning melalui jumping tasks</vt:lpstr>
      <vt:lpstr>Latar Belakang MAsalah</vt:lpstr>
      <vt:lpstr>Metodologi penelitian</vt:lpstr>
      <vt:lpstr>Desain penelitian</vt:lpstr>
      <vt:lpstr>Hasil Pre-tes dan post-tes</vt:lpstr>
      <vt:lpstr>Nilai rata-rata n-gain</vt:lpstr>
      <vt:lpstr>Independent t-test</vt:lpstr>
      <vt:lpstr>Mean N-Gain pada Switching replication</vt:lpstr>
      <vt:lpstr>Hasil pretest-posttest pada Switching replication</vt:lpstr>
      <vt:lpstr>Paired T-test pada switching replication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Peningkatan blended learning melalui jumping tasks</dc:title>
  <dc:creator>galuh catur</dc:creator>
  <cp:lastModifiedBy>galuh catur</cp:lastModifiedBy>
  <cp:revision>5</cp:revision>
  <dcterms:created xsi:type="dcterms:W3CDTF">2020-02-26T11:21:15Z</dcterms:created>
  <dcterms:modified xsi:type="dcterms:W3CDTF">2020-02-29T04:10:36Z</dcterms:modified>
</cp:coreProperties>
</file>