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89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04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5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9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2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7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CF7F-0E58-4086-92BE-A3F2C65E83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ECD470-7B88-46D3-86AC-1752A32B1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281" y="476519"/>
            <a:ext cx="9585660" cy="245986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ANALISIS PENGELOLAAN LIMBAH KONSTRUKSI </a:t>
            </a:r>
            <a:br>
              <a:rPr lang="en-US" sz="2800" b="1" dirty="0"/>
            </a:br>
            <a:r>
              <a:rPr lang="en-US" sz="2800" b="1" dirty="0" smtClean="0"/>
              <a:t>DENGAN </a:t>
            </a:r>
            <a:r>
              <a:rPr lang="en-US" sz="2800" b="1" dirty="0"/>
              <a:t>SKEMA STEPWISE INCENTIVE SYSTEM </a:t>
            </a:r>
            <a:br>
              <a:rPr lang="en-US" sz="2800" b="1" dirty="0"/>
            </a:br>
            <a:r>
              <a:rPr lang="en-US" sz="2800" b="1" dirty="0"/>
              <a:t>DALAM RANGKA PENERAPAN LEAN CONSTRUCTION </a:t>
            </a:r>
            <a:br>
              <a:rPr lang="en-US" sz="2800" b="1" dirty="0"/>
            </a:br>
            <a:r>
              <a:rPr lang="en-US" sz="2800" b="1" dirty="0"/>
              <a:t>PADA PROYEK KONSTRUKSI </a:t>
            </a:r>
            <a:br>
              <a:rPr lang="en-US" sz="2800" b="1" dirty="0"/>
            </a:br>
            <a:r>
              <a:rPr lang="en-US" sz="2800" b="1" dirty="0"/>
              <a:t>DI LINGKUNGAN UNIVERSITAS </a:t>
            </a:r>
            <a:r>
              <a:rPr lang="en-US" sz="2800" b="1" dirty="0" smtClean="0"/>
              <a:t>LAMPUNG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7411" y="3152413"/>
            <a:ext cx="8915399" cy="1126283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 </a:t>
            </a:r>
            <a:r>
              <a:rPr lang="en-US" sz="2800" b="1" dirty="0" err="1" smtClean="0"/>
              <a:t>Kustiani</a:t>
            </a:r>
            <a:r>
              <a:rPr lang="en-AU" sz="2800" b="1" dirty="0" smtClean="0"/>
              <a:t>, </a:t>
            </a:r>
            <a:r>
              <a:rPr lang="en-AU" sz="2800" b="1" dirty="0"/>
              <a:t>R. </a:t>
            </a:r>
            <a:r>
              <a:rPr lang="en-AU" sz="2800" b="1" dirty="0" err="1"/>
              <a:t>Widyawati</a:t>
            </a:r>
            <a:r>
              <a:rPr lang="en-AU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RD </a:t>
            </a:r>
            <a:r>
              <a:rPr lang="en-US" sz="2800" b="1" dirty="0" err="1"/>
              <a:t>Warena</a:t>
            </a:r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2" y="4494726"/>
            <a:ext cx="1958963" cy="1845181"/>
          </a:xfrm>
          <a:prstGeom prst="rect">
            <a:avLst/>
          </a:prstGeom>
        </p:spPr>
      </p:pic>
      <p:pic>
        <p:nvPicPr>
          <p:cNvPr id="5" name="Picture 4" descr="H:\WhatsApp Image 2020-07-29 at 10.19.25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5" b="39630"/>
          <a:stretch/>
        </p:blipFill>
        <p:spPr bwMode="auto">
          <a:xfrm>
            <a:off x="7827551" y="4777379"/>
            <a:ext cx="4239953" cy="156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0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METODE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400" dirty="0" err="1"/>
              <a:t>Survei</a:t>
            </a:r>
            <a:r>
              <a:rPr lang="en-AU" sz="2400" dirty="0"/>
              <a:t> </a:t>
            </a:r>
            <a:r>
              <a:rPr lang="en-AU" sz="2400" dirty="0" err="1"/>
              <a:t>kuisioner</a:t>
            </a:r>
            <a:r>
              <a:rPr lang="en-AU" sz="2400" dirty="0"/>
              <a:t> </a:t>
            </a:r>
            <a:r>
              <a:rPr lang="en-AU" sz="2400" dirty="0" err="1"/>
              <a:t>dilaksanakan</a:t>
            </a:r>
            <a:r>
              <a:rPr lang="en-AU" sz="2400" dirty="0"/>
              <a:t> </a:t>
            </a:r>
            <a:r>
              <a:rPr lang="en-AU" sz="2400" dirty="0" err="1"/>
              <a:t>sepanjang</a:t>
            </a:r>
            <a:r>
              <a:rPr lang="en-AU" sz="2400" dirty="0"/>
              <a:t> </a:t>
            </a:r>
            <a:r>
              <a:rPr lang="en-AU" sz="2400" dirty="0" err="1"/>
              <a:t>Juli</a:t>
            </a:r>
            <a:r>
              <a:rPr lang="en-AU" sz="2400" dirty="0"/>
              <a:t> – </a:t>
            </a:r>
            <a:r>
              <a:rPr lang="en-AU" sz="2400" dirty="0" err="1"/>
              <a:t>Agustus</a:t>
            </a:r>
            <a:r>
              <a:rPr lang="en-AU" sz="2400" dirty="0"/>
              <a:t> 2020.  </a:t>
            </a:r>
            <a:r>
              <a:rPr lang="en-AU" sz="2400" dirty="0" err="1"/>
              <a:t>Penelitian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menggunakan</a:t>
            </a:r>
            <a:r>
              <a:rPr lang="en-AU" sz="2400" dirty="0"/>
              <a:t> </a:t>
            </a:r>
            <a:r>
              <a:rPr lang="en-AU" sz="2400" dirty="0" err="1"/>
              <a:t>metode</a:t>
            </a:r>
            <a:r>
              <a:rPr lang="en-AU" sz="2400" dirty="0"/>
              <a:t> </a:t>
            </a:r>
            <a:r>
              <a:rPr lang="en-AU" sz="2400" dirty="0" err="1"/>
              <a:t>penelitian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</a:t>
            </a:r>
            <a:endParaRPr lang="en-AU" sz="2400" dirty="0" smtClean="0"/>
          </a:p>
          <a:p>
            <a:r>
              <a:rPr lang="en-US" sz="2400" dirty="0" smtClean="0"/>
              <a:t>Res</a:t>
            </a:r>
            <a:r>
              <a:rPr lang="en-AU" sz="2400" dirty="0" err="1" smtClean="0"/>
              <a:t>ponden</a:t>
            </a:r>
            <a:r>
              <a:rPr lang="en-AU" sz="2400" dirty="0" smtClean="0"/>
              <a:t> </a:t>
            </a:r>
            <a:r>
              <a:rPr lang="en-AU" sz="2400" dirty="0" err="1" smtClean="0"/>
              <a:t>dipilih</a:t>
            </a:r>
            <a:r>
              <a:rPr lang="en-AU" sz="2400" dirty="0" smtClean="0"/>
              <a:t> </a:t>
            </a:r>
            <a:r>
              <a:rPr lang="en-AU" sz="2400" dirty="0" err="1" smtClean="0"/>
              <a:t>berdasarkan</a:t>
            </a:r>
            <a:r>
              <a:rPr lang="en-AU" sz="2400" dirty="0" smtClean="0"/>
              <a:t> purposive sampling </a:t>
            </a:r>
            <a:r>
              <a:rPr lang="en-AU" sz="2400" dirty="0"/>
              <a:t>yang </a:t>
            </a:r>
            <a:r>
              <a:rPr lang="en-AU" sz="2400" dirty="0" err="1"/>
              <a:t>terdiri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personel</a:t>
            </a:r>
            <a:r>
              <a:rPr lang="en-AU" sz="2400" dirty="0"/>
              <a:t> </a:t>
            </a:r>
            <a:r>
              <a:rPr lang="en-AU" sz="2400" dirty="0" err="1"/>
              <a:t>kunci</a:t>
            </a:r>
            <a:r>
              <a:rPr lang="en-AU" sz="2400" dirty="0"/>
              <a:t> </a:t>
            </a:r>
            <a:r>
              <a:rPr lang="en-AU" sz="2400" dirty="0" err="1"/>
              <a:t>proyek</a:t>
            </a:r>
            <a:r>
              <a:rPr lang="en-AU" sz="2400" dirty="0"/>
              <a:t> </a:t>
            </a:r>
            <a:r>
              <a:rPr lang="en-AU" sz="2400" dirty="0" err="1"/>
              <a:t>baik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pemilik</a:t>
            </a:r>
            <a:r>
              <a:rPr lang="en-AU" sz="2400" dirty="0"/>
              <a:t>, </a:t>
            </a:r>
            <a:r>
              <a:rPr lang="en-AU" sz="2400" dirty="0" err="1"/>
              <a:t>konsultan</a:t>
            </a:r>
            <a:r>
              <a:rPr lang="en-AU" sz="2400" dirty="0"/>
              <a:t> </a:t>
            </a:r>
            <a:r>
              <a:rPr lang="en-AU" sz="2400" dirty="0" err="1"/>
              <a:t>maupun</a:t>
            </a:r>
            <a:r>
              <a:rPr lang="en-AU" sz="2400" dirty="0"/>
              <a:t> </a:t>
            </a:r>
            <a:r>
              <a:rPr lang="en-AU" sz="2400" dirty="0" err="1"/>
              <a:t>kontraktor</a:t>
            </a:r>
            <a:r>
              <a:rPr lang="en-AU" sz="2400" dirty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/>
              <a:t>studi</a:t>
            </a:r>
            <a:r>
              <a:rPr lang="en-AU" sz="2400" dirty="0"/>
              <a:t> </a:t>
            </a:r>
            <a:r>
              <a:rPr lang="en-AU" sz="2400" dirty="0" err="1"/>
              <a:t>kasus</a:t>
            </a:r>
            <a:r>
              <a:rPr lang="en-AU" sz="2400" dirty="0"/>
              <a:t> 16 </a:t>
            </a:r>
            <a:r>
              <a:rPr lang="en-AU" sz="2400" dirty="0" err="1"/>
              <a:t>proyek</a:t>
            </a:r>
            <a:r>
              <a:rPr lang="en-AU" sz="2400" dirty="0"/>
              <a:t> yang </a:t>
            </a:r>
            <a:r>
              <a:rPr lang="en-AU" sz="2400" dirty="0" err="1"/>
              <a:t>dilaksanakan</a:t>
            </a:r>
            <a:r>
              <a:rPr lang="en-AU" sz="2400" dirty="0"/>
              <a:t> di UNILA </a:t>
            </a:r>
            <a:r>
              <a:rPr lang="en-AU" sz="2400" dirty="0" err="1"/>
              <a:t>pada</a:t>
            </a:r>
            <a:r>
              <a:rPr lang="en-AU" sz="2400" dirty="0"/>
              <a:t> </a:t>
            </a:r>
            <a:r>
              <a:rPr lang="en-AU" sz="2400" dirty="0" err="1"/>
              <a:t>Tahun</a:t>
            </a:r>
            <a:r>
              <a:rPr lang="en-AU" sz="2400" dirty="0"/>
              <a:t> </a:t>
            </a:r>
            <a:r>
              <a:rPr lang="en-AU" sz="2400" dirty="0" err="1"/>
              <a:t>Anggaran</a:t>
            </a:r>
            <a:r>
              <a:rPr lang="en-AU" sz="2400" dirty="0"/>
              <a:t> </a:t>
            </a:r>
            <a:r>
              <a:rPr lang="en-AU" sz="2400" dirty="0" smtClean="0"/>
              <a:t>2019 </a:t>
            </a:r>
          </a:p>
          <a:p>
            <a:r>
              <a:rPr lang="en-US" sz="2400" dirty="0" smtClean="0"/>
              <a:t>Data </a:t>
            </a:r>
            <a:r>
              <a:rPr lang="en-US" sz="2400" dirty="0" err="1" smtClean="0"/>
              <a:t>danalisis</a:t>
            </a:r>
            <a:r>
              <a:rPr lang="en-US" sz="2400" dirty="0" smtClean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bantu </a:t>
            </a:r>
            <a:r>
              <a:rPr lang="en-US" sz="2400" i="1" dirty="0"/>
              <a:t>Statistical Program for Social Science</a:t>
            </a:r>
            <a:r>
              <a:rPr lang="en-US" sz="2400" dirty="0"/>
              <a:t> (SPSS</a:t>
            </a:r>
            <a:r>
              <a:rPr lang="en-US" sz="2400" dirty="0" smtClean="0"/>
              <a:t>)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diuji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reliabilitasnya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UNILA agar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AU" sz="2400" dirty="0" smtClean="0"/>
              <a:t>. 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METODE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400" dirty="0" err="1"/>
              <a:t>Survei</a:t>
            </a:r>
            <a:r>
              <a:rPr lang="en-AU" sz="2400" dirty="0"/>
              <a:t> </a:t>
            </a:r>
            <a:r>
              <a:rPr lang="en-AU" sz="2400" dirty="0" err="1"/>
              <a:t>kuisioner</a:t>
            </a:r>
            <a:r>
              <a:rPr lang="en-AU" sz="2400" dirty="0"/>
              <a:t> </a:t>
            </a:r>
            <a:r>
              <a:rPr lang="en-AU" sz="2400" dirty="0" err="1"/>
              <a:t>dilaksanakan</a:t>
            </a:r>
            <a:r>
              <a:rPr lang="en-AU" sz="2400" dirty="0"/>
              <a:t> </a:t>
            </a:r>
            <a:r>
              <a:rPr lang="en-AU" sz="2400" dirty="0" err="1"/>
              <a:t>sepanjang</a:t>
            </a:r>
            <a:r>
              <a:rPr lang="en-AU" sz="2400" dirty="0"/>
              <a:t> </a:t>
            </a:r>
            <a:r>
              <a:rPr lang="en-AU" sz="2400" dirty="0" err="1"/>
              <a:t>Juli</a:t>
            </a:r>
            <a:r>
              <a:rPr lang="en-AU" sz="2400" dirty="0"/>
              <a:t> – </a:t>
            </a:r>
            <a:r>
              <a:rPr lang="en-AU" sz="2400" dirty="0" err="1"/>
              <a:t>Agustus</a:t>
            </a:r>
            <a:r>
              <a:rPr lang="en-AU" sz="2400" dirty="0"/>
              <a:t> 2020.  </a:t>
            </a:r>
            <a:r>
              <a:rPr lang="en-AU" sz="2400" dirty="0" err="1"/>
              <a:t>Penelitian</a:t>
            </a:r>
            <a:r>
              <a:rPr lang="en-AU" sz="2400" dirty="0"/>
              <a:t> </a:t>
            </a:r>
            <a:r>
              <a:rPr lang="en-AU" sz="2400" dirty="0" err="1"/>
              <a:t>ini</a:t>
            </a:r>
            <a:r>
              <a:rPr lang="en-AU" sz="2400" dirty="0"/>
              <a:t> </a:t>
            </a:r>
            <a:r>
              <a:rPr lang="en-AU" sz="2400" dirty="0" err="1"/>
              <a:t>menggunakan</a:t>
            </a:r>
            <a:r>
              <a:rPr lang="en-AU" sz="2400" dirty="0"/>
              <a:t> </a:t>
            </a:r>
            <a:r>
              <a:rPr lang="en-AU" sz="2400" dirty="0" err="1"/>
              <a:t>metode</a:t>
            </a:r>
            <a:r>
              <a:rPr lang="en-AU" sz="2400" dirty="0"/>
              <a:t> </a:t>
            </a:r>
            <a:r>
              <a:rPr lang="en-AU" sz="2400" dirty="0" err="1"/>
              <a:t>penelitian</a:t>
            </a:r>
            <a:r>
              <a:rPr lang="en-AU" sz="2400" dirty="0"/>
              <a:t> </a:t>
            </a:r>
            <a:r>
              <a:rPr lang="en-AU" sz="2400" dirty="0" err="1"/>
              <a:t>kualitatif</a:t>
            </a:r>
            <a:r>
              <a:rPr lang="en-AU" sz="2400" dirty="0"/>
              <a:t> </a:t>
            </a:r>
            <a:endParaRPr lang="en-AU" sz="2400" dirty="0" smtClean="0"/>
          </a:p>
          <a:p>
            <a:r>
              <a:rPr lang="en-US" sz="2400" dirty="0" smtClean="0"/>
              <a:t>Res</a:t>
            </a:r>
            <a:r>
              <a:rPr lang="en-AU" sz="2400" dirty="0" err="1" smtClean="0"/>
              <a:t>ponden</a:t>
            </a:r>
            <a:r>
              <a:rPr lang="en-AU" sz="2400" dirty="0" smtClean="0"/>
              <a:t> </a:t>
            </a:r>
            <a:r>
              <a:rPr lang="en-AU" sz="2400" dirty="0" err="1" smtClean="0"/>
              <a:t>dipilih</a:t>
            </a:r>
            <a:r>
              <a:rPr lang="en-AU" sz="2400" dirty="0" smtClean="0"/>
              <a:t> </a:t>
            </a:r>
            <a:r>
              <a:rPr lang="en-AU" sz="2400" dirty="0" err="1" smtClean="0"/>
              <a:t>berdasarkan</a:t>
            </a:r>
            <a:r>
              <a:rPr lang="en-AU" sz="2400" dirty="0" smtClean="0"/>
              <a:t> purposive sampling </a:t>
            </a:r>
            <a:r>
              <a:rPr lang="en-AU" sz="2400" dirty="0"/>
              <a:t>yang </a:t>
            </a:r>
            <a:r>
              <a:rPr lang="en-AU" sz="2400" dirty="0" err="1"/>
              <a:t>terdiri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personel</a:t>
            </a:r>
            <a:r>
              <a:rPr lang="en-AU" sz="2400" dirty="0"/>
              <a:t> </a:t>
            </a:r>
            <a:r>
              <a:rPr lang="en-AU" sz="2400" dirty="0" err="1"/>
              <a:t>kunci</a:t>
            </a:r>
            <a:r>
              <a:rPr lang="en-AU" sz="2400" dirty="0"/>
              <a:t> </a:t>
            </a:r>
            <a:r>
              <a:rPr lang="en-AU" sz="2400" dirty="0" err="1"/>
              <a:t>proyek</a:t>
            </a:r>
            <a:r>
              <a:rPr lang="en-AU" sz="2400" dirty="0"/>
              <a:t> </a:t>
            </a:r>
            <a:r>
              <a:rPr lang="en-AU" sz="2400" dirty="0" err="1"/>
              <a:t>baik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pemilik</a:t>
            </a:r>
            <a:r>
              <a:rPr lang="en-AU" sz="2400" dirty="0"/>
              <a:t>, </a:t>
            </a:r>
            <a:r>
              <a:rPr lang="en-AU" sz="2400" dirty="0" err="1"/>
              <a:t>konsultan</a:t>
            </a:r>
            <a:r>
              <a:rPr lang="en-AU" sz="2400" dirty="0"/>
              <a:t> </a:t>
            </a:r>
            <a:r>
              <a:rPr lang="en-AU" sz="2400" dirty="0" err="1"/>
              <a:t>maupun</a:t>
            </a:r>
            <a:r>
              <a:rPr lang="en-AU" sz="2400" dirty="0"/>
              <a:t> </a:t>
            </a:r>
            <a:r>
              <a:rPr lang="en-AU" sz="2400" dirty="0" err="1"/>
              <a:t>kontraktor</a:t>
            </a:r>
            <a:r>
              <a:rPr lang="en-AU" sz="2400" dirty="0"/>
              <a:t> </a:t>
            </a:r>
            <a:r>
              <a:rPr lang="en-AU" sz="2400" dirty="0" err="1" smtClean="0"/>
              <a:t>dari</a:t>
            </a:r>
            <a:r>
              <a:rPr lang="en-AU" sz="2400" dirty="0" smtClean="0"/>
              <a:t> </a:t>
            </a:r>
            <a:r>
              <a:rPr lang="en-AU" sz="2400" dirty="0" err="1"/>
              <a:t>studi</a:t>
            </a:r>
            <a:r>
              <a:rPr lang="en-AU" sz="2400" dirty="0"/>
              <a:t> </a:t>
            </a:r>
            <a:r>
              <a:rPr lang="en-AU" sz="2400" dirty="0" err="1"/>
              <a:t>kasus</a:t>
            </a:r>
            <a:r>
              <a:rPr lang="en-AU" sz="2400" dirty="0"/>
              <a:t> 16 </a:t>
            </a:r>
            <a:r>
              <a:rPr lang="en-AU" sz="2400" dirty="0" err="1"/>
              <a:t>proyek</a:t>
            </a:r>
            <a:r>
              <a:rPr lang="en-AU" sz="2400" dirty="0"/>
              <a:t> yang </a:t>
            </a:r>
            <a:r>
              <a:rPr lang="en-AU" sz="2400" dirty="0" err="1"/>
              <a:t>dilaksanakan</a:t>
            </a:r>
            <a:r>
              <a:rPr lang="en-AU" sz="2400" dirty="0"/>
              <a:t> di UNILA </a:t>
            </a:r>
            <a:r>
              <a:rPr lang="en-AU" sz="2400" dirty="0" err="1"/>
              <a:t>pada</a:t>
            </a:r>
            <a:r>
              <a:rPr lang="en-AU" sz="2400" dirty="0"/>
              <a:t> </a:t>
            </a:r>
            <a:r>
              <a:rPr lang="en-AU" sz="2400" dirty="0" err="1"/>
              <a:t>Tahun</a:t>
            </a:r>
            <a:r>
              <a:rPr lang="en-AU" sz="2400" dirty="0"/>
              <a:t> </a:t>
            </a:r>
            <a:r>
              <a:rPr lang="en-AU" sz="2400" dirty="0" err="1"/>
              <a:t>Anggaran</a:t>
            </a:r>
            <a:r>
              <a:rPr lang="en-AU" sz="2400" dirty="0"/>
              <a:t> </a:t>
            </a:r>
            <a:r>
              <a:rPr lang="en-AU" sz="2400" dirty="0" smtClean="0"/>
              <a:t>2019 </a:t>
            </a:r>
          </a:p>
          <a:p>
            <a:r>
              <a:rPr lang="en-US" sz="2400" dirty="0" smtClean="0"/>
              <a:t>Data </a:t>
            </a:r>
            <a:r>
              <a:rPr lang="en-US" sz="2400" dirty="0" err="1" smtClean="0"/>
              <a:t>danalisis</a:t>
            </a:r>
            <a:r>
              <a:rPr lang="en-US" sz="2400" dirty="0" smtClean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bantu </a:t>
            </a:r>
            <a:r>
              <a:rPr lang="en-US" sz="2400" i="1" dirty="0"/>
              <a:t>Statistical Program for Social Science</a:t>
            </a:r>
            <a:r>
              <a:rPr lang="en-US" sz="2400" dirty="0"/>
              <a:t> (SPSS</a:t>
            </a:r>
            <a:r>
              <a:rPr lang="en-US" sz="2400" dirty="0" smtClean="0"/>
              <a:t>)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diuji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reliabilitasnya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kesimpulan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referensi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UNILA agar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AU" sz="2400" dirty="0" smtClean="0"/>
              <a:t>.  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47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HASIL DAN 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Responden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diwawancarai</a:t>
            </a:r>
            <a:r>
              <a:rPr lang="en-US" sz="2400" dirty="0" smtClean="0"/>
              <a:t> &amp;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Konstruksi</a:t>
            </a:r>
            <a:r>
              <a:rPr lang="en-AU" sz="2400" dirty="0"/>
              <a:t> yang </a:t>
            </a:r>
            <a:r>
              <a:rPr lang="en-AU" sz="2400" dirty="0" err="1"/>
              <a:t>Dihasilkan</a:t>
            </a:r>
            <a:r>
              <a:rPr lang="en-AU" sz="2400" dirty="0"/>
              <a:t> </a:t>
            </a:r>
            <a:r>
              <a:rPr lang="en-AU" sz="2400" dirty="0" err="1"/>
              <a:t>Proyek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8" y="2138345"/>
            <a:ext cx="5760208" cy="483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6" y="1918015"/>
            <a:ext cx="6194737" cy="47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HASIL DAN 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AU" sz="2400" dirty="0" err="1"/>
              <a:t>Penanganan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Konstruksi</a:t>
            </a:r>
            <a:r>
              <a:rPr lang="en-AU" sz="2400" dirty="0"/>
              <a:t> </a:t>
            </a:r>
            <a:r>
              <a:rPr lang="en-AU" sz="2400" dirty="0" err="1"/>
              <a:t>Proyek</a:t>
            </a:r>
            <a:r>
              <a:rPr lang="en-AU" sz="2400" dirty="0"/>
              <a:t> </a:t>
            </a:r>
            <a:r>
              <a:rPr lang="en-AU" sz="2400" dirty="0" smtClean="0"/>
              <a:t>UNILA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 smtClean="0"/>
          </a:p>
          <a:p>
            <a:r>
              <a:rPr lang="en-AU" sz="2400" dirty="0" err="1"/>
              <a:t>Penghematan</a:t>
            </a:r>
            <a:r>
              <a:rPr lang="en-AU" sz="2400" dirty="0"/>
              <a:t> </a:t>
            </a:r>
            <a:r>
              <a:rPr lang="en-AU" sz="2400" dirty="0" err="1"/>
              <a:t>Biaya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3R</a:t>
            </a:r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9" y="1700672"/>
            <a:ext cx="5795490" cy="249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7" y="4751628"/>
            <a:ext cx="8358386" cy="1996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HASIL DAN PEMBAHASAN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AU" sz="2400" dirty="0" err="1"/>
              <a:t>Penghematan</a:t>
            </a:r>
            <a:r>
              <a:rPr lang="en-AU" sz="2400" dirty="0"/>
              <a:t> </a:t>
            </a:r>
            <a:r>
              <a:rPr lang="en-AU" sz="2400" dirty="0" err="1"/>
              <a:t>Biaya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3R</a:t>
            </a:r>
            <a:endParaRPr lang="en-US" sz="2400" dirty="0"/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dirty="0" err="1" smtClean="0"/>
              <a:t>Penghematan</a:t>
            </a:r>
            <a:r>
              <a:rPr lang="en-AU" sz="2400" dirty="0" smtClean="0"/>
              <a:t> </a:t>
            </a:r>
            <a:r>
              <a:rPr lang="en-AU" sz="2400" dirty="0" err="1"/>
              <a:t>Biaya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3R</a:t>
            </a:r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01" y="1803041"/>
            <a:ext cx="9401574" cy="204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01" y="4300595"/>
            <a:ext cx="8165202" cy="2396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KESIMPULAN DAN 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089213"/>
            <a:ext cx="10577333" cy="5350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KESIMPULAN</a:t>
            </a:r>
          </a:p>
          <a:p>
            <a:pPr marL="363538" lvl="2"/>
            <a:r>
              <a:rPr lang="en-AU" sz="2000" dirty="0" err="1" smtClean="0"/>
              <a:t>Limbah</a:t>
            </a:r>
            <a:r>
              <a:rPr lang="en-AU" sz="2000" dirty="0" smtClean="0"/>
              <a:t> </a:t>
            </a:r>
            <a:r>
              <a:rPr lang="en-AU" sz="2000" dirty="0" err="1"/>
              <a:t>konstruksi</a:t>
            </a:r>
            <a:r>
              <a:rPr lang="en-AU" sz="2000" dirty="0"/>
              <a:t> </a:t>
            </a:r>
            <a:r>
              <a:rPr lang="en-AU" sz="2000" dirty="0" err="1" smtClean="0"/>
              <a:t>proyek</a:t>
            </a:r>
            <a:r>
              <a:rPr lang="en-AU" sz="2000" dirty="0" smtClean="0"/>
              <a:t> </a:t>
            </a:r>
            <a:r>
              <a:rPr lang="en-AU" sz="2000" dirty="0"/>
              <a:t>di </a:t>
            </a:r>
            <a:r>
              <a:rPr lang="en-AU" sz="2000" dirty="0" err="1"/>
              <a:t>lingkungan</a:t>
            </a:r>
            <a:r>
              <a:rPr lang="en-AU" sz="2000" dirty="0"/>
              <a:t> </a:t>
            </a:r>
            <a:r>
              <a:rPr lang="en-AU" sz="2000" dirty="0" smtClean="0"/>
              <a:t>UNILA: </a:t>
            </a:r>
            <a:r>
              <a:rPr lang="en-AU" sz="2000" dirty="0" err="1" smtClean="0"/>
              <a:t>limbah</a:t>
            </a:r>
            <a:r>
              <a:rPr lang="en-AU" sz="2000" dirty="0" smtClean="0"/>
              <a:t> </a:t>
            </a:r>
            <a:r>
              <a:rPr lang="en-AU" sz="2000" dirty="0" err="1" smtClean="0"/>
              <a:t>padat</a:t>
            </a:r>
            <a:r>
              <a:rPr lang="en-AU" sz="2000" dirty="0" smtClean="0"/>
              <a:t> </a:t>
            </a:r>
            <a:endParaRPr lang="en-US" sz="2000" dirty="0"/>
          </a:p>
          <a:p>
            <a:pPr marL="363538" lvl="2"/>
            <a:r>
              <a:rPr lang="en-AU" sz="2000" dirty="0" err="1"/>
              <a:t>Tahap</a:t>
            </a:r>
            <a:r>
              <a:rPr lang="en-AU" sz="2000" dirty="0"/>
              <a:t> </a:t>
            </a:r>
            <a:r>
              <a:rPr lang="en-AU" sz="2000" dirty="0" err="1"/>
              <a:t>perencanaan</a:t>
            </a:r>
            <a:r>
              <a:rPr lang="en-AU" sz="2000" dirty="0"/>
              <a:t> </a:t>
            </a:r>
            <a:r>
              <a:rPr lang="en-AU" sz="2000" dirty="0" err="1" smtClean="0"/>
              <a:t>menentukan</a:t>
            </a:r>
            <a:r>
              <a:rPr lang="en-AU" sz="2000" dirty="0" smtClean="0"/>
              <a:t> </a:t>
            </a:r>
            <a:r>
              <a:rPr lang="en-AU" sz="2000" dirty="0" err="1"/>
              <a:t>tipe</a:t>
            </a:r>
            <a:r>
              <a:rPr lang="en-AU" sz="2000" dirty="0"/>
              <a:t> </a:t>
            </a:r>
            <a:r>
              <a:rPr lang="en-AU" sz="2000" dirty="0" err="1"/>
              <a:t>dan</a:t>
            </a:r>
            <a:r>
              <a:rPr lang="en-AU" sz="2000" dirty="0"/>
              <a:t> volume </a:t>
            </a:r>
            <a:r>
              <a:rPr lang="en-AU" sz="2000" dirty="0" err="1"/>
              <a:t>limbah</a:t>
            </a:r>
            <a:r>
              <a:rPr lang="en-AU" sz="2000" dirty="0"/>
              <a:t> </a:t>
            </a:r>
            <a:r>
              <a:rPr lang="en-AU" sz="2000" dirty="0" err="1"/>
              <a:t>konstruksi</a:t>
            </a:r>
            <a:r>
              <a:rPr lang="en-AU" sz="2000" dirty="0"/>
              <a:t> </a:t>
            </a:r>
            <a:r>
              <a:rPr lang="en-AU" sz="2000" dirty="0"/>
              <a:t>(material </a:t>
            </a:r>
            <a:r>
              <a:rPr lang="en-AU" sz="2000" dirty="0" err="1"/>
              <a:t>sisa</a:t>
            </a:r>
            <a:r>
              <a:rPr lang="en-AU" sz="2000" dirty="0"/>
              <a:t> (residual) yang </a:t>
            </a:r>
            <a:r>
              <a:rPr lang="en-AU" sz="2000" dirty="0" err="1"/>
              <a:t>sangat</a:t>
            </a:r>
            <a:r>
              <a:rPr lang="en-AU" sz="2000" dirty="0"/>
              <a:t> </a:t>
            </a:r>
            <a:r>
              <a:rPr lang="en-AU" sz="2000" dirty="0" err="1"/>
              <a:t>sulit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 smtClean="0"/>
              <a:t>dihindari</a:t>
            </a:r>
            <a:r>
              <a:rPr lang="en-AU" sz="2000" dirty="0" smtClean="0"/>
              <a:t>)</a:t>
            </a:r>
            <a:r>
              <a:rPr lang="en-US" sz="2000" dirty="0" smtClean="0"/>
              <a:t> </a:t>
            </a:r>
            <a:r>
              <a:rPr lang="en-AU" sz="2000" dirty="0" err="1" smtClean="0"/>
              <a:t>saat</a:t>
            </a:r>
            <a:r>
              <a:rPr lang="en-AU" sz="2000" dirty="0" smtClean="0"/>
              <a:t> </a:t>
            </a:r>
            <a:r>
              <a:rPr lang="en-AU" sz="2000" dirty="0" err="1" smtClean="0"/>
              <a:t>konstruksi</a:t>
            </a:r>
            <a:r>
              <a:rPr lang="en-AU" sz="2000" dirty="0" smtClean="0"/>
              <a:t> </a:t>
            </a:r>
          </a:p>
          <a:p>
            <a:pPr marL="363538" lvl="2"/>
            <a:r>
              <a:rPr lang="en-AU" sz="2000" dirty="0" err="1" smtClean="0"/>
              <a:t>Secara</a:t>
            </a:r>
            <a:r>
              <a:rPr lang="en-AU" sz="2000" dirty="0" smtClean="0"/>
              <a:t> </a:t>
            </a:r>
            <a:r>
              <a:rPr lang="en-AU" sz="2000" dirty="0"/>
              <a:t>informal </a:t>
            </a:r>
            <a:r>
              <a:rPr lang="en-AU" sz="2000" dirty="0" err="1"/>
              <a:t>kontraktor</a:t>
            </a:r>
            <a:r>
              <a:rPr lang="en-AU" sz="2000" dirty="0"/>
              <a:t> </a:t>
            </a:r>
            <a:r>
              <a:rPr lang="en-AU" sz="2000" dirty="0" err="1"/>
              <a:t>telah</a:t>
            </a:r>
            <a:r>
              <a:rPr lang="en-AU" sz="2000" dirty="0"/>
              <a:t> </a:t>
            </a:r>
            <a:r>
              <a:rPr lang="en-AU" sz="2000" dirty="0" err="1"/>
              <a:t>melaksanakan</a:t>
            </a:r>
            <a:r>
              <a:rPr lang="en-AU" sz="2000" dirty="0"/>
              <a:t> program 3R, </a:t>
            </a:r>
            <a:r>
              <a:rPr lang="en-AU" sz="2000" dirty="0" err="1"/>
              <a:t>namun</a:t>
            </a:r>
            <a:r>
              <a:rPr lang="en-AU" sz="2000" dirty="0"/>
              <a:t> </a:t>
            </a:r>
            <a:r>
              <a:rPr lang="en-AU" sz="2000" dirty="0" err="1"/>
              <a:t>ini</a:t>
            </a:r>
            <a:r>
              <a:rPr lang="en-AU" sz="2000" dirty="0"/>
              <a:t> </a:t>
            </a: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terdokumentasikan</a:t>
            </a:r>
            <a:r>
              <a:rPr lang="en-AU" sz="2000" dirty="0"/>
              <a:t> </a:t>
            </a:r>
            <a:r>
              <a:rPr lang="en-AU" sz="2000" dirty="0" err="1"/>
              <a:t>dengan</a:t>
            </a:r>
            <a:r>
              <a:rPr lang="en-AU" sz="2000" dirty="0"/>
              <a:t> </a:t>
            </a:r>
            <a:r>
              <a:rPr lang="en-AU" sz="2000" dirty="0" err="1"/>
              <a:t>baik</a:t>
            </a:r>
            <a:r>
              <a:rPr lang="en-AU" sz="2000" dirty="0"/>
              <a:t>, </a:t>
            </a:r>
            <a:r>
              <a:rPr lang="en-AU" sz="2000" dirty="0" err="1"/>
              <a:t>sehingga</a:t>
            </a:r>
            <a:r>
              <a:rPr lang="en-AU" sz="2000" dirty="0"/>
              <a:t> </a:t>
            </a:r>
            <a:r>
              <a:rPr lang="en-AU" sz="2000" dirty="0" err="1"/>
              <a:t>kefektifannya</a:t>
            </a:r>
            <a:r>
              <a:rPr lang="en-AU" sz="2000" dirty="0"/>
              <a:t> </a:t>
            </a:r>
            <a:r>
              <a:rPr lang="en-AU" sz="2000" dirty="0" err="1"/>
              <a:t>belum</a:t>
            </a:r>
            <a:r>
              <a:rPr lang="en-AU" sz="2000" dirty="0"/>
              <a:t> </a:t>
            </a:r>
            <a:r>
              <a:rPr lang="en-AU" sz="2000" dirty="0" err="1"/>
              <a:t>dapat</a:t>
            </a:r>
            <a:r>
              <a:rPr lang="en-AU" sz="2000" dirty="0"/>
              <a:t> </a:t>
            </a:r>
            <a:r>
              <a:rPr lang="en-AU" sz="2000" dirty="0" err="1"/>
              <a:t>dinilai</a:t>
            </a:r>
            <a:r>
              <a:rPr lang="en-AU" sz="2000" dirty="0"/>
              <a:t>.  </a:t>
            </a:r>
            <a:r>
              <a:rPr lang="en-AU" sz="2000" dirty="0" err="1"/>
              <a:t>Terdapat</a:t>
            </a:r>
            <a:r>
              <a:rPr lang="en-AU" sz="2000" dirty="0"/>
              <a:t> </a:t>
            </a:r>
            <a:r>
              <a:rPr lang="en-AU" sz="2000" dirty="0" err="1"/>
              <a:t>keterbatasan</a:t>
            </a:r>
            <a:r>
              <a:rPr lang="en-AU" sz="2000" dirty="0"/>
              <a:t> </a:t>
            </a:r>
            <a:r>
              <a:rPr lang="en-AU" sz="2000" dirty="0" err="1"/>
              <a:t>dalam</a:t>
            </a:r>
            <a:r>
              <a:rPr lang="en-AU" sz="2000" dirty="0"/>
              <a:t> </a:t>
            </a:r>
            <a:r>
              <a:rPr lang="en-AU" sz="2000" dirty="0" err="1"/>
              <a:t>paktiknya</a:t>
            </a:r>
            <a:r>
              <a:rPr lang="en-AU" sz="2000" dirty="0"/>
              <a:t>, </a:t>
            </a:r>
            <a:r>
              <a:rPr lang="en-AU" sz="2000" dirty="0" err="1"/>
              <a:t>antara</a:t>
            </a:r>
            <a:r>
              <a:rPr lang="en-AU" sz="2000" dirty="0"/>
              <a:t> lain: </a:t>
            </a:r>
            <a:endParaRPr lang="en-US" sz="2000" dirty="0"/>
          </a:p>
          <a:p>
            <a:pPr marL="631825" lvl="4"/>
            <a:r>
              <a:rPr lang="en-AU" sz="2000" dirty="0" smtClean="0"/>
              <a:t>Proses </a:t>
            </a:r>
            <a:r>
              <a:rPr lang="en-AU" sz="2000" dirty="0" err="1"/>
              <a:t>pengolahan</a:t>
            </a:r>
            <a:r>
              <a:rPr lang="en-AU" sz="2000" dirty="0"/>
              <a:t> </a:t>
            </a:r>
            <a:r>
              <a:rPr lang="en-AU" sz="2000" dirty="0" err="1"/>
              <a:t>limbah</a:t>
            </a:r>
            <a:r>
              <a:rPr lang="en-AU" sz="2000" dirty="0"/>
              <a:t> </a:t>
            </a:r>
            <a:r>
              <a:rPr lang="en-AU" sz="2000" dirty="0" err="1" smtClean="0"/>
              <a:t>memakan</a:t>
            </a:r>
            <a:r>
              <a:rPr lang="en-AU" sz="2000" dirty="0" smtClean="0"/>
              <a:t> </a:t>
            </a:r>
            <a:r>
              <a:rPr lang="en-AU" sz="2000" dirty="0" err="1"/>
              <a:t>biaya</a:t>
            </a:r>
            <a:r>
              <a:rPr lang="en-AU" sz="2000" dirty="0"/>
              <a:t>; </a:t>
            </a:r>
            <a:endParaRPr lang="en-US" sz="2000" dirty="0"/>
          </a:p>
          <a:p>
            <a:pPr marL="631825" lvl="3"/>
            <a:r>
              <a:rPr lang="en-AU" sz="2000" dirty="0" err="1" smtClean="0"/>
              <a:t>Terdapat</a:t>
            </a:r>
            <a:r>
              <a:rPr lang="en-AU" sz="2000" dirty="0" smtClean="0"/>
              <a:t> </a:t>
            </a:r>
            <a:r>
              <a:rPr lang="en-AU" sz="2000" dirty="0" err="1" smtClean="0"/>
              <a:t>keterbatasan</a:t>
            </a:r>
            <a:r>
              <a:rPr lang="en-AU" sz="2000" dirty="0" smtClean="0"/>
              <a:t> </a:t>
            </a:r>
            <a:r>
              <a:rPr lang="en-AU" sz="2000" dirty="0" err="1" smtClean="0"/>
              <a:t>lahan</a:t>
            </a:r>
            <a:r>
              <a:rPr lang="en-AU" sz="2000" dirty="0" smtClean="0"/>
              <a:t>, SDM &amp;</a:t>
            </a:r>
            <a:r>
              <a:rPr lang="en-US" sz="2000" dirty="0" smtClean="0"/>
              <a:t> w</a:t>
            </a:r>
            <a:r>
              <a:rPr lang="en-AU" sz="2000" dirty="0" err="1" smtClean="0"/>
              <a:t>aktu</a:t>
            </a:r>
            <a:r>
              <a:rPr lang="en-AU" sz="2000" dirty="0" smtClean="0"/>
              <a:t> </a:t>
            </a:r>
            <a:r>
              <a:rPr lang="en-AU" sz="2000" dirty="0" err="1" smtClean="0"/>
              <a:t>untuk</a:t>
            </a:r>
            <a:r>
              <a:rPr lang="en-AU" sz="2000" dirty="0" smtClean="0"/>
              <a:t> </a:t>
            </a:r>
            <a:r>
              <a:rPr lang="en-AU" sz="2000" dirty="0"/>
              <a:t>3R;</a:t>
            </a:r>
            <a:endParaRPr lang="en-US" sz="2000" dirty="0"/>
          </a:p>
          <a:p>
            <a:pPr marL="631825" lvl="3"/>
            <a:r>
              <a:rPr lang="en-AU" sz="2000" dirty="0" err="1" smtClean="0"/>
              <a:t>Kurangnya</a:t>
            </a:r>
            <a:r>
              <a:rPr lang="en-AU" sz="2000" dirty="0" smtClean="0"/>
              <a:t> </a:t>
            </a:r>
            <a:r>
              <a:rPr lang="en-AU" sz="2000" dirty="0" err="1" smtClean="0"/>
              <a:t>insentif</a:t>
            </a:r>
            <a:r>
              <a:rPr lang="en-AU" sz="2000" dirty="0" smtClean="0"/>
              <a:t>, </a:t>
            </a:r>
            <a:r>
              <a:rPr lang="en-AU" sz="2000" dirty="0" err="1" smtClean="0"/>
              <a:t>pasar</a:t>
            </a:r>
            <a:r>
              <a:rPr lang="en-AU" sz="2000" dirty="0" smtClean="0"/>
              <a:t>, </a:t>
            </a:r>
            <a:r>
              <a:rPr lang="en-AU" sz="2000" dirty="0" err="1" smtClean="0"/>
              <a:t>informasi</a:t>
            </a:r>
            <a:r>
              <a:rPr lang="en-AU" sz="2000" dirty="0" smtClean="0"/>
              <a:t> </a:t>
            </a:r>
            <a:r>
              <a:rPr lang="en-AU" sz="2000" dirty="0" err="1"/>
              <a:t>dan</a:t>
            </a:r>
            <a:r>
              <a:rPr lang="en-AU" sz="2000" dirty="0"/>
              <a:t> </a:t>
            </a:r>
            <a:r>
              <a:rPr lang="en-AU" sz="2000" dirty="0" err="1" smtClean="0"/>
              <a:t>pedoman</a:t>
            </a:r>
            <a:r>
              <a:rPr lang="en-AU" sz="2000" dirty="0" smtClean="0"/>
              <a:t>, </a:t>
            </a:r>
            <a:r>
              <a:rPr lang="en-AU" sz="2000" dirty="0" err="1" smtClean="0"/>
              <a:t>spesifikasi</a:t>
            </a:r>
            <a:r>
              <a:rPr lang="en-AU" sz="2000" dirty="0" smtClean="0"/>
              <a:t> </a:t>
            </a:r>
            <a:r>
              <a:rPr lang="en-AU" sz="2000" dirty="0" err="1"/>
              <a:t>teknis</a:t>
            </a:r>
            <a:r>
              <a:rPr lang="en-AU" sz="2000" dirty="0"/>
              <a:t> </a:t>
            </a:r>
            <a:r>
              <a:rPr lang="en-AU" sz="2000" dirty="0" err="1"/>
              <a:t>untuk</a:t>
            </a:r>
            <a:r>
              <a:rPr lang="en-AU" sz="2000" dirty="0"/>
              <a:t> </a:t>
            </a:r>
            <a:r>
              <a:rPr lang="en-AU" sz="2000" dirty="0" err="1"/>
              <a:t>bahan</a:t>
            </a:r>
            <a:r>
              <a:rPr lang="en-AU" sz="2000" dirty="0"/>
              <a:t> </a:t>
            </a:r>
            <a:r>
              <a:rPr lang="en-AU" sz="2000" dirty="0" err="1"/>
              <a:t>daur</a:t>
            </a:r>
            <a:r>
              <a:rPr lang="en-AU" sz="2000" dirty="0"/>
              <a:t> </a:t>
            </a:r>
            <a:r>
              <a:rPr lang="en-AU" sz="2000" dirty="0" err="1"/>
              <a:t>ulang</a:t>
            </a:r>
            <a:r>
              <a:rPr lang="en-AU" sz="2000" dirty="0"/>
              <a:t>; </a:t>
            </a:r>
            <a:r>
              <a:rPr lang="en-AU" sz="2000" dirty="0" err="1"/>
              <a:t>dan</a:t>
            </a:r>
            <a:r>
              <a:rPr lang="en-AU" sz="2000" dirty="0"/>
              <a:t> </a:t>
            </a:r>
            <a:endParaRPr lang="en-US" sz="2000" dirty="0"/>
          </a:p>
          <a:p>
            <a:pPr marL="631825" lvl="3"/>
            <a:r>
              <a:rPr lang="en-AU" sz="2000" dirty="0" err="1" smtClean="0"/>
              <a:t>Sikap</a:t>
            </a:r>
            <a:r>
              <a:rPr lang="en-AU" sz="2000" dirty="0" smtClean="0"/>
              <a:t> </a:t>
            </a:r>
            <a:r>
              <a:rPr lang="en-AU" sz="2000" dirty="0"/>
              <a:t>mental orang-orang yang </a:t>
            </a:r>
            <a:r>
              <a:rPr lang="en-AU" sz="2000" dirty="0" err="1"/>
              <a:t>terlibat</a:t>
            </a:r>
            <a:r>
              <a:rPr lang="en-AU" sz="2000" dirty="0"/>
              <a:t> </a:t>
            </a:r>
            <a:r>
              <a:rPr lang="en-AU" sz="2000" dirty="0" err="1"/>
              <a:t>dalam</a:t>
            </a:r>
            <a:r>
              <a:rPr lang="en-AU" sz="2000" dirty="0"/>
              <a:t> </a:t>
            </a:r>
            <a:r>
              <a:rPr lang="en-AU" sz="2000" dirty="0" err="1"/>
              <a:t>proyek</a:t>
            </a:r>
            <a:r>
              <a:rPr lang="en-AU" sz="2000" dirty="0"/>
              <a:t> </a:t>
            </a:r>
            <a:r>
              <a:rPr lang="en-AU" sz="2000" dirty="0" err="1"/>
              <a:t>terkait</a:t>
            </a:r>
            <a:r>
              <a:rPr lang="en-AU" sz="2000" dirty="0"/>
              <a:t> 3R.  </a:t>
            </a:r>
            <a:endParaRPr lang="en-US" sz="2000" dirty="0"/>
          </a:p>
          <a:p>
            <a:pPr marL="363538" lvl="2"/>
            <a:r>
              <a:rPr lang="en-AU" sz="2000" dirty="0" err="1" smtClean="0"/>
              <a:t>Penilaian</a:t>
            </a:r>
            <a:r>
              <a:rPr lang="en-AU" sz="2000" dirty="0" smtClean="0"/>
              <a:t> </a:t>
            </a:r>
            <a:r>
              <a:rPr lang="en-AU" sz="2000" dirty="0" err="1"/>
              <a:t>Sistem</a:t>
            </a:r>
            <a:r>
              <a:rPr lang="en-AU" sz="2000" dirty="0"/>
              <a:t> </a:t>
            </a:r>
            <a:r>
              <a:rPr lang="en-AU" sz="2000" dirty="0" err="1"/>
              <a:t>Insentif</a:t>
            </a:r>
            <a:r>
              <a:rPr lang="en-AU" sz="2000" dirty="0"/>
              <a:t> </a:t>
            </a:r>
            <a:r>
              <a:rPr lang="en-AU" sz="2000" dirty="0" err="1"/>
              <a:t>Bertahap</a:t>
            </a:r>
            <a:r>
              <a:rPr lang="en-AU" sz="2000" dirty="0"/>
              <a:t> </a:t>
            </a:r>
            <a:r>
              <a:rPr lang="en-AU" sz="2000" dirty="0" err="1"/>
              <a:t>secara</a:t>
            </a:r>
            <a:r>
              <a:rPr lang="en-AU" sz="2000" dirty="0"/>
              <a:t> </a:t>
            </a:r>
            <a:r>
              <a:rPr lang="en-AU" sz="2000" i="1" dirty="0"/>
              <a:t>dummy</a:t>
            </a:r>
            <a:r>
              <a:rPr lang="en-AU" sz="2000" dirty="0"/>
              <a:t> </a:t>
            </a:r>
            <a:r>
              <a:rPr lang="en-AU" sz="2000" dirty="0" err="1"/>
              <a:t>menunjukkan</a:t>
            </a:r>
            <a:r>
              <a:rPr lang="en-AU" sz="2000" dirty="0"/>
              <a:t> </a:t>
            </a:r>
            <a:r>
              <a:rPr lang="en-AU" sz="2000" dirty="0" err="1"/>
              <a:t>bahwa</a:t>
            </a:r>
            <a:r>
              <a:rPr lang="en-AU" sz="2000" dirty="0"/>
              <a:t> </a:t>
            </a:r>
            <a:r>
              <a:rPr lang="en-AU" sz="2000" dirty="0" err="1"/>
              <a:t>dengan</a:t>
            </a:r>
            <a:r>
              <a:rPr lang="en-AU" sz="2000" dirty="0"/>
              <a:t> </a:t>
            </a:r>
            <a:r>
              <a:rPr lang="en-AU" sz="2000" dirty="0" err="1"/>
              <a:t>melaksanakan</a:t>
            </a:r>
            <a:r>
              <a:rPr lang="en-AU" sz="2000" dirty="0"/>
              <a:t> 3R, </a:t>
            </a:r>
            <a:r>
              <a:rPr lang="en-AU" sz="2000" dirty="0" err="1"/>
              <a:t>insentif</a:t>
            </a:r>
            <a:r>
              <a:rPr lang="en-AU" sz="2000" dirty="0"/>
              <a:t> yang </a:t>
            </a:r>
            <a:r>
              <a:rPr lang="en-AU" sz="2000" dirty="0" err="1"/>
              <a:t>didapat</a:t>
            </a:r>
            <a:r>
              <a:rPr lang="en-AU" sz="2000" dirty="0"/>
              <a:t> paling </a:t>
            </a:r>
            <a:r>
              <a:rPr lang="en-AU" sz="2000" dirty="0" err="1"/>
              <a:t>tidak</a:t>
            </a:r>
            <a:r>
              <a:rPr lang="en-AU" sz="2000" dirty="0"/>
              <a:t> </a:t>
            </a:r>
            <a:r>
              <a:rPr lang="en-AU" sz="2000" dirty="0" err="1"/>
              <a:t>sebesar</a:t>
            </a:r>
            <a:r>
              <a:rPr lang="en-AU" sz="2000" dirty="0"/>
              <a:t> 3,7% </a:t>
            </a:r>
            <a:r>
              <a:rPr lang="en-AU" sz="2000" dirty="0" err="1"/>
              <a:t>dari</a:t>
            </a:r>
            <a:r>
              <a:rPr lang="en-AU" sz="2000" dirty="0"/>
              <a:t> </a:t>
            </a:r>
            <a:r>
              <a:rPr lang="en-AU" sz="2000" dirty="0" err="1"/>
              <a:t>estimasi</a:t>
            </a:r>
            <a:r>
              <a:rPr lang="en-AU" sz="2000" dirty="0"/>
              <a:t> </a:t>
            </a:r>
            <a:r>
              <a:rPr lang="en-AU" sz="2000" dirty="0" err="1"/>
              <a:t>biaya</a:t>
            </a:r>
            <a:r>
              <a:rPr lang="en-AU" sz="2000" dirty="0"/>
              <a:t> material.      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6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KESIMPULAN DAN 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089213"/>
            <a:ext cx="10577333" cy="5350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dirty="0" smtClean="0"/>
              <a:t>SARAN</a:t>
            </a:r>
          </a:p>
          <a:p>
            <a:pPr marL="0" indent="0">
              <a:buNone/>
            </a:pPr>
            <a:r>
              <a:rPr lang="en-AU" sz="1900" dirty="0" err="1" smtClean="0"/>
              <a:t>Berikut</a:t>
            </a:r>
            <a:r>
              <a:rPr lang="en-AU" sz="1900" dirty="0" smtClean="0"/>
              <a:t> saran </a:t>
            </a:r>
            <a:r>
              <a:rPr lang="en-AU" sz="1900" dirty="0" err="1"/>
              <a:t>terkait</a:t>
            </a:r>
            <a:r>
              <a:rPr lang="en-AU" sz="1900" dirty="0"/>
              <a:t> </a:t>
            </a:r>
            <a:r>
              <a:rPr lang="en-AU" sz="1900" dirty="0" err="1"/>
              <a:t>hal</a:t>
            </a:r>
            <a:r>
              <a:rPr lang="en-AU" sz="1900" dirty="0"/>
              <a:t> </a:t>
            </a:r>
            <a:r>
              <a:rPr lang="en-AU" sz="1900" dirty="0" err="1"/>
              <a:t>tersebut</a:t>
            </a:r>
            <a:r>
              <a:rPr lang="en-AU" sz="1900" dirty="0"/>
              <a:t> di </a:t>
            </a:r>
            <a:r>
              <a:rPr lang="en-AU" sz="1900" dirty="0" err="1"/>
              <a:t>atas</a:t>
            </a:r>
            <a:r>
              <a:rPr lang="en-AU" sz="1900" dirty="0"/>
              <a:t> </a:t>
            </a:r>
            <a:r>
              <a:rPr lang="en-AU" sz="1900" dirty="0" err="1"/>
              <a:t>adalah</a:t>
            </a:r>
            <a:r>
              <a:rPr lang="en-AU" sz="1900" dirty="0"/>
              <a:t>:</a:t>
            </a:r>
            <a:endParaRPr lang="en-US" sz="1900" dirty="0"/>
          </a:p>
          <a:p>
            <a:pPr lvl="0"/>
            <a:r>
              <a:rPr lang="en-AU" sz="1900" dirty="0" err="1"/>
              <a:t>Kurangnya</a:t>
            </a:r>
            <a:r>
              <a:rPr lang="en-AU" sz="1900" dirty="0"/>
              <a:t> </a:t>
            </a:r>
            <a:r>
              <a:rPr lang="en-AU" sz="1900" dirty="0" err="1"/>
              <a:t>kontrol</a:t>
            </a:r>
            <a:r>
              <a:rPr lang="en-AU" sz="1900" dirty="0"/>
              <a:t> </a:t>
            </a:r>
            <a:r>
              <a:rPr lang="en-AU" sz="1900" dirty="0" err="1"/>
              <a:t>dan</a:t>
            </a:r>
            <a:r>
              <a:rPr lang="en-AU" sz="1900" dirty="0"/>
              <a:t> </a:t>
            </a:r>
            <a:r>
              <a:rPr lang="en-AU" sz="1900" dirty="0" err="1"/>
              <a:t>penegakan</a:t>
            </a:r>
            <a:r>
              <a:rPr lang="en-AU" sz="1900" dirty="0"/>
              <a:t> </a:t>
            </a:r>
            <a:r>
              <a:rPr lang="en-AU" sz="1900" dirty="0" err="1"/>
              <a:t>peraturan</a:t>
            </a:r>
            <a:r>
              <a:rPr lang="en-AU" sz="1900" dirty="0"/>
              <a:t>.</a:t>
            </a:r>
            <a:endParaRPr lang="en-US" sz="1900" dirty="0"/>
          </a:p>
          <a:p>
            <a:pPr marL="457200" lvl="1" indent="0">
              <a:buNone/>
            </a:pPr>
            <a:r>
              <a:rPr lang="en-AU" sz="1900" dirty="0" smtClean="0"/>
              <a:t>UNILA </a:t>
            </a:r>
            <a:r>
              <a:rPr lang="en-AU" sz="1900" dirty="0" err="1"/>
              <a:t>sebagai</a:t>
            </a:r>
            <a:r>
              <a:rPr lang="en-AU" sz="1900" dirty="0"/>
              <a:t> </a:t>
            </a:r>
            <a:r>
              <a:rPr lang="en-AU" sz="1900" dirty="0" err="1"/>
              <a:t>pemilik</a:t>
            </a:r>
            <a:r>
              <a:rPr lang="en-AU" sz="1900" dirty="0"/>
              <a:t> </a:t>
            </a:r>
            <a:r>
              <a:rPr lang="en-AU" sz="1900" dirty="0" err="1"/>
              <a:t>proyek</a:t>
            </a:r>
            <a:r>
              <a:rPr lang="en-AU" sz="1900" dirty="0"/>
              <a:t> </a:t>
            </a:r>
            <a:r>
              <a:rPr lang="en-AU" sz="1900" dirty="0" err="1"/>
              <a:t>dapat</a:t>
            </a:r>
            <a:r>
              <a:rPr lang="en-AU" sz="1900" dirty="0"/>
              <a:t> </a:t>
            </a:r>
            <a:r>
              <a:rPr lang="en-AU" sz="1900" dirty="0" err="1"/>
              <a:t>memaksa</a:t>
            </a:r>
            <a:r>
              <a:rPr lang="en-AU" sz="1900" dirty="0"/>
              <a:t> </a:t>
            </a:r>
            <a:r>
              <a:rPr lang="en-AU" sz="1900" dirty="0" err="1"/>
              <a:t>kontraktor</a:t>
            </a:r>
            <a:r>
              <a:rPr lang="en-AU" sz="1900" dirty="0"/>
              <a:t> </a:t>
            </a:r>
            <a:r>
              <a:rPr lang="en-AU" sz="1900" dirty="0" err="1"/>
              <a:t>untuk</a:t>
            </a:r>
            <a:r>
              <a:rPr lang="en-AU" sz="1900" dirty="0"/>
              <a:t> </a:t>
            </a:r>
            <a:r>
              <a:rPr lang="en-AU" sz="1900" dirty="0" err="1"/>
              <a:t>mengelola</a:t>
            </a:r>
            <a:r>
              <a:rPr lang="en-AU" sz="1900" dirty="0"/>
              <a:t> </a:t>
            </a:r>
            <a:r>
              <a:rPr lang="en-AU" sz="1900" dirty="0" err="1"/>
              <a:t>limbah</a:t>
            </a:r>
            <a:r>
              <a:rPr lang="en-AU" sz="1900" dirty="0"/>
              <a:t> </a:t>
            </a:r>
            <a:r>
              <a:rPr lang="en-AU" sz="1900" dirty="0" err="1"/>
              <a:t>konstruksinya</a:t>
            </a:r>
            <a:r>
              <a:rPr lang="en-AU" sz="1900" dirty="0"/>
              <a:t> </a:t>
            </a:r>
            <a:r>
              <a:rPr lang="en-AU" sz="1900" dirty="0" err="1"/>
              <a:t>sesuai</a:t>
            </a:r>
            <a:r>
              <a:rPr lang="en-AU" sz="1900" dirty="0"/>
              <a:t> </a:t>
            </a:r>
            <a:r>
              <a:rPr lang="en-AU" sz="1900" dirty="0" err="1"/>
              <a:t>dengan</a:t>
            </a:r>
            <a:r>
              <a:rPr lang="en-AU" sz="1900" dirty="0"/>
              <a:t> </a:t>
            </a:r>
            <a:r>
              <a:rPr lang="en-AU" sz="1900" dirty="0" err="1"/>
              <a:t>persyaratan</a:t>
            </a:r>
            <a:r>
              <a:rPr lang="en-AU" sz="1900" dirty="0"/>
              <a:t> </a:t>
            </a:r>
            <a:r>
              <a:rPr lang="en-AU" sz="1900" dirty="0" err="1"/>
              <a:t>terkait</a:t>
            </a:r>
            <a:r>
              <a:rPr lang="en-AU" sz="1900" dirty="0"/>
              <a:t> </a:t>
            </a:r>
            <a:r>
              <a:rPr lang="en-AU" sz="1900" dirty="0" err="1"/>
              <a:t>pengadaan</a:t>
            </a:r>
            <a:r>
              <a:rPr lang="en-AU" sz="1900" dirty="0"/>
              <a:t> </a:t>
            </a:r>
            <a:r>
              <a:rPr lang="en-AU" sz="1900" dirty="0" err="1"/>
              <a:t>berkelanjutan</a:t>
            </a:r>
            <a:r>
              <a:rPr lang="en-AU" sz="1900" dirty="0"/>
              <a:t> </a:t>
            </a:r>
            <a:r>
              <a:rPr lang="en-AU" sz="1900" dirty="0" err="1"/>
              <a:t>dari</a:t>
            </a:r>
            <a:r>
              <a:rPr lang="en-AU" sz="1900" dirty="0"/>
              <a:t> </a:t>
            </a:r>
            <a:r>
              <a:rPr lang="en-US" sz="1900" dirty="0" err="1" smtClean="0"/>
              <a:t>Permen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Perpres</a:t>
            </a:r>
            <a:r>
              <a:rPr lang="en-US" sz="1900" dirty="0" smtClean="0"/>
              <a:t> </a:t>
            </a:r>
            <a:r>
              <a:rPr lang="en-US" sz="1900" dirty="0" err="1" smtClean="0"/>
              <a:t>terkait</a:t>
            </a:r>
            <a:r>
              <a:rPr lang="en-US" sz="1900" dirty="0" smtClean="0"/>
              <a:t> PBJ</a:t>
            </a:r>
            <a:endParaRPr lang="en-US" sz="1900" dirty="0"/>
          </a:p>
          <a:p>
            <a:pPr lvl="0"/>
            <a:r>
              <a:rPr lang="en-AU" sz="1900" dirty="0" err="1"/>
              <a:t>Kurang</a:t>
            </a:r>
            <a:r>
              <a:rPr lang="en-AU" sz="1900" dirty="0"/>
              <a:t> </a:t>
            </a:r>
            <a:r>
              <a:rPr lang="en-AU" sz="1900" dirty="0" err="1"/>
              <a:t>motivasi</a:t>
            </a:r>
            <a:r>
              <a:rPr lang="en-AU" sz="1900" dirty="0"/>
              <a:t> </a:t>
            </a:r>
            <a:endParaRPr lang="en-US" sz="1900" dirty="0"/>
          </a:p>
          <a:p>
            <a:pPr marL="457200" lvl="1" indent="0">
              <a:buNone/>
            </a:pPr>
            <a:r>
              <a:rPr lang="en-AU" sz="1900" dirty="0" smtClean="0"/>
              <a:t>UNILA </a:t>
            </a:r>
            <a:r>
              <a:rPr lang="en-AU" sz="1900" dirty="0" err="1" smtClean="0"/>
              <a:t>perlu</a:t>
            </a:r>
            <a:r>
              <a:rPr lang="en-AU" sz="1900" dirty="0" smtClean="0"/>
              <a:t> </a:t>
            </a:r>
            <a:r>
              <a:rPr lang="en-AU" sz="1900" dirty="0" err="1" smtClean="0"/>
              <a:t>memotivasi</a:t>
            </a:r>
            <a:r>
              <a:rPr lang="en-AU" sz="1900" dirty="0" smtClean="0"/>
              <a:t> </a:t>
            </a:r>
            <a:r>
              <a:rPr lang="en-AU" sz="1900" dirty="0" err="1" smtClean="0"/>
              <a:t>penyedia</a:t>
            </a:r>
            <a:r>
              <a:rPr lang="en-AU" sz="1900" dirty="0" smtClean="0"/>
              <a:t> </a:t>
            </a:r>
            <a:r>
              <a:rPr lang="en-AU" sz="1900" dirty="0" err="1" smtClean="0"/>
              <a:t>jasa</a:t>
            </a:r>
            <a:r>
              <a:rPr lang="en-AU" sz="1900" dirty="0" smtClean="0"/>
              <a:t> </a:t>
            </a:r>
            <a:r>
              <a:rPr lang="en-AU" sz="1900" dirty="0" err="1" smtClean="0"/>
              <a:t>konstruksinya</a:t>
            </a:r>
            <a:r>
              <a:rPr lang="en-AU" sz="1900" dirty="0" smtClean="0"/>
              <a:t> </a:t>
            </a:r>
            <a:r>
              <a:rPr lang="en-AU" sz="1900" dirty="0" err="1" smtClean="0"/>
              <a:t>untuk</a:t>
            </a:r>
            <a:r>
              <a:rPr lang="en-AU" sz="1900" dirty="0" smtClean="0"/>
              <a:t> </a:t>
            </a:r>
            <a:r>
              <a:rPr lang="en-AU" sz="1900" dirty="0" err="1"/>
              <a:t>menerapkan</a:t>
            </a:r>
            <a:r>
              <a:rPr lang="en-AU" sz="1900" dirty="0"/>
              <a:t> </a:t>
            </a:r>
            <a:r>
              <a:rPr lang="en-AU" sz="1900" dirty="0" err="1"/>
              <a:t>perlindungan</a:t>
            </a:r>
            <a:r>
              <a:rPr lang="en-AU" sz="1900" dirty="0"/>
              <a:t> </a:t>
            </a:r>
            <a:r>
              <a:rPr lang="en-AU" sz="1900" dirty="0" err="1"/>
              <a:t>lingkungan</a:t>
            </a:r>
            <a:r>
              <a:rPr lang="en-AU" sz="1900" dirty="0"/>
              <a:t> </a:t>
            </a:r>
            <a:r>
              <a:rPr lang="en-AU" sz="1900" dirty="0" err="1"/>
              <a:t>melalui</a:t>
            </a:r>
            <a:r>
              <a:rPr lang="en-AU" sz="1900" dirty="0"/>
              <a:t> </a:t>
            </a:r>
            <a:r>
              <a:rPr lang="en-AU" sz="1900" dirty="0" err="1"/>
              <a:t>struktur</a:t>
            </a:r>
            <a:r>
              <a:rPr lang="en-AU" sz="1900" dirty="0"/>
              <a:t> </a:t>
            </a:r>
            <a:r>
              <a:rPr lang="en-AU" sz="1900" dirty="0" err="1"/>
              <a:t>penghargaan</a:t>
            </a:r>
            <a:r>
              <a:rPr lang="en-AU" sz="1900" dirty="0"/>
              <a:t> </a:t>
            </a:r>
            <a:r>
              <a:rPr lang="en-AU" sz="1900" dirty="0" err="1"/>
              <a:t>dan</a:t>
            </a:r>
            <a:r>
              <a:rPr lang="en-AU" sz="1900" dirty="0"/>
              <a:t> </a:t>
            </a:r>
            <a:r>
              <a:rPr lang="en-AU" sz="1900" dirty="0" err="1"/>
              <a:t>penalti</a:t>
            </a:r>
            <a:r>
              <a:rPr lang="en-AU" sz="1900" dirty="0"/>
              <a:t> </a:t>
            </a:r>
            <a:r>
              <a:rPr lang="en-AU" sz="1900" dirty="0" err="1" smtClean="0"/>
              <a:t>untuk</a:t>
            </a:r>
            <a:r>
              <a:rPr lang="en-AU" sz="1900" dirty="0" smtClean="0"/>
              <a:t> </a:t>
            </a:r>
            <a:r>
              <a:rPr lang="en-AU" sz="1900" dirty="0" err="1"/>
              <a:t>mengurangi</a:t>
            </a:r>
            <a:r>
              <a:rPr lang="en-AU" sz="1900" dirty="0"/>
              <a:t> </a:t>
            </a:r>
            <a:r>
              <a:rPr lang="en-AU" sz="1900" dirty="0" err="1"/>
              <a:t>tingkat</a:t>
            </a:r>
            <a:r>
              <a:rPr lang="en-AU" sz="1900" dirty="0"/>
              <a:t> </a:t>
            </a:r>
            <a:r>
              <a:rPr lang="en-AU" sz="1900" dirty="0" err="1" smtClean="0"/>
              <a:t>limbah</a:t>
            </a:r>
            <a:r>
              <a:rPr lang="en-AU" sz="1900" dirty="0" smtClean="0"/>
              <a:t> </a:t>
            </a:r>
            <a:endParaRPr lang="en-US" sz="1900" dirty="0"/>
          </a:p>
          <a:p>
            <a:pPr lvl="0"/>
            <a:r>
              <a:rPr lang="en-AU" sz="1900" dirty="0" err="1"/>
              <a:t>Kurang</a:t>
            </a:r>
            <a:r>
              <a:rPr lang="en-AU" sz="1900" dirty="0"/>
              <a:t> </a:t>
            </a:r>
            <a:r>
              <a:rPr lang="en-AU" sz="1900" dirty="0" err="1"/>
              <a:t>pengalaman</a:t>
            </a:r>
            <a:endParaRPr lang="en-US" sz="1900" dirty="0"/>
          </a:p>
          <a:p>
            <a:pPr marL="457200" lvl="1" indent="0">
              <a:buNone/>
            </a:pPr>
            <a:r>
              <a:rPr lang="en-AU" sz="1900" dirty="0" smtClean="0"/>
              <a:t>UNILA </a:t>
            </a:r>
            <a:r>
              <a:rPr lang="en-AU" sz="1900" dirty="0" err="1" smtClean="0"/>
              <a:t>serta</a:t>
            </a:r>
            <a:r>
              <a:rPr lang="en-AU" sz="1900" dirty="0" smtClean="0"/>
              <a:t> </a:t>
            </a:r>
            <a:r>
              <a:rPr lang="en-AU" sz="1900" dirty="0" err="1"/>
              <a:t>asosiasi</a:t>
            </a:r>
            <a:r>
              <a:rPr lang="en-AU" sz="1900" dirty="0"/>
              <a:t> </a:t>
            </a:r>
            <a:r>
              <a:rPr lang="en-AU" sz="1900" dirty="0" err="1"/>
              <a:t>kontraktor</a:t>
            </a:r>
            <a:r>
              <a:rPr lang="en-AU" sz="1900" dirty="0"/>
              <a:t> </a:t>
            </a:r>
            <a:r>
              <a:rPr lang="en-AU" sz="1900" dirty="0" err="1"/>
              <a:t>dan</a:t>
            </a:r>
            <a:r>
              <a:rPr lang="en-AU" sz="1900" dirty="0"/>
              <a:t> </a:t>
            </a:r>
            <a:r>
              <a:rPr lang="en-AU" sz="1900" dirty="0" err="1"/>
              <a:t>konsultan</a:t>
            </a:r>
            <a:r>
              <a:rPr lang="en-AU" sz="1900" dirty="0"/>
              <a:t> </a:t>
            </a:r>
            <a:r>
              <a:rPr lang="en-AU" sz="1900" dirty="0" err="1"/>
              <a:t>dapat</a:t>
            </a:r>
            <a:r>
              <a:rPr lang="en-AU" sz="1900" dirty="0"/>
              <a:t> </a:t>
            </a:r>
            <a:r>
              <a:rPr lang="en-AU" sz="1900" dirty="0" err="1"/>
              <a:t>berperan</a:t>
            </a:r>
            <a:r>
              <a:rPr lang="en-AU" sz="1900" dirty="0"/>
              <a:t>, </a:t>
            </a:r>
            <a:r>
              <a:rPr lang="en-AU" sz="1900" dirty="0" err="1"/>
              <a:t>misalnya</a:t>
            </a:r>
            <a:r>
              <a:rPr lang="en-AU" sz="1900" dirty="0"/>
              <a:t> </a:t>
            </a:r>
            <a:r>
              <a:rPr lang="en-AU" sz="1900" dirty="0" err="1"/>
              <a:t>dengan</a:t>
            </a:r>
            <a:r>
              <a:rPr lang="en-AU" sz="1900" dirty="0"/>
              <a:t> </a:t>
            </a:r>
            <a:r>
              <a:rPr lang="en-AU" sz="1900" dirty="0" err="1"/>
              <a:t>mengadakan</a:t>
            </a:r>
            <a:r>
              <a:rPr lang="en-AU" sz="1900" dirty="0"/>
              <a:t> </a:t>
            </a:r>
            <a:r>
              <a:rPr lang="en-AU" sz="1900" dirty="0" err="1"/>
              <a:t>pendidikan</a:t>
            </a:r>
            <a:r>
              <a:rPr lang="en-AU" sz="1900" dirty="0"/>
              <a:t> </a:t>
            </a:r>
            <a:r>
              <a:rPr lang="en-AU" sz="1900" dirty="0" err="1"/>
              <a:t>dan</a:t>
            </a:r>
            <a:r>
              <a:rPr lang="en-AU" sz="1900" dirty="0"/>
              <a:t> </a:t>
            </a:r>
            <a:r>
              <a:rPr lang="en-AU" sz="1900" dirty="0" err="1"/>
              <a:t>pelatihan</a:t>
            </a:r>
            <a:r>
              <a:rPr lang="en-AU" sz="1900" dirty="0"/>
              <a:t>, agar </a:t>
            </a:r>
            <a:r>
              <a:rPr lang="en-AU" sz="1900" dirty="0" err="1"/>
              <a:t>skema</a:t>
            </a:r>
            <a:r>
              <a:rPr lang="en-AU" sz="1900" dirty="0"/>
              <a:t> </a:t>
            </a:r>
            <a:r>
              <a:rPr lang="en-AU" sz="1900" dirty="0" smtClean="0"/>
              <a:t>SIS </a:t>
            </a:r>
            <a:r>
              <a:rPr lang="en-AU" sz="1900" dirty="0" err="1" smtClean="0"/>
              <a:t>lebih</a:t>
            </a:r>
            <a:r>
              <a:rPr lang="en-AU" sz="1900" dirty="0" smtClean="0"/>
              <a:t> </a:t>
            </a:r>
            <a:r>
              <a:rPr lang="en-AU" sz="1900" dirty="0" err="1"/>
              <a:t>cepat</a:t>
            </a:r>
            <a:r>
              <a:rPr lang="en-AU" sz="1900" dirty="0"/>
              <a:t> </a:t>
            </a:r>
            <a:r>
              <a:rPr lang="en-AU" sz="1900" dirty="0" err="1" smtClean="0"/>
              <a:t>diadopsi</a:t>
            </a:r>
            <a:endParaRPr lang="en-US" sz="1900" dirty="0"/>
          </a:p>
          <a:p>
            <a:r>
              <a:rPr lang="en-AU" sz="1900" dirty="0" err="1"/>
              <a:t>Selain</a:t>
            </a:r>
            <a:r>
              <a:rPr lang="en-AU" sz="1900" dirty="0"/>
              <a:t> </a:t>
            </a:r>
            <a:r>
              <a:rPr lang="en-AU" sz="1900" dirty="0" err="1"/>
              <a:t>hal</a:t>
            </a:r>
            <a:r>
              <a:rPr lang="en-AU" sz="1900" dirty="0"/>
              <a:t> di </a:t>
            </a:r>
            <a:r>
              <a:rPr lang="en-AU" sz="1900" dirty="0" err="1"/>
              <a:t>atas</a:t>
            </a:r>
            <a:r>
              <a:rPr lang="en-AU" sz="1900" dirty="0"/>
              <a:t>, </a:t>
            </a:r>
            <a:r>
              <a:rPr lang="en-AU" sz="1900" dirty="0" err="1"/>
              <a:t>penelitian</a:t>
            </a:r>
            <a:r>
              <a:rPr lang="en-AU" sz="1900" dirty="0"/>
              <a:t> </a:t>
            </a:r>
            <a:r>
              <a:rPr lang="en-AU" sz="1900" dirty="0" err="1"/>
              <a:t>ini</a:t>
            </a:r>
            <a:r>
              <a:rPr lang="en-AU" sz="1900" dirty="0"/>
              <a:t> </a:t>
            </a:r>
            <a:r>
              <a:rPr lang="en-AU" sz="1900" dirty="0" err="1"/>
              <a:t>terkendala</a:t>
            </a:r>
            <a:r>
              <a:rPr lang="en-AU" sz="1900" dirty="0"/>
              <a:t> </a:t>
            </a:r>
            <a:r>
              <a:rPr lang="en-AU" sz="1900" dirty="0" err="1"/>
              <a:t>oleh</a:t>
            </a:r>
            <a:r>
              <a:rPr lang="en-AU" sz="1900" dirty="0"/>
              <a:t> </a:t>
            </a:r>
            <a:r>
              <a:rPr lang="en-AU" sz="1900" dirty="0" err="1"/>
              <a:t>dibatalkannya</a:t>
            </a:r>
            <a:r>
              <a:rPr lang="en-AU" sz="1900" dirty="0"/>
              <a:t> </a:t>
            </a:r>
            <a:r>
              <a:rPr lang="en-AU" sz="1900" dirty="0" err="1"/>
              <a:t>proyek</a:t>
            </a:r>
            <a:r>
              <a:rPr lang="en-AU" sz="1900" dirty="0"/>
              <a:t> </a:t>
            </a:r>
            <a:r>
              <a:rPr lang="en-AU" sz="1900" dirty="0" err="1"/>
              <a:t>konstruksi</a:t>
            </a:r>
            <a:r>
              <a:rPr lang="en-AU" sz="1900" dirty="0"/>
              <a:t> di UNILA </a:t>
            </a:r>
            <a:r>
              <a:rPr lang="en-AU" sz="1900" dirty="0" err="1"/>
              <a:t>untuk</a:t>
            </a:r>
            <a:r>
              <a:rPr lang="en-AU" sz="1900" dirty="0"/>
              <a:t> </a:t>
            </a:r>
            <a:r>
              <a:rPr lang="en-AU" sz="1900" dirty="0" err="1"/>
              <a:t>tahun</a:t>
            </a:r>
            <a:r>
              <a:rPr lang="en-AU" sz="1900" dirty="0"/>
              <a:t> </a:t>
            </a:r>
            <a:r>
              <a:rPr lang="en-AU" sz="1900" dirty="0" err="1"/>
              <a:t>anggaran</a:t>
            </a:r>
            <a:r>
              <a:rPr lang="en-AU" sz="1900" dirty="0"/>
              <a:t> 2020, </a:t>
            </a:r>
            <a:r>
              <a:rPr lang="en-AU" sz="1900" dirty="0" err="1" smtClean="0"/>
              <a:t>penelitian</a:t>
            </a:r>
            <a:r>
              <a:rPr lang="en-AU" sz="1900" dirty="0" smtClean="0"/>
              <a:t> </a:t>
            </a:r>
            <a:r>
              <a:rPr lang="en-AU" sz="1900" dirty="0" err="1"/>
              <a:t>lebih</a:t>
            </a:r>
            <a:r>
              <a:rPr lang="en-AU" sz="1900" dirty="0"/>
              <a:t> </a:t>
            </a:r>
            <a:r>
              <a:rPr lang="en-AU" sz="1900" dirty="0" err="1"/>
              <a:t>mendalam</a:t>
            </a:r>
            <a:r>
              <a:rPr lang="en-AU" sz="1900" dirty="0"/>
              <a:t> </a:t>
            </a:r>
            <a:r>
              <a:rPr lang="en-AU" sz="1900" dirty="0" err="1" smtClean="0"/>
              <a:t>untuk</a:t>
            </a:r>
            <a:r>
              <a:rPr lang="en-AU" sz="1900" dirty="0" smtClean="0"/>
              <a:t> </a:t>
            </a:r>
            <a:r>
              <a:rPr lang="en-AU" sz="1900" dirty="0" err="1" smtClean="0"/>
              <a:t>tahun</a:t>
            </a:r>
            <a:r>
              <a:rPr lang="en-AU" sz="1900" dirty="0" smtClean="0"/>
              <a:t> </a:t>
            </a:r>
            <a:r>
              <a:rPr lang="en-AU" sz="1900" dirty="0" err="1"/>
              <a:t>anggaran</a:t>
            </a:r>
            <a:r>
              <a:rPr lang="en-AU" sz="1900" dirty="0"/>
              <a:t> yang </a:t>
            </a:r>
            <a:r>
              <a:rPr lang="en-AU" sz="1900" dirty="0" err="1"/>
              <a:t>akan</a:t>
            </a:r>
            <a:r>
              <a:rPr lang="en-AU" sz="1900" dirty="0"/>
              <a:t> </a:t>
            </a:r>
            <a:r>
              <a:rPr lang="en-AU" sz="1900" dirty="0" err="1"/>
              <a:t>datang</a:t>
            </a:r>
            <a:r>
              <a:rPr lang="en-AU" sz="1900" dirty="0"/>
              <a:t>.</a:t>
            </a:r>
            <a:endParaRPr lang="en-US" sz="1900" dirty="0"/>
          </a:p>
          <a:p>
            <a:pPr marL="0" indent="0">
              <a:buNone/>
            </a:pPr>
            <a:r>
              <a:rPr lang="en-AU" sz="1900" dirty="0"/>
              <a:t/>
            </a:r>
            <a:br>
              <a:rPr lang="en-AU" sz="1900" dirty="0"/>
            </a:br>
            <a:endParaRPr lang="en-US" sz="1900" dirty="0"/>
          </a:p>
          <a:p>
            <a:endParaRPr lang="en-US" sz="1900" dirty="0"/>
          </a:p>
          <a:p>
            <a:pPr marL="0" indent="0">
              <a:buNone/>
            </a:pPr>
            <a:r>
              <a:rPr lang="en-AU" sz="1900" dirty="0" smtClean="0"/>
              <a:t> </a:t>
            </a:r>
            <a:endParaRPr lang="en-US" sz="1900" dirty="0"/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910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632012"/>
            <a:ext cx="10577333" cy="5807425"/>
          </a:xfrm>
        </p:spPr>
        <p:txBody>
          <a:bodyPr>
            <a:noAutofit/>
          </a:bodyPr>
          <a:lstStyle/>
          <a:p>
            <a:pPr marL="0" indent="0"/>
            <a:r>
              <a:rPr lang="en-US" sz="2200" b="1" dirty="0" smtClean="0"/>
              <a:t> </a:t>
            </a:r>
            <a:r>
              <a:rPr lang="id-ID" sz="2200" b="1" dirty="0"/>
              <a:t>Ucapan </a:t>
            </a:r>
            <a:r>
              <a:rPr lang="en-US" sz="2200" b="1" dirty="0"/>
              <a:t>t</a:t>
            </a:r>
            <a:r>
              <a:rPr lang="id-ID" sz="2200" b="1" dirty="0"/>
              <a:t>erima </a:t>
            </a:r>
            <a:r>
              <a:rPr lang="en-US" sz="2200" b="1" dirty="0"/>
              <a:t>k</a:t>
            </a:r>
            <a:r>
              <a:rPr lang="id-ID" sz="2200" b="1" dirty="0"/>
              <a:t>asih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 err="1"/>
              <a:t>Terima</a:t>
            </a:r>
            <a:r>
              <a:rPr lang="en-US" sz="2200" dirty="0"/>
              <a:t> </a:t>
            </a:r>
            <a:r>
              <a:rPr lang="en-US" sz="2200" dirty="0" err="1"/>
              <a:t>kasih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Fakultas</a:t>
            </a:r>
            <a:r>
              <a:rPr lang="en-US" sz="2200" dirty="0"/>
              <a:t> </a:t>
            </a:r>
            <a:r>
              <a:rPr lang="en-US" sz="2200" dirty="0" err="1"/>
              <a:t>Teknik</a:t>
            </a:r>
            <a:r>
              <a:rPr lang="en-US" sz="2200" dirty="0"/>
              <a:t> </a:t>
            </a:r>
            <a:r>
              <a:rPr lang="en-US" sz="2200" dirty="0" err="1"/>
              <a:t>Universitas</a:t>
            </a:r>
            <a:r>
              <a:rPr lang="en-US" sz="2200" dirty="0"/>
              <a:t> Lampung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mendanai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.   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id-ID" sz="2200" b="1" dirty="0" smtClean="0"/>
              <a:t>Daftar </a:t>
            </a:r>
            <a:r>
              <a:rPr lang="en-US" sz="2200" b="1" dirty="0"/>
              <a:t>p</a:t>
            </a:r>
            <a:r>
              <a:rPr lang="id-ID" sz="2200" b="1" dirty="0"/>
              <a:t>ustaka</a:t>
            </a:r>
            <a:endParaRPr lang="en-US" sz="2200" b="1" dirty="0"/>
          </a:p>
          <a:p>
            <a:r>
              <a:rPr lang="en-US" sz="2200" dirty="0"/>
              <a:t>Abernethy, CL., K. </a:t>
            </a:r>
            <a:r>
              <a:rPr lang="en-US" sz="2200" dirty="0" err="1"/>
              <a:t>Jinapala</a:t>
            </a:r>
            <a:r>
              <a:rPr lang="en-US" sz="2200" dirty="0"/>
              <a:t>, IW. Makin.  (2001).  </a:t>
            </a:r>
            <a:r>
              <a:rPr lang="en-US" sz="2200" i="1" dirty="0"/>
              <a:t>Assessing the opinions of users of water projects</a:t>
            </a:r>
            <a:r>
              <a:rPr lang="en-US" sz="2200" dirty="0"/>
              <a:t>. Irrigation and Drainage, 50(3): 173-193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/>
              <a:t>Agamuthu</a:t>
            </a:r>
            <a:r>
              <a:rPr lang="en-US" sz="2200" dirty="0"/>
              <a:t>, P. (2008). </a:t>
            </a:r>
            <a:r>
              <a:rPr lang="en-US" sz="2200" i="1" dirty="0"/>
              <a:t>Challenges in sustainable management of construction and demolition waste</a:t>
            </a:r>
            <a:r>
              <a:rPr lang="en-US" sz="2200" dirty="0"/>
              <a:t>. Waste Management and Research, 26(6): 491–492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/>
              <a:t>Begum, R.A., </a:t>
            </a:r>
            <a:r>
              <a:rPr lang="en-US" sz="2200" dirty="0" err="1"/>
              <a:t>Siwar</a:t>
            </a:r>
            <a:r>
              <a:rPr lang="en-US" sz="2200" dirty="0"/>
              <a:t>, C., Pereira, J.J. and </a:t>
            </a:r>
            <a:r>
              <a:rPr lang="en-US" sz="2200" dirty="0" err="1"/>
              <a:t>Jaafar</a:t>
            </a:r>
            <a:r>
              <a:rPr lang="en-US" sz="2200" dirty="0"/>
              <a:t>, A.H. (2009). </a:t>
            </a:r>
            <a:r>
              <a:rPr lang="en-US" sz="2200" i="1" dirty="0"/>
              <a:t>Attitude and behavioral factors in waste management in the construction industry of Malaysia</a:t>
            </a:r>
            <a:r>
              <a:rPr lang="en-US" sz="2200" dirty="0"/>
              <a:t>.  Resources, Conservation and Recycling, 53(6): 321–328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Dst</a:t>
            </a:r>
            <a:r>
              <a:rPr lang="en-US" sz="2200" dirty="0" smtClean="0"/>
              <a:t>. (30 </a:t>
            </a:r>
            <a:r>
              <a:rPr lang="en-US" sz="2200" dirty="0" err="1" smtClean="0"/>
              <a:t>referensi</a:t>
            </a:r>
            <a:r>
              <a:rPr lang="en-US" sz="2200" dirty="0" smtClean="0"/>
              <a:t>)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AU" sz="2200" dirty="0"/>
              <a:t/>
            </a:r>
            <a:br>
              <a:rPr lang="en-AU" sz="2200" dirty="0"/>
            </a:b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AU" sz="2200" dirty="0" smtClean="0"/>
              <a:t>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57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adalah</a:t>
            </a:r>
            <a:r>
              <a:rPr lang="en-AU" sz="2300" dirty="0"/>
              <a:t> </a:t>
            </a:r>
            <a:r>
              <a:rPr lang="en-AU" sz="2300" dirty="0" err="1"/>
              <a:t>konsumen</a:t>
            </a:r>
            <a:r>
              <a:rPr lang="en-AU" sz="2300" dirty="0"/>
              <a:t> </a:t>
            </a:r>
            <a:r>
              <a:rPr lang="en-AU" sz="2300" dirty="0" err="1"/>
              <a:t>sumber</a:t>
            </a:r>
            <a:r>
              <a:rPr lang="en-AU" sz="2300" dirty="0"/>
              <a:t> </a:t>
            </a:r>
            <a:r>
              <a:rPr lang="en-AU" sz="2300" dirty="0" err="1"/>
              <a:t>daya</a:t>
            </a:r>
            <a:r>
              <a:rPr lang="en-AU" sz="2300" dirty="0"/>
              <a:t> </a:t>
            </a:r>
            <a:r>
              <a:rPr lang="en-AU" sz="2300" dirty="0" err="1"/>
              <a:t>alam</a:t>
            </a:r>
            <a:r>
              <a:rPr lang="en-AU" sz="2300" dirty="0"/>
              <a:t> yang </a:t>
            </a:r>
            <a:r>
              <a:rPr lang="en-AU" sz="2300" dirty="0" err="1"/>
              <a:t>sangat</a:t>
            </a:r>
            <a:r>
              <a:rPr lang="en-AU" sz="2300" dirty="0"/>
              <a:t> </a:t>
            </a:r>
            <a:r>
              <a:rPr lang="en-AU" sz="2300" dirty="0" err="1" smtClean="0"/>
              <a:t>besar</a:t>
            </a:r>
            <a:r>
              <a:rPr lang="en-AU" sz="2300" dirty="0" smtClean="0"/>
              <a:t>, </a:t>
            </a:r>
            <a:r>
              <a:rPr lang="en-AU" sz="2300" dirty="0" err="1" smtClean="0"/>
              <a:t>beberapa</a:t>
            </a:r>
            <a:r>
              <a:rPr lang="en-AU" sz="2300" dirty="0" smtClean="0"/>
              <a:t> </a:t>
            </a:r>
            <a:r>
              <a:rPr lang="en-AU" sz="2300" dirty="0" err="1" smtClean="0"/>
              <a:t>merupakan</a:t>
            </a:r>
            <a:r>
              <a:rPr lang="en-AU" sz="2300" dirty="0" smtClean="0"/>
              <a:t> </a:t>
            </a:r>
            <a:r>
              <a:rPr lang="en-AU" sz="2300" dirty="0" err="1" smtClean="0"/>
              <a:t>sumberdaya</a:t>
            </a:r>
            <a:r>
              <a:rPr lang="en-AU" sz="2300" dirty="0" smtClean="0"/>
              <a:t> </a:t>
            </a:r>
            <a:r>
              <a:rPr lang="en-AU" sz="2300" dirty="0" err="1" smtClean="0"/>
              <a:t>tidak</a:t>
            </a:r>
            <a:r>
              <a:rPr lang="en-AU" sz="2300" dirty="0" smtClean="0"/>
              <a:t> </a:t>
            </a:r>
            <a:r>
              <a:rPr lang="en-AU" sz="2300" dirty="0" err="1" smtClean="0"/>
              <a:t>terbarukan</a:t>
            </a:r>
            <a:endParaRPr lang="en-AU" sz="2300" dirty="0" smtClean="0"/>
          </a:p>
          <a:p>
            <a:r>
              <a:rPr lang="en-AU" sz="2300" dirty="0" err="1" smtClean="0"/>
              <a:t>Limbah</a:t>
            </a:r>
            <a:r>
              <a:rPr lang="en-AU" sz="2300" dirty="0" smtClean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 smtClean="0"/>
              <a:t>merupakan</a:t>
            </a:r>
            <a:r>
              <a:rPr lang="en-AU" sz="2300" dirty="0" smtClean="0"/>
              <a:t> </a:t>
            </a:r>
            <a:r>
              <a:rPr lang="en-AU" sz="2300" dirty="0" err="1" smtClean="0"/>
              <a:t>kontributor</a:t>
            </a:r>
            <a:r>
              <a:rPr lang="en-AU" sz="2300" dirty="0" smtClean="0"/>
              <a:t> </a:t>
            </a:r>
            <a:r>
              <a:rPr lang="en-AU" sz="2300" dirty="0" err="1"/>
              <a:t>utama</a:t>
            </a:r>
            <a:r>
              <a:rPr lang="en-AU" sz="2300" dirty="0"/>
              <a:t> </a:t>
            </a:r>
            <a:r>
              <a:rPr lang="en-AU" sz="2300" dirty="0" err="1" smtClean="0"/>
              <a:t>aliran</a:t>
            </a:r>
            <a:r>
              <a:rPr lang="en-AU" sz="2300" dirty="0" smtClean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smtClean="0"/>
              <a:t>(4 x </a:t>
            </a:r>
            <a:r>
              <a:rPr lang="en-AU" sz="2300" dirty="0" err="1" smtClean="0"/>
              <a:t>limbah</a:t>
            </a:r>
            <a:r>
              <a:rPr lang="en-AU" sz="2300" dirty="0" smtClean="0"/>
              <a:t> domestic) 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en-AU" sz="2300" dirty="0" err="1"/>
              <a:t>Pemborosan</a:t>
            </a:r>
            <a:r>
              <a:rPr lang="en-AU" sz="2300" dirty="0"/>
              <a:t> material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berdampak</a:t>
            </a:r>
            <a:r>
              <a:rPr lang="en-AU" sz="2300" dirty="0"/>
              <a:t> </a:t>
            </a:r>
            <a:r>
              <a:rPr lang="en-AU" sz="2300" dirty="0" err="1"/>
              <a:t>pada</a:t>
            </a:r>
            <a:r>
              <a:rPr lang="en-AU" sz="2300" dirty="0"/>
              <a:t> </a:t>
            </a:r>
            <a:r>
              <a:rPr lang="en-AU" sz="2300" dirty="0" err="1"/>
              <a:t>ekonomi</a:t>
            </a:r>
            <a:r>
              <a:rPr lang="en-AU" sz="2300" dirty="0"/>
              <a:t>, </a:t>
            </a:r>
            <a:r>
              <a:rPr lang="en-AU" sz="2300" dirty="0" err="1"/>
              <a:t>lingkungan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kesehatan</a:t>
            </a:r>
            <a:r>
              <a:rPr lang="en-AU" sz="2300" dirty="0"/>
              <a:t> </a:t>
            </a:r>
            <a:r>
              <a:rPr lang="en-AU" sz="2300" dirty="0" smtClean="0"/>
              <a:t> </a:t>
            </a:r>
          </a:p>
          <a:p>
            <a:r>
              <a:rPr lang="en-AU" sz="2300" dirty="0" err="1" smtClean="0"/>
              <a:t>Biaya</a:t>
            </a:r>
            <a:r>
              <a:rPr lang="en-AU" sz="2300" dirty="0" smtClean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material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lebih</a:t>
            </a:r>
            <a:r>
              <a:rPr lang="en-AU" sz="2300" dirty="0"/>
              <a:t> </a:t>
            </a:r>
            <a:r>
              <a:rPr lang="en-AU" sz="2300" dirty="0" err="1"/>
              <a:t>besar</a:t>
            </a:r>
            <a:r>
              <a:rPr lang="en-AU" sz="2300" dirty="0"/>
              <a:t> </a:t>
            </a:r>
            <a:r>
              <a:rPr lang="en-AU" sz="2300" dirty="0" err="1"/>
              <a:t>daripada</a:t>
            </a:r>
            <a:r>
              <a:rPr lang="en-AU" sz="2300" dirty="0"/>
              <a:t> </a:t>
            </a:r>
            <a:r>
              <a:rPr lang="en-AU" sz="2300" dirty="0" err="1"/>
              <a:t>nilainya</a:t>
            </a:r>
            <a:r>
              <a:rPr lang="en-AU" sz="2300" dirty="0"/>
              <a:t> </a:t>
            </a:r>
            <a:r>
              <a:rPr lang="en-AU" sz="2300" dirty="0" err="1"/>
              <a:t>karena</a:t>
            </a:r>
            <a:r>
              <a:rPr lang="en-AU" sz="2300" dirty="0"/>
              <a:t> </a:t>
            </a:r>
            <a:r>
              <a:rPr lang="en-AU" sz="2300" dirty="0" err="1"/>
              <a:t>adanya</a:t>
            </a:r>
            <a:r>
              <a:rPr lang="en-AU" sz="2300" dirty="0"/>
              <a:t> </a:t>
            </a:r>
            <a:r>
              <a:rPr lang="en-AU" sz="2300" dirty="0" err="1"/>
              <a:t>biaya</a:t>
            </a:r>
            <a:r>
              <a:rPr lang="en-AU" sz="2300" dirty="0"/>
              <a:t> </a:t>
            </a:r>
            <a:r>
              <a:rPr lang="en-AU" sz="2300" dirty="0" err="1"/>
              <a:t>penanganan</a:t>
            </a:r>
            <a:r>
              <a:rPr lang="en-AU" sz="2300" dirty="0"/>
              <a:t>, </a:t>
            </a:r>
            <a:r>
              <a:rPr lang="en-AU" sz="2300" dirty="0" err="1"/>
              <a:t>pengangkutan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penampungan</a:t>
            </a:r>
            <a:r>
              <a:rPr lang="en-AU" sz="2300" dirty="0"/>
              <a:t> </a:t>
            </a:r>
            <a:r>
              <a:rPr lang="en-AU" sz="2300" dirty="0" smtClean="0"/>
              <a:t> </a:t>
            </a:r>
          </a:p>
          <a:p>
            <a:r>
              <a:rPr lang="en-AU" sz="2300" dirty="0" err="1" smtClean="0"/>
              <a:t>Kontraktor</a:t>
            </a:r>
            <a:r>
              <a:rPr lang="en-AU" sz="2300" dirty="0" smtClean="0"/>
              <a:t> </a:t>
            </a:r>
            <a:r>
              <a:rPr lang="en-AU" sz="2300" dirty="0"/>
              <a:t>yang </a:t>
            </a:r>
            <a:r>
              <a:rPr lang="en-AU" sz="2300" dirty="0" err="1"/>
              <a:t>boros</a:t>
            </a:r>
            <a:r>
              <a:rPr lang="en-AU" sz="2300" dirty="0"/>
              <a:t> material </a:t>
            </a:r>
            <a:r>
              <a:rPr lang="en-AU" sz="2300" dirty="0" err="1" smtClean="0"/>
              <a:t>umumnya</a:t>
            </a:r>
            <a:r>
              <a:rPr lang="en-AU" sz="2300" dirty="0" smtClean="0"/>
              <a:t> </a:t>
            </a:r>
            <a:r>
              <a:rPr lang="en-AU" sz="2300" dirty="0" err="1"/>
              <a:t>menawar</a:t>
            </a:r>
            <a:r>
              <a:rPr lang="en-AU" sz="2300" dirty="0"/>
              <a:t> </a:t>
            </a:r>
            <a:r>
              <a:rPr lang="en-AU" sz="2300" dirty="0" err="1"/>
              <a:t>pekerjaan</a:t>
            </a:r>
            <a:r>
              <a:rPr lang="en-AU" sz="2300" dirty="0"/>
              <a:t> </a:t>
            </a:r>
            <a:r>
              <a:rPr lang="en-AU" sz="2300" dirty="0" err="1" smtClean="0"/>
              <a:t>lebih</a:t>
            </a:r>
            <a:r>
              <a:rPr lang="en-AU" sz="2300" dirty="0" smtClean="0"/>
              <a:t> </a:t>
            </a:r>
            <a:r>
              <a:rPr lang="en-AU" sz="2300" dirty="0" err="1"/>
              <a:t>mahal</a:t>
            </a:r>
            <a:r>
              <a:rPr lang="en-AU" sz="2300" dirty="0"/>
              <a:t> 10% </a:t>
            </a:r>
            <a:r>
              <a:rPr lang="en-AU" sz="2300" dirty="0" err="1"/>
              <a:t>saat</a:t>
            </a:r>
            <a:r>
              <a:rPr lang="en-AU" sz="2300" dirty="0"/>
              <a:t> </a:t>
            </a:r>
            <a:r>
              <a:rPr lang="en-AU" sz="2300" dirty="0" smtClean="0"/>
              <a:t>tender, </a:t>
            </a:r>
            <a:r>
              <a:rPr lang="en-AU" sz="2300" dirty="0" err="1" smtClean="0"/>
              <a:t>biaya</a:t>
            </a:r>
            <a:r>
              <a:rPr lang="en-AU" sz="2300" dirty="0" smtClean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yang </a:t>
            </a:r>
            <a:r>
              <a:rPr lang="en-AU" sz="2300" dirty="0" err="1"/>
              <a:t>lebih</a:t>
            </a:r>
            <a:r>
              <a:rPr lang="en-AU" sz="2300" dirty="0"/>
              <a:t> </a:t>
            </a:r>
            <a:r>
              <a:rPr lang="en-AU" sz="2300" dirty="0" err="1"/>
              <a:t>tinggi</a:t>
            </a:r>
            <a:r>
              <a:rPr lang="en-AU" sz="2300" dirty="0"/>
              <a:t> </a:t>
            </a:r>
            <a:endParaRPr lang="en-AU" sz="2300" dirty="0" smtClean="0"/>
          </a:p>
          <a:p>
            <a:r>
              <a:rPr lang="en-AU" sz="2300" dirty="0" err="1" smtClean="0"/>
              <a:t>Penipisan</a:t>
            </a:r>
            <a:r>
              <a:rPr lang="en-AU" sz="2300" dirty="0" smtClean="0"/>
              <a:t> </a:t>
            </a:r>
            <a:r>
              <a:rPr lang="en-AU" sz="2300" dirty="0" err="1"/>
              <a:t>sumber</a:t>
            </a:r>
            <a:r>
              <a:rPr lang="en-AU" sz="2300" dirty="0"/>
              <a:t> </a:t>
            </a:r>
            <a:r>
              <a:rPr lang="en-AU" sz="2300" dirty="0" err="1"/>
              <a:t>daya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kerusakan</a:t>
            </a:r>
            <a:r>
              <a:rPr lang="en-AU" sz="2300" dirty="0"/>
              <a:t> </a:t>
            </a:r>
            <a:r>
              <a:rPr lang="en-AU" sz="2300" dirty="0" err="1"/>
              <a:t>lingkungan</a:t>
            </a:r>
            <a:r>
              <a:rPr lang="en-AU" sz="2300" dirty="0"/>
              <a:t> </a:t>
            </a:r>
            <a:r>
              <a:rPr lang="en-AU" sz="2300" dirty="0" err="1"/>
              <a:t>adalah</a:t>
            </a:r>
            <a:r>
              <a:rPr lang="en-AU" sz="2300" dirty="0"/>
              <a:t> </a:t>
            </a:r>
            <a:r>
              <a:rPr lang="en-AU" sz="2300" dirty="0" err="1"/>
              <a:t>masalah</a:t>
            </a:r>
            <a:r>
              <a:rPr lang="en-AU" sz="2300" dirty="0"/>
              <a:t> lain yang </a:t>
            </a:r>
            <a:r>
              <a:rPr lang="en-AU" sz="2300" dirty="0" err="1"/>
              <a:t>terkait</a:t>
            </a:r>
            <a:r>
              <a:rPr lang="en-AU" sz="2300" dirty="0"/>
              <a:t> </a:t>
            </a:r>
            <a:r>
              <a:rPr lang="en-AU" sz="2300" dirty="0" err="1"/>
              <a:t>dengan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.  </a:t>
            </a:r>
            <a:r>
              <a:rPr lang="en-US" sz="2300" dirty="0" smtClean="0"/>
              <a:t>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248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300" dirty="0" err="1" smtClean="0"/>
              <a:t>Pengurangan</a:t>
            </a:r>
            <a:r>
              <a:rPr lang="en-AU" sz="2300" dirty="0" smtClean="0"/>
              <a:t> </a:t>
            </a:r>
            <a:r>
              <a:rPr lang="en-AU" sz="2300" dirty="0" err="1" smtClean="0"/>
              <a:t>limbah</a:t>
            </a:r>
            <a:r>
              <a:rPr lang="en-AU" sz="2300" dirty="0" smtClean="0"/>
              <a:t> </a:t>
            </a:r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 smtClean="0"/>
              <a:t>merupakan</a:t>
            </a:r>
            <a:r>
              <a:rPr lang="en-AU" sz="2300" dirty="0" smtClean="0"/>
              <a:t> </a:t>
            </a:r>
            <a:r>
              <a:rPr lang="en-AU" sz="2300" dirty="0" err="1" smtClean="0"/>
              <a:t>topik</a:t>
            </a:r>
            <a:r>
              <a:rPr lang="en-AU" sz="2300" dirty="0" smtClean="0"/>
              <a:t> </a:t>
            </a:r>
            <a:r>
              <a:rPr lang="en-AU" sz="2300" dirty="0"/>
              <a:t>yang </a:t>
            </a:r>
            <a:r>
              <a:rPr lang="en-AU" sz="2300" dirty="0" err="1"/>
              <a:t>sensitif</a:t>
            </a:r>
            <a:r>
              <a:rPr lang="en-AU" sz="2300" dirty="0"/>
              <a:t> di </a:t>
            </a:r>
            <a:r>
              <a:rPr lang="en-AU" sz="2300" dirty="0" err="1"/>
              <a:t>antara</a:t>
            </a:r>
            <a:r>
              <a:rPr lang="en-AU" sz="2300" dirty="0"/>
              <a:t> para </a:t>
            </a:r>
            <a:r>
              <a:rPr lang="en-AU" sz="2300" dirty="0" err="1"/>
              <a:t>profesional</a:t>
            </a:r>
            <a:r>
              <a:rPr lang="en-AU" sz="2300" dirty="0"/>
              <a:t> di </a:t>
            </a:r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smtClean="0"/>
              <a:t> </a:t>
            </a:r>
          </a:p>
          <a:p>
            <a:r>
              <a:rPr lang="en-AU" sz="2300" dirty="0" err="1" smtClean="0"/>
              <a:t>Untuk</a:t>
            </a:r>
            <a:r>
              <a:rPr lang="en-AU" sz="2300" dirty="0" smtClean="0"/>
              <a:t> </a:t>
            </a:r>
            <a:r>
              <a:rPr lang="en-AU" sz="2300" dirty="0" err="1"/>
              <a:t>mengendalikan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, </a:t>
            </a:r>
            <a:r>
              <a:rPr lang="en-AU" sz="2300" dirty="0" err="1" smtClean="0"/>
              <a:t>perlu</a:t>
            </a:r>
            <a:r>
              <a:rPr lang="en-AU" sz="2300" dirty="0" smtClean="0"/>
              <a:t> </a:t>
            </a:r>
            <a:r>
              <a:rPr lang="en-AU" sz="2300" dirty="0" err="1" smtClean="0"/>
              <a:t>mengidentifikasi</a:t>
            </a:r>
            <a:r>
              <a:rPr lang="en-AU" sz="2300" dirty="0" smtClean="0"/>
              <a:t> </a:t>
            </a:r>
            <a:r>
              <a:rPr lang="en-AU" sz="2300" dirty="0" err="1" smtClean="0"/>
              <a:t>sumbernya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menemukan</a:t>
            </a:r>
            <a:r>
              <a:rPr lang="en-AU" sz="2300" dirty="0"/>
              <a:t> </a:t>
            </a:r>
            <a:r>
              <a:rPr lang="en-AU" sz="2300" dirty="0" err="1"/>
              <a:t>cara</a:t>
            </a:r>
            <a:r>
              <a:rPr lang="en-AU" sz="2300" dirty="0"/>
              <a:t> </a:t>
            </a:r>
            <a:r>
              <a:rPr lang="en-AU" sz="2300" dirty="0" err="1" smtClean="0"/>
              <a:t>minimisasi</a:t>
            </a:r>
            <a:r>
              <a:rPr lang="en-AU" sz="2300" dirty="0" smtClean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dampaknya</a:t>
            </a:r>
            <a:r>
              <a:rPr lang="en-AU" sz="2300" dirty="0" smtClean="0"/>
              <a:t> </a:t>
            </a:r>
          </a:p>
          <a:p>
            <a:r>
              <a:rPr lang="en-AU" sz="2300" dirty="0" err="1" smtClean="0"/>
              <a:t>Potensi</a:t>
            </a:r>
            <a:r>
              <a:rPr lang="en-AU" sz="2300" dirty="0" smtClean="0"/>
              <a:t> </a:t>
            </a:r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Indonesia </a:t>
            </a:r>
            <a:r>
              <a:rPr lang="en-AU" sz="2300" dirty="0" err="1"/>
              <a:t>adalah</a:t>
            </a:r>
            <a:r>
              <a:rPr lang="en-AU" sz="2300" dirty="0"/>
              <a:t> </a:t>
            </a:r>
            <a:r>
              <a:rPr lang="en-AU" sz="2300" dirty="0" err="1"/>
              <a:t>sekitar</a:t>
            </a:r>
            <a:r>
              <a:rPr lang="en-AU" sz="2300" dirty="0"/>
              <a:t> Rp1.000 </a:t>
            </a:r>
            <a:r>
              <a:rPr lang="en-AU" sz="2300" dirty="0" err="1"/>
              <a:t>triliun</a:t>
            </a:r>
            <a:r>
              <a:rPr lang="en-AU" sz="2300" dirty="0"/>
              <a:t> per </a:t>
            </a:r>
            <a:r>
              <a:rPr lang="en-AU" sz="2300" dirty="0" err="1"/>
              <a:t>tahun</a:t>
            </a:r>
            <a:r>
              <a:rPr lang="en-AU" sz="2300" dirty="0"/>
              <a:t> </a:t>
            </a:r>
            <a:r>
              <a:rPr lang="en-AU" sz="2300" dirty="0" err="1"/>
              <a:t>dengan</a:t>
            </a:r>
            <a:r>
              <a:rPr lang="en-AU" sz="2300" dirty="0"/>
              <a:t> </a:t>
            </a:r>
            <a:r>
              <a:rPr lang="en-AU" sz="2300" dirty="0" err="1"/>
              <a:t>laju</a:t>
            </a:r>
            <a:r>
              <a:rPr lang="en-AU" sz="2300" dirty="0"/>
              <a:t> </a:t>
            </a:r>
            <a:r>
              <a:rPr lang="en-AU" sz="2300" dirty="0" err="1"/>
              <a:t>pertumbuhan</a:t>
            </a:r>
            <a:r>
              <a:rPr lang="en-AU" sz="2300" dirty="0"/>
              <a:t> </a:t>
            </a:r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sebesar</a:t>
            </a:r>
            <a:r>
              <a:rPr lang="en-AU" sz="2300" dirty="0"/>
              <a:t> 8,1%.  </a:t>
            </a:r>
            <a:endParaRPr lang="en-AU" sz="2300" dirty="0" smtClean="0"/>
          </a:p>
          <a:p>
            <a:r>
              <a:rPr lang="en-AU" sz="2300" dirty="0" smtClean="0"/>
              <a:t>Trend </a:t>
            </a:r>
            <a:r>
              <a:rPr lang="en-AU" sz="2300" dirty="0" err="1"/>
              <a:t>pembiayaan</a:t>
            </a:r>
            <a:r>
              <a:rPr lang="en-AU" sz="2300" dirty="0"/>
              <a:t> </a:t>
            </a:r>
            <a:r>
              <a:rPr lang="en-AU" sz="2300" dirty="0" err="1"/>
              <a:t>proyek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di </a:t>
            </a:r>
            <a:r>
              <a:rPr lang="en-AU" sz="2300" dirty="0" smtClean="0"/>
              <a:t>UNILA </a:t>
            </a:r>
            <a:r>
              <a:rPr lang="en-AU" sz="2300" dirty="0" err="1"/>
              <a:t>juga</a:t>
            </a:r>
            <a:r>
              <a:rPr lang="en-AU" sz="2300" dirty="0"/>
              <a:t> </a:t>
            </a:r>
            <a:r>
              <a:rPr lang="en-AU" sz="2300" dirty="0" err="1"/>
              <a:t>meningkat</a:t>
            </a:r>
            <a:r>
              <a:rPr lang="en-AU" sz="2300" dirty="0"/>
              <a:t>.  </a:t>
            </a:r>
            <a:endParaRPr lang="en-AU" sz="2300" dirty="0" smtClean="0"/>
          </a:p>
          <a:p>
            <a:r>
              <a:rPr lang="en-AU" sz="2300" dirty="0" err="1"/>
              <a:t>Pakar</a:t>
            </a:r>
            <a:r>
              <a:rPr lang="en-AU" sz="2300" dirty="0"/>
              <a:t> </a:t>
            </a:r>
            <a:r>
              <a:rPr lang="en-AU" sz="2300" dirty="0" err="1"/>
              <a:t>mengusulkan</a:t>
            </a:r>
            <a:r>
              <a:rPr lang="en-AU" sz="2300" dirty="0"/>
              <a:t> </a:t>
            </a:r>
            <a:r>
              <a:rPr lang="en-AU" sz="2300" dirty="0" err="1"/>
              <a:t>sistem</a:t>
            </a:r>
            <a:r>
              <a:rPr lang="en-AU" sz="2300" dirty="0"/>
              <a:t> audit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untuk</a:t>
            </a:r>
            <a:r>
              <a:rPr lang="en-AU" sz="2300" dirty="0"/>
              <a:t> </a:t>
            </a:r>
            <a:r>
              <a:rPr lang="en-AU" sz="2300" dirty="0" err="1"/>
              <a:t>manajemen</a:t>
            </a:r>
            <a:r>
              <a:rPr lang="en-AU" sz="2300" dirty="0"/>
              <a:t> </a:t>
            </a:r>
            <a:r>
              <a:rPr lang="en-AU" sz="2300" dirty="0" err="1"/>
              <a:t>pengelolaan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yang </a:t>
            </a:r>
            <a:r>
              <a:rPr lang="en-AU" sz="2300" dirty="0" err="1"/>
              <a:t>efektif</a:t>
            </a:r>
            <a:r>
              <a:rPr lang="en-AU" sz="2300" dirty="0"/>
              <a:t> </a:t>
            </a:r>
            <a:endParaRPr lang="en-US" sz="2300" dirty="0"/>
          </a:p>
          <a:p>
            <a:r>
              <a:rPr lang="en-AU" sz="2300" dirty="0" err="1" smtClean="0"/>
              <a:t>Aplikasi</a:t>
            </a:r>
            <a:r>
              <a:rPr lang="en-AU" sz="2300" dirty="0" smtClean="0"/>
              <a:t> </a:t>
            </a:r>
            <a:r>
              <a:rPr lang="id-ID" sz="2300" dirty="0" smtClean="0"/>
              <a:t>skema </a:t>
            </a:r>
            <a:r>
              <a:rPr lang="en-AU" sz="2300" dirty="0" err="1"/>
              <a:t>Sistem</a:t>
            </a:r>
            <a:r>
              <a:rPr lang="en-AU" sz="2300" dirty="0"/>
              <a:t> </a:t>
            </a:r>
            <a:r>
              <a:rPr lang="en-AU" sz="2300" dirty="0" err="1"/>
              <a:t>Insentif</a:t>
            </a:r>
            <a:r>
              <a:rPr lang="en-AU" sz="2300" dirty="0"/>
              <a:t> </a:t>
            </a:r>
            <a:r>
              <a:rPr lang="en-AU" sz="2300" dirty="0" err="1"/>
              <a:t>Bertahap</a:t>
            </a:r>
            <a:r>
              <a:rPr lang="en-AU" sz="2300" dirty="0"/>
              <a:t> </a:t>
            </a:r>
            <a:r>
              <a:rPr lang="en-AU" sz="2300" dirty="0" smtClean="0"/>
              <a:t>(</a:t>
            </a:r>
            <a:r>
              <a:rPr lang="id-ID" sz="2300" i="1" dirty="0" smtClean="0"/>
              <a:t>Stepwise </a:t>
            </a:r>
            <a:r>
              <a:rPr lang="id-ID" sz="2300" i="1" dirty="0"/>
              <a:t>Incentive System</a:t>
            </a:r>
            <a:r>
              <a:rPr lang="id-ID" sz="2300" dirty="0"/>
              <a:t> </a:t>
            </a:r>
            <a:r>
              <a:rPr lang="en-US" sz="2300" dirty="0" smtClean="0"/>
              <a:t>- </a:t>
            </a:r>
            <a:r>
              <a:rPr lang="id-ID" sz="2300" dirty="0" smtClean="0"/>
              <a:t>SIS</a:t>
            </a:r>
            <a:r>
              <a:rPr lang="id-ID" sz="2300" dirty="0"/>
              <a:t>) dalam rangka </a:t>
            </a:r>
            <a:r>
              <a:rPr lang="en-AU" sz="2300" dirty="0" err="1"/>
              <a:t>pengurangan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P</a:t>
            </a:r>
            <a:r>
              <a:rPr lang="id-ID" sz="2300" dirty="0"/>
              <a:t>enerapan </a:t>
            </a:r>
            <a:r>
              <a:rPr lang="en-AU" sz="2300" i="1" dirty="0"/>
              <a:t>L</a:t>
            </a:r>
            <a:r>
              <a:rPr lang="id-ID" sz="2300" i="1" dirty="0"/>
              <a:t>ean </a:t>
            </a:r>
            <a:r>
              <a:rPr lang="en-AU" sz="2300" i="1" dirty="0"/>
              <a:t>C</a:t>
            </a:r>
            <a:r>
              <a:rPr lang="id-ID" sz="2300" i="1" dirty="0" smtClean="0"/>
              <a:t>onstruction</a:t>
            </a:r>
            <a:r>
              <a:rPr lang="en-US" sz="2300" i="1" dirty="0" smtClean="0"/>
              <a:t>, </a:t>
            </a:r>
            <a:r>
              <a:rPr lang="en-AU" sz="2300" i="1" dirty="0"/>
              <a:t>Sustainable &amp; Green </a:t>
            </a:r>
            <a:r>
              <a:rPr lang="en-AU" sz="2300" i="1" dirty="0" smtClean="0"/>
              <a:t>Construction, Green </a:t>
            </a:r>
            <a:r>
              <a:rPr lang="en-AU" sz="2300" i="1" dirty="0"/>
              <a:t>Metric</a:t>
            </a:r>
            <a:r>
              <a:rPr lang="en-AU" sz="2300" dirty="0"/>
              <a:t>, </a:t>
            </a:r>
            <a:r>
              <a:rPr lang="en-AU" sz="2300" i="1" dirty="0"/>
              <a:t>Times Higher Education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i="1" dirty="0" smtClean="0"/>
              <a:t>SDGs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143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TINJAUAN </a:t>
            </a:r>
            <a:r>
              <a:rPr lang="en-AU" b="1" dirty="0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400" dirty="0" smtClean="0"/>
              <a:t>21</a:t>
            </a:r>
            <a:r>
              <a:rPr lang="en-AU" sz="2400" dirty="0"/>
              <a:t>% </a:t>
            </a:r>
            <a:r>
              <a:rPr lang="en-AU" sz="2400" dirty="0" err="1"/>
              <a:t>hingga</a:t>
            </a:r>
            <a:r>
              <a:rPr lang="en-AU" sz="2400" dirty="0"/>
              <a:t> 30% </a:t>
            </a:r>
            <a:r>
              <a:rPr lang="en-AU" sz="2400" dirty="0" err="1"/>
              <a:t>pembengkakan</a:t>
            </a:r>
            <a:r>
              <a:rPr lang="en-AU" sz="2400" dirty="0"/>
              <a:t> </a:t>
            </a:r>
            <a:r>
              <a:rPr lang="en-AU" sz="2400" dirty="0" err="1" smtClean="0"/>
              <a:t>biaya</a:t>
            </a:r>
            <a:r>
              <a:rPr lang="en-AU" sz="2400" dirty="0" smtClean="0"/>
              <a:t> </a:t>
            </a:r>
            <a:r>
              <a:rPr lang="en-AU" sz="2400" dirty="0" err="1" smtClean="0"/>
              <a:t>konstruksi</a:t>
            </a:r>
            <a:r>
              <a:rPr lang="en-AU" sz="2400" dirty="0" smtClean="0"/>
              <a:t> </a:t>
            </a:r>
            <a:r>
              <a:rPr lang="en-AU" sz="2400" dirty="0" err="1" smtClean="0"/>
              <a:t>diakibatkan</a:t>
            </a:r>
            <a:r>
              <a:rPr lang="en-AU" sz="2400" dirty="0" smtClean="0"/>
              <a:t> </a:t>
            </a:r>
            <a:r>
              <a:rPr lang="en-AU" sz="2400" dirty="0" err="1" smtClean="0"/>
              <a:t>pemborosan</a:t>
            </a:r>
            <a:r>
              <a:rPr lang="en-AU" sz="2400" dirty="0" smtClean="0"/>
              <a:t> material</a:t>
            </a:r>
          </a:p>
          <a:p>
            <a:r>
              <a:rPr lang="en-AU" sz="2400" dirty="0" smtClean="0"/>
              <a:t>9</a:t>
            </a:r>
            <a:r>
              <a:rPr lang="en-AU" sz="2400" dirty="0"/>
              <a:t>% </a:t>
            </a:r>
            <a:r>
              <a:rPr lang="en-AU" sz="2400" dirty="0" smtClean="0"/>
              <a:t>material </a:t>
            </a:r>
            <a:r>
              <a:rPr lang="en-AU" sz="2400" dirty="0"/>
              <a:t>yang </a:t>
            </a:r>
            <a:r>
              <a:rPr lang="en-AU" sz="2400" dirty="0" err="1"/>
              <a:t>dibeli</a:t>
            </a:r>
            <a:r>
              <a:rPr lang="en-AU" sz="2400" dirty="0"/>
              <a:t> </a:t>
            </a:r>
            <a:r>
              <a:rPr lang="en-AU" sz="2400" dirty="0" err="1"/>
              <a:t>terbuang</a:t>
            </a:r>
            <a:r>
              <a:rPr lang="en-AU" sz="2400" dirty="0"/>
              <a:t>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 smtClean="0"/>
              <a:t>padat</a:t>
            </a:r>
            <a:r>
              <a:rPr lang="en-AU" sz="2400" dirty="0" smtClean="0"/>
              <a:t>, </a:t>
            </a:r>
            <a:r>
              <a:rPr lang="en-AU" sz="2400" dirty="0" err="1" smtClean="0"/>
              <a:t>limbah</a:t>
            </a:r>
            <a:r>
              <a:rPr lang="en-AU" sz="2400" dirty="0" smtClean="0"/>
              <a:t> </a:t>
            </a:r>
            <a:r>
              <a:rPr lang="en-AU" sz="2400" dirty="0" err="1"/>
              <a:t>ini</a:t>
            </a:r>
            <a:r>
              <a:rPr lang="en-AU" sz="2400" dirty="0"/>
              <a:t> 20% </a:t>
            </a:r>
            <a:r>
              <a:rPr lang="en-AU" sz="2400" dirty="0" smtClean="0"/>
              <a:t>sd. </a:t>
            </a:r>
            <a:r>
              <a:rPr lang="en-AU" sz="2400" dirty="0"/>
              <a:t>30% </a:t>
            </a:r>
            <a:r>
              <a:rPr lang="en-AU" sz="2400" dirty="0" err="1"/>
              <a:t>melebihi</a:t>
            </a:r>
            <a:r>
              <a:rPr lang="en-AU" sz="2400" dirty="0"/>
              <a:t> total </a:t>
            </a:r>
            <a:r>
              <a:rPr lang="en-AU" sz="2400" dirty="0" err="1" smtClean="0"/>
              <a:t>anggaran</a:t>
            </a:r>
            <a:endParaRPr lang="en-AU" sz="2400" dirty="0" smtClean="0"/>
          </a:p>
          <a:p>
            <a:r>
              <a:rPr lang="en-AU" sz="2400" dirty="0" err="1" smtClean="0"/>
              <a:t>Pemborosan</a:t>
            </a:r>
            <a:r>
              <a:rPr lang="en-AU" sz="2400" dirty="0" smtClean="0"/>
              <a:t> </a:t>
            </a:r>
            <a:r>
              <a:rPr lang="en-AU" sz="2400" dirty="0"/>
              <a:t>material </a:t>
            </a:r>
            <a:r>
              <a:rPr lang="en-AU" sz="2400" dirty="0" err="1"/>
              <a:t>menyumbang</a:t>
            </a:r>
            <a:r>
              <a:rPr lang="en-AU" sz="2400" dirty="0"/>
              <a:t> 50–60% </a:t>
            </a:r>
            <a:r>
              <a:rPr lang="en-AU" sz="2400" dirty="0" err="1"/>
              <a:t>dari</a:t>
            </a:r>
            <a:r>
              <a:rPr lang="en-AU" sz="2400" dirty="0"/>
              <a:t> total </a:t>
            </a:r>
            <a:r>
              <a:rPr lang="en-AU" sz="2400" dirty="0" err="1"/>
              <a:t>biaya</a:t>
            </a:r>
            <a:r>
              <a:rPr lang="en-AU" sz="2400" dirty="0"/>
              <a:t> </a:t>
            </a:r>
            <a:r>
              <a:rPr lang="en-AU" sz="2400" dirty="0" err="1" smtClean="0"/>
              <a:t>proyek</a:t>
            </a:r>
            <a:r>
              <a:rPr lang="en-AU" sz="2400" dirty="0" smtClean="0"/>
              <a:t>(</a:t>
            </a:r>
            <a:r>
              <a:rPr lang="en-AU" sz="2400" dirty="0" err="1" smtClean="0"/>
              <a:t>setiap</a:t>
            </a:r>
            <a:r>
              <a:rPr lang="en-AU" sz="2400" dirty="0" smtClean="0"/>
              <a:t> </a:t>
            </a:r>
            <a:r>
              <a:rPr lang="en-AU" sz="2400" dirty="0"/>
              <a:t>100 </a:t>
            </a:r>
            <a:r>
              <a:rPr lang="en-AU" sz="2400" dirty="0" err="1"/>
              <a:t>rumah</a:t>
            </a:r>
            <a:r>
              <a:rPr lang="en-AU" sz="2400" dirty="0"/>
              <a:t> yang </a:t>
            </a:r>
            <a:r>
              <a:rPr lang="en-AU" sz="2400" dirty="0" err="1"/>
              <a:t>dibangun</a:t>
            </a:r>
            <a:r>
              <a:rPr lang="en-AU" sz="2400" dirty="0"/>
              <a:t>, </a:t>
            </a:r>
            <a:r>
              <a:rPr lang="en-AU" sz="2400" dirty="0" err="1"/>
              <a:t>terdapat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material yang </a:t>
            </a:r>
            <a:r>
              <a:rPr lang="en-AU" sz="2400" dirty="0" err="1"/>
              <a:t>cukup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membangun</a:t>
            </a:r>
            <a:r>
              <a:rPr lang="en-AU" sz="2400" dirty="0"/>
              <a:t> 10 </a:t>
            </a:r>
            <a:r>
              <a:rPr lang="en-AU" sz="2400" dirty="0" err="1" smtClean="0"/>
              <a:t>rumah</a:t>
            </a:r>
            <a:endParaRPr lang="en-AU" sz="2400" dirty="0" smtClean="0"/>
          </a:p>
          <a:p>
            <a:r>
              <a:rPr lang="en-AU" sz="2400" dirty="0" err="1" smtClean="0"/>
              <a:t>Hirarki</a:t>
            </a:r>
            <a:r>
              <a:rPr lang="en-AU" sz="2400" dirty="0" smtClean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 smtClean="0"/>
              <a:t>berdasarkan</a:t>
            </a:r>
            <a:r>
              <a:rPr lang="en-AU" sz="2400" dirty="0" smtClean="0"/>
              <a:t> </a:t>
            </a:r>
            <a:r>
              <a:rPr lang="en-AU" sz="2400" dirty="0" err="1" smtClean="0"/>
              <a:t>minimisasi</a:t>
            </a:r>
            <a:r>
              <a:rPr lang="en-AU" sz="2400" dirty="0" smtClean="0"/>
              <a:t> </a:t>
            </a:r>
            <a:r>
              <a:rPr lang="en-AU" sz="2400" dirty="0" err="1"/>
              <a:t>konsumsi</a:t>
            </a:r>
            <a:r>
              <a:rPr lang="en-AU" sz="2400" dirty="0"/>
              <a:t> </a:t>
            </a:r>
            <a:r>
              <a:rPr lang="en-AU" sz="2400" dirty="0" err="1"/>
              <a:t>sumber</a:t>
            </a:r>
            <a:r>
              <a:rPr lang="en-AU" sz="2400" dirty="0"/>
              <a:t> </a:t>
            </a:r>
            <a:r>
              <a:rPr lang="en-AU" sz="2400" dirty="0" err="1"/>
              <a:t>daya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kerusakan</a:t>
            </a:r>
            <a:r>
              <a:rPr lang="en-AU" sz="2400" dirty="0"/>
              <a:t> </a:t>
            </a:r>
            <a:r>
              <a:rPr lang="en-AU" sz="2400" dirty="0" err="1" smtClean="0"/>
              <a:t>lingkungan</a:t>
            </a:r>
            <a:r>
              <a:rPr lang="en-AU" sz="2400" dirty="0" smtClean="0"/>
              <a:t> </a:t>
            </a:r>
            <a:r>
              <a:rPr lang="en-AU" sz="2400" dirty="0" err="1" smtClean="0"/>
              <a:t>adalah</a:t>
            </a:r>
            <a:r>
              <a:rPr lang="en-AU" sz="2400" dirty="0" smtClean="0"/>
              <a:t> </a:t>
            </a:r>
            <a:r>
              <a:rPr lang="en-AU" sz="2400" dirty="0" err="1"/>
              <a:t>pengurangan</a:t>
            </a:r>
            <a:r>
              <a:rPr lang="en-AU" sz="2400" dirty="0"/>
              <a:t>, </a:t>
            </a:r>
            <a:r>
              <a:rPr lang="en-AU" sz="2400" dirty="0" err="1"/>
              <a:t>penggunaan</a:t>
            </a:r>
            <a:r>
              <a:rPr lang="en-AU" sz="2400" dirty="0"/>
              <a:t> </a:t>
            </a:r>
            <a:r>
              <a:rPr lang="en-AU" sz="2400" dirty="0" err="1"/>
              <a:t>kembali</a:t>
            </a:r>
            <a:r>
              <a:rPr lang="en-AU" sz="2400" dirty="0"/>
              <a:t>, </a:t>
            </a:r>
            <a:r>
              <a:rPr lang="en-AU" sz="2400" dirty="0" err="1"/>
              <a:t>daur</a:t>
            </a:r>
            <a:r>
              <a:rPr lang="en-AU" sz="2400" dirty="0"/>
              <a:t> </a:t>
            </a:r>
            <a:r>
              <a:rPr lang="en-AU" sz="2400" dirty="0" err="1"/>
              <a:t>ulang</a:t>
            </a:r>
            <a:r>
              <a:rPr lang="en-AU" sz="2400" dirty="0"/>
              <a:t> (</a:t>
            </a:r>
            <a:r>
              <a:rPr lang="en-AU" sz="2400" i="1" dirty="0"/>
              <a:t>reuse, reduce, and recycle</a:t>
            </a:r>
            <a:r>
              <a:rPr lang="en-AU" sz="2400" dirty="0"/>
              <a:t> – 3R), </a:t>
            </a:r>
            <a:r>
              <a:rPr lang="en-AU" sz="2400" dirty="0" err="1"/>
              <a:t>serta</a:t>
            </a:r>
            <a:r>
              <a:rPr lang="en-AU" sz="2400" dirty="0"/>
              <a:t> </a:t>
            </a:r>
            <a:r>
              <a:rPr lang="en-AU" sz="2400" dirty="0" err="1"/>
              <a:t>pemulihan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 smtClean="0"/>
              <a:t>pembuangan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9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TINJAUAN </a:t>
            </a:r>
            <a:r>
              <a:rPr lang="en-AU" b="1" dirty="0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300" dirty="0" smtClean="0"/>
              <a:t> </a:t>
            </a:r>
            <a:r>
              <a:rPr lang="en-AU" sz="2300" dirty="0" err="1" smtClean="0"/>
              <a:t>Minimisasi</a:t>
            </a:r>
            <a:r>
              <a:rPr lang="en-AU" sz="2300" dirty="0" smtClean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dapat</a:t>
            </a:r>
            <a:r>
              <a:rPr lang="en-AU" sz="2300" dirty="0"/>
              <a:t> </a:t>
            </a:r>
            <a:r>
              <a:rPr lang="en-AU" sz="2300" dirty="0" err="1"/>
              <a:t>meningkatkan</a:t>
            </a:r>
            <a:r>
              <a:rPr lang="en-AU" sz="2300" dirty="0"/>
              <a:t> </a:t>
            </a:r>
            <a:r>
              <a:rPr lang="en-AU" sz="2300" dirty="0" err="1"/>
              <a:t>citra</a:t>
            </a:r>
            <a:r>
              <a:rPr lang="en-AU" sz="2300" dirty="0"/>
              <a:t> </a:t>
            </a:r>
            <a:r>
              <a:rPr lang="en-AU" sz="2300" dirty="0" err="1"/>
              <a:t>publik</a:t>
            </a:r>
            <a:r>
              <a:rPr lang="en-AU" sz="2300" dirty="0"/>
              <a:t> </a:t>
            </a:r>
            <a:r>
              <a:rPr lang="en-AU" sz="2300" dirty="0" err="1" smtClean="0"/>
              <a:t>kontraktor</a:t>
            </a:r>
            <a:r>
              <a:rPr lang="en-AU" sz="2300" dirty="0" smtClean="0"/>
              <a:t>, </a:t>
            </a:r>
            <a:r>
              <a:rPr lang="en-AU" sz="2300" dirty="0" err="1"/>
              <a:t>meningkatkan</a:t>
            </a:r>
            <a:r>
              <a:rPr lang="en-AU" sz="2300" dirty="0"/>
              <a:t> </a:t>
            </a:r>
            <a:r>
              <a:rPr lang="en-AU" sz="2300" dirty="0" err="1"/>
              <a:t>produktivitas</a:t>
            </a:r>
            <a:r>
              <a:rPr lang="en-AU" sz="2300" dirty="0"/>
              <a:t>, </a:t>
            </a:r>
            <a:r>
              <a:rPr lang="en-AU" sz="2300" dirty="0" err="1"/>
              <a:t>menghemat</a:t>
            </a:r>
            <a:r>
              <a:rPr lang="en-AU" sz="2300" dirty="0"/>
              <a:t> </a:t>
            </a:r>
            <a:r>
              <a:rPr lang="en-AU" sz="2300" dirty="0" err="1"/>
              <a:t>waktu</a:t>
            </a:r>
            <a:r>
              <a:rPr lang="en-AU" sz="2300" dirty="0"/>
              <a:t>,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meningkatkan</a:t>
            </a:r>
            <a:r>
              <a:rPr lang="en-AU" sz="2300" dirty="0"/>
              <a:t> </a:t>
            </a:r>
            <a:r>
              <a:rPr lang="en-AU" sz="2300" dirty="0" err="1"/>
              <a:t>keselamatan</a:t>
            </a:r>
            <a:r>
              <a:rPr lang="en-AU" sz="2300" dirty="0"/>
              <a:t> di </a:t>
            </a:r>
            <a:r>
              <a:rPr lang="en-AU" sz="2300" dirty="0" err="1"/>
              <a:t>lokasi</a:t>
            </a:r>
            <a:r>
              <a:rPr lang="en-AU" sz="2300" dirty="0"/>
              <a:t> </a:t>
            </a:r>
            <a:r>
              <a:rPr lang="en-AU" sz="2300" dirty="0" err="1"/>
              <a:t>kerja</a:t>
            </a:r>
            <a:r>
              <a:rPr lang="en-AU" sz="2300" dirty="0"/>
              <a:t> 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en-AU" sz="2300" dirty="0" err="1" smtClean="0"/>
              <a:t>Praktik</a:t>
            </a:r>
            <a:r>
              <a:rPr lang="en-AU" sz="2300" dirty="0" smtClean="0"/>
              <a:t> </a:t>
            </a:r>
            <a:r>
              <a:rPr lang="en-AU" sz="2300" dirty="0" err="1" smtClean="0"/>
              <a:t>operasional</a:t>
            </a:r>
            <a:r>
              <a:rPr lang="en-AU" sz="2300" dirty="0" smtClean="0"/>
              <a:t>, </a:t>
            </a:r>
            <a:r>
              <a:rPr lang="en-AU" sz="2300" dirty="0" err="1" smtClean="0"/>
              <a:t>manajemen</a:t>
            </a:r>
            <a:r>
              <a:rPr lang="en-AU" sz="2300" dirty="0" smtClean="0"/>
              <a:t>, </a:t>
            </a:r>
            <a:r>
              <a:rPr lang="en-AU" sz="2300" dirty="0" err="1" smtClean="0"/>
              <a:t>dan</a:t>
            </a:r>
            <a:r>
              <a:rPr lang="en-AU" sz="2300" dirty="0" smtClean="0"/>
              <a:t> </a:t>
            </a:r>
            <a:r>
              <a:rPr lang="en-AU" sz="2300" dirty="0" err="1"/>
              <a:t>personel</a:t>
            </a:r>
            <a:r>
              <a:rPr lang="en-AU" sz="2300" dirty="0"/>
              <a:t> yang </a:t>
            </a:r>
            <a:r>
              <a:rPr lang="en-AU" sz="2300" dirty="0" err="1"/>
              <a:t>baik</a:t>
            </a:r>
            <a:r>
              <a:rPr lang="en-AU" sz="2300" dirty="0"/>
              <a:t> </a:t>
            </a:r>
            <a:r>
              <a:rPr lang="en-AU" sz="2300" dirty="0" err="1" smtClean="0"/>
              <a:t>merupakan</a:t>
            </a:r>
            <a:r>
              <a:rPr lang="en-AU" sz="2300" dirty="0" smtClean="0"/>
              <a:t> </a:t>
            </a:r>
            <a:r>
              <a:rPr lang="en-AU" sz="2300" dirty="0" err="1" smtClean="0"/>
              <a:t>strategi</a:t>
            </a:r>
            <a:r>
              <a:rPr lang="en-AU" sz="2300" dirty="0" smtClean="0"/>
              <a:t> </a:t>
            </a:r>
            <a:r>
              <a:rPr lang="en-AU" sz="2300" dirty="0" err="1" smtClean="0"/>
              <a:t>untuk</a:t>
            </a:r>
            <a:r>
              <a:rPr lang="en-AU" sz="2300" dirty="0" smtClean="0"/>
              <a:t> </a:t>
            </a:r>
            <a:r>
              <a:rPr lang="en-AU" sz="2300" dirty="0" err="1"/>
              <a:t>mengurangi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.  </a:t>
            </a:r>
            <a:r>
              <a:rPr lang="en-AU" sz="2300" dirty="0" err="1" smtClean="0"/>
              <a:t>Aplikasi</a:t>
            </a:r>
            <a:r>
              <a:rPr lang="en-AU" sz="2300" dirty="0" smtClean="0"/>
              <a:t> </a:t>
            </a:r>
            <a:r>
              <a:rPr lang="en-AU" sz="2300" i="1" dirty="0" smtClean="0"/>
              <a:t>Stepwise </a:t>
            </a:r>
            <a:r>
              <a:rPr lang="en-AU" sz="2300" i="1" dirty="0"/>
              <a:t>Incentive System</a:t>
            </a:r>
            <a:r>
              <a:rPr lang="en-AU" sz="2300" dirty="0"/>
              <a:t> (SIS) </a:t>
            </a:r>
            <a:r>
              <a:rPr lang="en-AU" sz="2300" dirty="0" err="1"/>
              <a:t>pada</a:t>
            </a:r>
            <a:r>
              <a:rPr lang="en-AU" sz="2300" dirty="0"/>
              <a:t> </a:t>
            </a:r>
            <a:r>
              <a:rPr lang="en-AU" sz="2300" dirty="0" err="1"/>
              <a:t>proyek</a:t>
            </a:r>
            <a:r>
              <a:rPr lang="en-AU" sz="2300" dirty="0"/>
              <a:t> </a:t>
            </a:r>
            <a:r>
              <a:rPr lang="en-AU" sz="2300" dirty="0" err="1"/>
              <a:t>pembangunan</a:t>
            </a:r>
            <a:r>
              <a:rPr lang="en-AU" sz="2300" dirty="0"/>
              <a:t> </a:t>
            </a:r>
            <a:r>
              <a:rPr lang="en-AU" sz="2300" dirty="0" smtClean="0"/>
              <a:t>hotel </a:t>
            </a:r>
            <a:r>
              <a:rPr lang="en-AU" sz="2300" dirty="0"/>
              <a:t>di Hong Kong </a:t>
            </a:r>
            <a:r>
              <a:rPr lang="en-AU" sz="2300" dirty="0" err="1"/>
              <a:t>berhasil</a:t>
            </a:r>
            <a:r>
              <a:rPr lang="en-AU" sz="2300" dirty="0"/>
              <a:t> </a:t>
            </a:r>
            <a:r>
              <a:rPr lang="en-AU" sz="2300" dirty="0" err="1"/>
              <a:t>mengurangi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konstruksinya</a:t>
            </a:r>
            <a:r>
              <a:rPr lang="en-AU" sz="2300" dirty="0"/>
              <a:t> </a:t>
            </a:r>
            <a:r>
              <a:rPr lang="en-AU" sz="2300" dirty="0" err="1"/>
              <a:t>sebesar</a:t>
            </a:r>
            <a:r>
              <a:rPr lang="en-AU" sz="2300" dirty="0"/>
              <a:t> 23</a:t>
            </a:r>
            <a:r>
              <a:rPr lang="en-AU" sz="2300" dirty="0" smtClean="0"/>
              <a:t>%</a:t>
            </a:r>
          </a:p>
          <a:p>
            <a:r>
              <a:rPr lang="en-AU" sz="2300" dirty="0" err="1" smtClean="0"/>
              <a:t>Rantai</a:t>
            </a:r>
            <a:r>
              <a:rPr lang="en-AU" sz="2300" dirty="0" smtClean="0"/>
              <a:t> </a:t>
            </a:r>
            <a:r>
              <a:rPr lang="en-AU" sz="2300" dirty="0" err="1"/>
              <a:t>pasok</a:t>
            </a:r>
            <a:r>
              <a:rPr lang="en-AU" sz="2300" dirty="0"/>
              <a:t> (</a:t>
            </a:r>
            <a:r>
              <a:rPr lang="en-AU" sz="2300" i="1" dirty="0"/>
              <a:t>supply chain</a:t>
            </a:r>
            <a:r>
              <a:rPr lang="en-AU" sz="2300" dirty="0" smtClean="0"/>
              <a:t>), </a:t>
            </a:r>
            <a:r>
              <a:rPr lang="en-AU" sz="2300" dirty="0" err="1"/>
              <a:t>fabrikasi</a:t>
            </a:r>
            <a:r>
              <a:rPr lang="en-AU" sz="2300" dirty="0"/>
              <a:t> di </a:t>
            </a:r>
            <a:r>
              <a:rPr lang="en-AU" sz="2300" dirty="0" err="1"/>
              <a:t>luar</a:t>
            </a:r>
            <a:r>
              <a:rPr lang="en-AU" sz="2300" dirty="0"/>
              <a:t> </a:t>
            </a:r>
            <a:r>
              <a:rPr lang="en-AU" sz="2300" dirty="0" err="1" smtClean="0"/>
              <a:t>lokasi</a:t>
            </a:r>
            <a:r>
              <a:rPr lang="en-AU" sz="2300" dirty="0" smtClean="0"/>
              <a:t>, </a:t>
            </a:r>
            <a:r>
              <a:rPr lang="en-AU" sz="2300" dirty="0" err="1" smtClean="0"/>
              <a:t>konstruksi</a:t>
            </a:r>
            <a:r>
              <a:rPr lang="en-AU" sz="2300" dirty="0" smtClean="0"/>
              <a:t> </a:t>
            </a:r>
            <a:r>
              <a:rPr lang="en-AU" sz="2300" dirty="0"/>
              <a:t>modular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ukuran</a:t>
            </a:r>
            <a:r>
              <a:rPr lang="en-AU" sz="2300" dirty="0"/>
              <a:t> </a:t>
            </a:r>
            <a:r>
              <a:rPr lang="en-AU" sz="2300" dirty="0" err="1"/>
              <a:t>standar</a:t>
            </a:r>
            <a:r>
              <a:rPr lang="en-AU" sz="2300" dirty="0"/>
              <a:t> </a:t>
            </a:r>
            <a:r>
              <a:rPr lang="en-AU" sz="2300" dirty="0" err="1" smtClean="0"/>
              <a:t>bermanfaat</a:t>
            </a:r>
            <a:r>
              <a:rPr lang="en-AU" sz="2300" dirty="0" smtClean="0"/>
              <a:t> </a:t>
            </a:r>
            <a:r>
              <a:rPr lang="en-AU" sz="2300" dirty="0" err="1"/>
              <a:t>dalam</a:t>
            </a:r>
            <a:r>
              <a:rPr lang="en-AU" sz="2300" dirty="0"/>
              <a:t> </a:t>
            </a:r>
            <a:r>
              <a:rPr lang="en-AU" sz="2300" dirty="0" err="1"/>
              <a:t>minimisasi</a:t>
            </a:r>
            <a:r>
              <a:rPr lang="en-AU" sz="2300" dirty="0"/>
              <a:t> </a:t>
            </a:r>
            <a:r>
              <a:rPr lang="en-AU" sz="2300" dirty="0" err="1" smtClean="0"/>
              <a:t>limbah</a:t>
            </a:r>
            <a:r>
              <a:rPr lang="en-AU" sz="2300" dirty="0" smtClean="0"/>
              <a:t> </a:t>
            </a:r>
          </a:p>
          <a:p>
            <a:r>
              <a:rPr lang="en-AU" sz="2300" dirty="0" err="1" smtClean="0"/>
              <a:t>Regulasi</a:t>
            </a:r>
            <a:r>
              <a:rPr lang="en-AU" sz="2300" dirty="0" smtClean="0"/>
              <a:t> </a:t>
            </a:r>
            <a:r>
              <a:rPr lang="en-AU" sz="2300" dirty="0" err="1" smtClean="0"/>
              <a:t>dan</a:t>
            </a:r>
            <a:r>
              <a:rPr lang="en-AU" sz="2300" dirty="0" smtClean="0"/>
              <a:t> </a:t>
            </a:r>
            <a:r>
              <a:rPr lang="en-AU" sz="2300" dirty="0" err="1" smtClean="0"/>
              <a:t>retribusi</a:t>
            </a:r>
            <a:r>
              <a:rPr lang="en-AU" sz="2300" dirty="0" smtClean="0"/>
              <a:t>, </a:t>
            </a:r>
            <a:r>
              <a:rPr lang="en-AU" sz="2300" dirty="0" err="1" smtClean="0"/>
              <a:t>insentif</a:t>
            </a:r>
            <a:r>
              <a:rPr lang="en-AU" sz="2300" dirty="0" smtClean="0"/>
              <a:t> </a:t>
            </a:r>
            <a:r>
              <a:rPr lang="en-AU" sz="2300" dirty="0" err="1" smtClean="0"/>
              <a:t>dan</a:t>
            </a:r>
            <a:r>
              <a:rPr lang="en-AU" sz="2300" dirty="0" smtClean="0"/>
              <a:t> </a:t>
            </a:r>
            <a:r>
              <a:rPr lang="en-AU" sz="2300" dirty="0" err="1" smtClean="0"/>
              <a:t>telah</a:t>
            </a:r>
            <a:r>
              <a:rPr lang="en-AU" sz="2300" dirty="0" smtClean="0"/>
              <a:t> </a:t>
            </a:r>
            <a:r>
              <a:rPr lang="en-AU" sz="2300" dirty="0" err="1"/>
              <a:t>menghasilkan</a:t>
            </a:r>
            <a:r>
              <a:rPr lang="en-AU" sz="2300" dirty="0"/>
              <a:t> </a:t>
            </a:r>
            <a:r>
              <a:rPr lang="en-AU" sz="2300" dirty="0" err="1"/>
              <a:t>praktik</a:t>
            </a:r>
            <a:r>
              <a:rPr lang="en-AU" sz="2300" dirty="0"/>
              <a:t> </a:t>
            </a:r>
            <a:r>
              <a:rPr lang="en-AU" sz="2300" dirty="0" err="1"/>
              <a:t>pengelolaan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pembongkaran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yang </a:t>
            </a:r>
            <a:r>
              <a:rPr lang="en-AU" sz="2300" dirty="0" err="1"/>
              <a:t>lebih</a:t>
            </a:r>
            <a:r>
              <a:rPr lang="en-AU" sz="2300" dirty="0"/>
              <a:t> </a:t>
            </a:r>
            <a:r>
              <a:rPr lang="en-AU" sz="2300" dirty="0" err="1" smtClean="0"/>
              <a:t>baik</a:t>
            </a:r>
            <a:endParaRPr lang="en-AU" sz="2300" dirty="0" smtClean="0"/>
          </a:p>
          <a:p>
            <a:r>
              <a:rPr lang="en-AU" sz="2300" dirty="0" err="1" smtClean="0"/>
              <a:t>Semakin</a:t>
            </a:r>
            <a:r>
              <a:rPr lang="en-AU" sz="2300" dirty="0" smtClean="0"/>
              <a:t> </a:t>
            </a:r>
            <a:r>
              <a:rPr lang="en-AU" sz="2300" dirty="0" err="1"/>
              <a:t>baik</a:t>
            </a:r>
            <a:r>
              <a:rPr lang="en-AU" sz="2300" dirty="0"/>
              <a:t> </a:t>
            </a:r>
            <a:r>
              <a:rPr lang="en-AU" sz="2300" dirty="0" err="1"/>
              <a:t>keterampilan</a:t>
            </a:r>
            <a:r>
              <a:rPr lang="en-AU" sz="2300" dirty="0"/>
              <a:t>, </a:t>
            </a:r>
            <a:r>
              <a:rPr lang="en-AU" sz="2300" dirty="0" err="1"/>
              <a:t>pengetahuan</a:t>
            </a:r>
            <a:r>
              <a:rPr lang="en-AU" sz="2300" dirty="0"/>
              <a:t>,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/>
              <a:t>kepedulian</a:t>
            </a:r>
            <a:r>
              <a:rPr lang="en-AU" sz="2300" dirty="0"/>
              <a:t> </a:t>
            </a:r>
            <a:r>
              <a:rPr lang="en-AU" sz="2300" dirty="0" err="1"/>
              <a:t>terhadap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yang </a:t>
            </a:r>
            <a:r>
              <a:rPr lang="en-AU" sz="2300" dirty="0" err="1"/>
              <a:t>dimiliki</a:t>
            </a:r>
            <a:r>
              <a:rPr lang="en-AU" sz="2300" dirty="0"/>
              <a:t> </a:t>
            </a:r>
            <a:r>
              <a:rPr lang="en-AU" sz="2300" dirty="0" err="1"/>
              <a:t>pekerja</a:t>
            </a:r>
            <a:r>
              <a:rPr lang="en-AU" sz="2300" dirty="0"/>
              <a:t>, </a:t>
            </a:r>
            <a:r>
              <a:rPr lang="en-AU" sz="2300" dirty="0" err="1"/>
              <a:t>semakin</a:t>
            </a:r>
            <a:r>
              <a:rPr lang="en-AU" sz="2300" dirty="0"/>
              <a:t> </a:t>
            </a:r>
            <a:r>
              <a:rPr lang="en-AU" sz="2300" dirty="0" err="1"/>
              <a:t>sedikit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yang </a:t>
            </a:r>
            <a:r>
              <a:rPr lang="en-AU" sz="2300" dirty="0" err="1"/>
              <a:t>dihasilkan</a:t>
            </a:r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0707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TINJAUAN </a:t>
            </a:r>
            <a:r>
              <a:rPr lang="en-AU" b="1" dirty="0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AU" sz="2300" dirty="0" err="1" smtClean="0"/>
              <a:t>Minimisasi</a:t>
            </a:r>
            <a:r>
              <a:rPr lang="en-AU" sz="2300" dirty="0" smtClean="0"/>
              <a:t> </a:t>
            </a:r>
            <a:r>
              <a:rPr lang="en-AU" sz="2300" dirty="0" err="1" smtClean="0"/>
              <a:t>limbah</a:t>
            </a:r>
            <a:r>
              <a:rPr lang="en-AU" sz="2300" dirty="0" smtClean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dilakukan</a:t>
            </a:r>
            <a:r>
              <a:rPr lang="en-AU" sz="2300" dirty="0"/>
              <a:t> </a:t>
            </a:r>
            <a:r>
              <a:rPr lang="en-AU" sz="2300" dirty="0" err="1"/>
              <a:t>dengan</a:t>
            </a:r>
            <a:r>
              <a:rPr lang="en-AU" sz="2300" dirty="0"/>
              <a:t> </a:t>
            </a:r>
            <a:r>
              <a:rPr lang="en-AU" sz="2300" dirty="0" err="1"/>
              <a:t>meningkatkan</a:t>
            </a:r>
            <a:r>
              <a:rPr lang="en-AU" sz="2300" dirty="0"/>
              <a:t> </a:t>
            </a:r>
            <a:r>
              <a:rPr lang="en-AU" sz="2300" dirty="0" err="1"/>
              <a:t>kapasitas</a:t>
            </a:r>
            <a:r>
              <a:rPr lang="en-AU" sz="2300" dirty="0"/>
              <a:t> </a:t>
            </a:r>
            <a:r>
              <a:rPr lang="en-AU" sz="2300" dirty="0" err="1"/>
              <a:t>manajerial</a:t>
            </a:r>
            <a:r>
              <a:rPr lang="en-AU" sz="2300" dirty="0"/>
              <a:t> </a:t>
            </a:r>
            <a:r>
              <a:rPr lang="en-AU" sz="2300" dirty="0" err="1" smtClean="0"/>
              <a:t>pada</a:t>
            </a:r>
            <a:r>
              <a:rPr lang="en-AU" sz="2300" dirty="0" smtClean="0"/>
              <a:t> </a:t>
            </a:r>
            <a:r>
              <a:rPr lang="en-AU" sz="2300" dirty="0" err="1"/>
              <a:t>tahap</a:t>
            </a:r>
            <a:r>
              <a:rPr lang="en-AU" sz="2300" dirty="0"/>
              <a:t> </a:t>
            </a:r>
            <a:r>
              <a:rPr lang="en-AU" sz="2300" dirty="0" err="1"/>
              <a:t>desain</a:t>
            </a:r>
            <a:r>
              <a:rPr lang="en-AU" sz="2300" dirty="0"/>
              <a:t>, </a:t>
            </a:r>
            <a:r>
              <a:rPr lang="en-AU" sz="2300" dirty="0" err="1"/>
              <a:t>pengadaan</a:t>
            </a:r>
            <a:r>
              <a:rPr lang="en-AU" sz="2300" dirty="0"/>
              <a:t>, </a:t>
            </a:r>
            <a:r>
              <a:rPr lang="en-AU" sz="2300" dirty="0" err="1"/>
              <a:t>dan</a:t>
            </a:r>
            <a:r>
              <a:rPr lang="en-AU" sz="2300" dirty="0"/>
              <a:t> </a:t>
            </a:r>
            <a:r>
              <a:rPr lang="en-AU" sz="2300" dirty="0" err="1" smtClean="0"/>
              <a:t>produksi</a:t>
            </a:r>
            <a:endParaRPr lang="en-AU" sz="2300" dirty="0" smtClean="0"/>
          </a:p>
          <a:p>
            <a:r>
              <a:rPr lang="en-AU" sz="2400" dirty="0" err="1" smtClean="0"/>
              <a:t>Faktor</a:t>
            </a:r>
            <a:r>
              <a:rPr lang="en-AU" sz="2400" dirty="0" smtClean="0"/>
              <a:t> </a:t>
            </a:r>
            <a:r>
              <a:rPr lang="en-AU" sz="2400" dirty="0"/>
              <a:t>lain </a:t>
            </a:r>
            <a:r>
              <a:rPr lang="en-AU" sz="2400" dirty="0" err="1"/>
              <a:t>penyumbang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adalah</a:t>
            </a:r>
            <a:r>
              <a:rPr lang="en-AU" sz="2400" dirty="0"/>
              <a:t> </a:t>
            </a:r>
            <a:r>
              <a:rPr lang="en-AU" sz="2400" dirty="0" err="1"/>
              <a:t>pemborosan</a:t>
            </a:r>
            <a:r>
              <a:rPr lang="en-AU" sz="2400" dirty="0"/>
              <a:t> material </a:t>
            </a:r>
            <a:r>
              <a:rPr lang="en-AU" sz="2400" dirty="0" err="1"/>
              <a:t>akibat</a:t>
            </a:r>
            <a:r>
              <a:rPr lang="en-AU" sz="2400" dirty="0"/>
              <a:t> </a:t>
            </a:r>
            <a:r>
              <a:rPr lang="en-AU" sz="2400" dirty="0" err="1"/>
              <a:t>penyimpanan</a:t>
            </a:r>
            <a:r>
              <a:rPr lang="en-AU" sz="2400" dirty="0"/>
              <a:t> material yang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 smtClean="0"/>
              <a:t>benar</a:t>
            </a:r>
            <a:r>
              <a:rPr lang="en-AU" sz="2400" dirty="0" smtClean="0"/>
              <a:t>, </a:t>
            </a:r>
            <a:r>
              <a:rPr lang="en-AU" sz="2400" dirty="0" err="1" smtClean="0"/>
              <a:t>kekurangan</a:t>
            </a:r>
            <a:r>
              <a:rPr lang="en-AU" sz="2400" dirty="0" smtClean="0"/>
              <a:t> </a:t>
            </a:r>
            <a:r>
              <a:rPr lang="en-AU" sz="2400" dirty="0" err="1" smtClean="0"/>
              <a:t>peralatan</a:t>
            </a:r>
            <a:r>
              <a:rPr lang="en-AU" sz="2400" dirty="0" smtClean="0"/>
              <a:t>, </a:t>
            </a:r>
            <a:r>
              <a:rPr lang="en-AU" sz="2400" dirty="0" err="1" smtClean="0"/>
              <a:t>pilihan</a:t>
            </a:r>
            <a:r>
              <a:rPr lang="en-AU" sz="2400" dirty="0" smtClean="0"/>
              <a:t> </a:t>
            </a:r>
            <a:r>
              <a:rPr lang="en-AU" sz="2400" dirty="0" err="1"/>
              <a:t>peralatan</a:t>
            </a:r>
            <a:r>
              <a:rPr lang="en-AU" sz="2400" dirty="0"/>
              <a:t> yang </a:t>
            </a:r>
            <a:r>
              <a:rPr lang="en-AU" sz="2400" dirty="0" err="1"/>
              <a:t>buruk</a:t>
            </a:r>
            <a:r>
              <a:rPr lang="en-AU" sz="2400" dirty="0"/>
              <a:t> </a:t>
            </a:r>
            <a:r>
              <a:rPr lang="en-AU" sz="2400" dirty="0" err="1"/>
              <a:t>atau</a:t>
            </a:r>
            <a:r>
              <a:rPr lang="en-AU" sz="2400" dirty="0"/>
              <a:t> </a:t>
            </a:r>
            <a:r>
              <a:rPr lang="en-AU" sz="2400" dirty="0" err="1"/>
              <a:t>tidak</a:t>
            </a:r>
            <a:r>
              <a:rPr lang="en-AU" sz="2400" dirty="0"/>
              <a:t> </a:t>
            </a:r>
            <a:r>
              <a:rPr lang="en-AU" sz="2400" dirty="0" err="1" smtClean="0"/>
              <a:t>mencukupi</a:t>
            </a:r>
            <a:endParaRPr lang="en-AU" sz="2400" dirty="0" smtClean="0"/>
          </a:p>
          <a:p>
            <a:r>
              <a:rPr lang="en-AU" sz="2400" dirty="0" err="1" smtClean="0"/>
              <a:t>Kontraktor</a:t>
            </a:r>
            <a:r>
              <a:rPr lang="en-AU" sz="2400" dirty="0" smtClean="0"/>
              <a:t> </a:t>
            </a:r>
            <a:r>
              <a:rPr lang="en-AU" sz="2400" dirty="0" err="1"/>
              <a:t>kelas</a:t>
            </a:r>
            <a:r>
              <a:rPr lang="en-AU" sz="2400" dirty="0"/>
              <a:t> </a:t>
            </a:r>
            <a:r>
              <a:rPr lang="en-AU" sz="2400" dirty="0" err="1"/>
              <a:t>atas</a:t>
            </a:r>
            <a:r>
              <a:rPr lang="en-AU" sz="2400" dirty="0"/>
              <a:t> </a:t>
            </a:r>
            <a:r>
              <a:rPr lang="en-AU" sz="2400" dirty="0" err="1"/>
              <a:t>biasanya</a:t>
            </a:r>
            <a:r>
              <a:rPr lang="en-AU" sz="2400" dirty="0"/>
              <a:t> </a:t>
            </a:r>
            <a:r>
              <a:rPr lang="en-AU" sz="2400" dirty="0" err="1"/>
              <a:t>memiliki</a:t>
            </a:r>
            <a:r>
              <a:rPr lang="en-AU" sz="2400" dirty="0"/>
              <a:t> </a:t>
            </a:r>
            <a:r>
              <a:rPr lang="en-AU" sz="2400" dirty="0" err="1"/>
              <a:t>keterampilan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keahlian</a:t>
            </a:r>
            <a:r>
              <a:rPr lang="en-AU" sz="2400" dirty="0"/>
              <a:t> yang </a:t>
            </a:r>
            <a:r>
              <a:rPr lang="en-AU" sz="2400" dirty="0" err="1"/>
              <a:t>lebih</a:t>
            </a:r>
            <a:r>
              <a:rPr lang="en-AU" sz="2400" dirty="0"/>
              <a:t> </a:t>
            </a:r>
            <a:r>
              <a:rPr lang="en-AU" sz="2400" dirty="0" err="1"/>
              <a:t>baik</a:t>
            </a:r>
            <a:r>
              <a:rPr lang="en-AU" sz="2400" dirty="0"/>
              <a:t> </a:t>
            </a:r>
            <a:r>
              <a:rPr lang="en-AU" sz="2400" dirty="0" err="1"/>
              <a:t>dibandingkan</a:t>
            </a:r>
            <a:r>
              <a:rPr lang="en-AU" sz="2400" dirty="0"/>
              <a:t> </a:t>
            </a:r>
            <a:r>
              <a:rPr lang="en-AU" sz="2400" dirty="0" err="1"/>
              <a:t>dengan</a:t>
            </a:r>
            <a:r>
              <a:rPr lang="en-AU" sz="2400" dirty="0"/>
              <a:t> </a:t>
            </a:r>
            <a:r>
              <a:rPr lang="en-AU" sz="2400" dirty="0" err="1"/>
              <a:t>kelas</a:t>
            </a:r>
            <a:r>
              <a:rPr lang="en-AU" sz="2400" dirty="0"/>
              <a:t> yang </a:t>
            </a:r>
            <a:r>
              <a:rPr lang="en-AU" sz="2400" dirty="0" err="1"/>
              <a:t>lebih</a:t>
            </a:r>
            <a:r>
              <a:rPr lang="en-AU" sz="2400" dirty="0"/>
              <a:t> </a:t>
            </a:r>
            <a:r>
              <a:rPr lang="en-AU" sz="2400" dirty="0" err="1"/>
              <a:t>rendah</a:t>
            </a:r>
            <a:r>
              <a:rPr lang="en-AU" sz="2400" dirty="0"/>
              <a:t>, </a:t>
            </a:r>
            <a:r>
              <a:rPr lang="en-AU" sz="2400" dirty="0" err="1"/>
              <a:t>sehingga</a:t>
            </a:r>
            <a:r>
              <a:rPr lang="en-AU" sz="2400" dirty="0"/>
              <a:t> </a:t>
            </a:r>
            <a:r>
              <a:rPr lang="en-AU" sz="2400" dirty="0" err="1" smtClean="0"/>
              <a:t>menghasilkan</a:t>
            </a:r>
            <a:r>
              <a:rPr lang="en-AU" sz="2400" dirty="0" smtClean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yang </a:t>
            </a:r>
            <a:r>
              <a:rPr lang="en-AU" sz="2400" dirty="0" err="1"/>
              <a:t>jauh</a:t>
            </a:r>
            <a:r>
              <a:rPr lang="en-AU" sz="2400" dirty="0"/>
              <a:t> </a:t>
            </a:r>
            <a:r>
              <a:rPr lang="en-AU" sz="2400" dirty="0" err="1"/>
              <a:t>lebih</a:t>
            </a:r>
            <a:r>
              <a:rPr lang="en-AU" sz="2400" dirty="0"/>
              <a:t> </a:t>
            </a:r>
            <a:r>
              <a:rPr lang="en-AU" sz="2400" dirty="0" err="1" smtClean="0"/>
              <a:t>sedikit</a:t>
            </a:r>
            <a:r>
              <a:rPr lang="en-AU" sz="2400" dirty="0" smtClean="0"/>
              <a:t> </a:t>
            </a:r>
            <a:r>
              <a:rPr lang="en-US" sz="2400" dirty="0" smtClean="0"/>
              <a:t> </a:t>
            </a:r>
            <a:endParaRPr lang="en-AU" sz="2400" dirty="0" smtClean="0"/>
          </a:p>
          <a:p>
            <a:r>
              <a:rPr lang="en-AU" sz="2400" dirty="0" err="1"/>
              <a:t>Rencana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yang </a:t>
            </a:r>
            <a:r>
              <a:rPr lang="en-AU" sz="2400" dirty="0" err="1"/>
              <a:t>tepat</a:t>
            </a:r>
            <a:r>
              <a:rPr lang="en-AU" sz="2400" dirty="0"/>
              <a:t> </a:t>
            </a:r>
            <a:r>
              <a:rPr lang="en-AU" sz="2400" dirty="0" err="1"/>
              <a:t>untuk</a:t>
            </a:r>
            <a:r>
              <a:rPr lang="en-AU" sz="2400" dirty="0"/>
              <a:t> </a:t>
            </a:r>
            <a:r>
              <a:rPr lang="en-AU" sz="2400" dirty="0" err="1"/>
              <a:t>menghilangkan</a:t>
            </a:r>
            <a:r>
              <a:rPr lang="en-AU" sz="2400" dirty="0"/>
              <a:t> </a:t>
            </a:r>
            <a:r>
              <a:rPr lang="en-AU" sz="2400" dirty="0" err="1"/>
              <a:t>sumber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pengendalian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dapat</a:t>
            </a:r>
            <a:r>
              <a:rPr lang="en-AU" sz="2400" dirty="0"/>
              <a:t> </a:t>
            </a:r>
            <a:r>
              <a:rPr lang="en-AU" sz="2400" dirty="0" err="1"/>
              <a:t>menghemat</a:t>
            </a:r>
            <a:r>
              <a:rPr lang="en-AU" sz="2400" dirty="0"/>
              <a:t> </a:t>
            </a:r>
            <a:r>
              <a:rPr lang="en-AU" sz="2400" dirty="0" err="1"/>
              <a:t>biaya</a:t>
            </a:r>
            <a:r>
              <a:rPr lang="en-AU" sz="2400" dirty="0"/>
              <a:t> </a:t>
            </a:r>
            <a:r>
              <a:rPr lang="en-AU" sz="2400" dirty="0" err="1"/>
              <a:t>penanganan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hingga</a:t>
            </a:r>
            <a:r>
              <a:rPr lang="en-AU" sz="2400" dirty="0"/>
              <a:t> 50%, </a:t>
            </a:r>
            <a:r>
              <a:rPr lang="en-AU" sz="2400" dirty="0" err="1"/>
              <a:t>mengurangi</a:t>
            </a:r>
            <a:r>
              <a:rPr lang="en-AU" sz="2400" dirty="0"/>
              <a:t> 15% </a:t>
            </a:r>
            <a:r>
              <a:rPr lang="en-AU" sz="2400" dirty="0" err="1"/>
              <a:t>dari</a:t>
            </a:r>
            <a:r>
              <a:rPr lang="en-AU" sz="2400" dirty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yang  </a:t>
            </a:r>
            <a:r>
              <a:rPr lang="en-AU" sz="2400" dirty="0" err="1"/>
              <a:t>dihasilkan</a:t>
            </a:r>
            <a:r>
              <a:rPr lang="en-AU" sz="2400" dirty="0"/>
              <a:t> </a:t>
            </a:r>
            <a:r>
              <a:rPr lang="en-AU" sz="2400" dirty="0" err="1"/>
              <a:t>sebelum</a:t>
            </a:r>
            <a:r>
              <a:rPr lang="en-AU" sz="2400" dirty="0"/>
              <a:t> </a:t>
            </a:r>
            <a:r>
              <a:rPr lang="en-AU" sz="2400" dirty="0" err="1"/>
              <a:t>daur</a:t>
            </a:r>
            <a:r>
              <a:rPr lang="en-AU" sz="2400" dirty="0"/>
              <a:t> </a:t>
            </a:r>
            <a:r>
              <a:rPr lang="en-AU" sz="2400" dirty="0" err="1"/>
              <a:t>ulang</a:t>
            </a:r>
            <a:r>
              <a:rPr lang="en-AU" sz="2400" dirty="0"/>
              <a:t> di </a:t>
            </a:r>
            <a:r>
              <a:rPr lang="en-AU" sz="2400" dirty="0" err="1"/>
              <a:t>lokasi</a:t>
            </a:r>
            <a:r>
              <a:rPr lang="en-AU" sz="2400" dirty="0"/>
              <a:t> </a:t>
            </a:r>
            <a:r>
              <a:rPr lang="en-AU" sz="2400" dirty="0" err="1"/>
              <a:t>proyek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mengurangi</a:t>
            </a:r>
            <a:r>
              <a:rPr lang="en-AU" sz="2400" dirty="0"/>
              <a:t> 43% </a:t>
            </a:r>
            <a:r>
              <a:rPr lang="en-AU" sz="2400" dirty="0" err="1"/>
              <a:t>limbah</a:t>
            </a:r>
            <a:r>
              <a:rPr lang="en-AU" sz="2400" dirty="0"/>
              <a:t> yang </a:t>
            </a:r>
            <a:r>
              <a:rPr lang="en-AU" sz="2400" dirty="0" err="1"/>
              <a:t>dibuang</a:t>
            </a:r>
            <a:r>
              <a:rPr lang="en-AU" sz="2400" dirty="0"/>
              <a:t> </a:t>
            </a:r>
            <a:r>
              <a:rPr lang="en-AU" sz="2400" dirty="0" err="1"/>
              <a:t>ke</a:t>
            </a:r>
            <a:r>
              <a:rPr lang="en-AU" sz="2400" dirty="0"/>
              <a:t> TPA.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509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TINJAUAN </a:t>
            </a:r>
            <a:r>
              <a:rPr lang="en-AU" b="1" dirty="0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10577333" cy="517730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AU" sz="2300" dirty="0" err="1"/>
              <a:t>Penerapan</a:t>
            </a:r>
            <a:r>
              <a:rPr lang="en-AU" sz="2300" dirty="0"/>
              <a:t> </a:t>
            </a:r>
            <a:r>
              <a:rPr lang="en-AU" sz="2300" i="1" dirty="0"/>
              <a:t>lean construction</a:t>
            </a:r>
            <a:r>
              <a:rPr lang="en-AU" sz="2300" dirty="0"/>
              <a:t> </a:t>
            </a:r>
            <a:r>
              <a:rPr lang="en-AU" sz="2300" dirty="0" err="1"/>
              <a:t>masih</a:t>
            </a:r>
            <a:r>
              <a:rPr lang="en-AU" sz="2300" dirty="0"/>
              <a:t> </a:t>
            </a:r>
            <a:r>
              <a:rPr lang="en-AU" sz="2300" dirty="0" err="1"/>
              <a:t>belum</a:t>
            </a:r>
            <a:r>
              <a:rPr lang="en-AU" sz="2300" dirty="0"/>
              <a:t> </a:t>
            </a:r>
            <a:r>
              <a:rPr lang="en-AU" sz="2300" dirty="0" err="1"/>
              <a:t>banyak</a:t>
            </a:r>
            <a:r>
              <a:rPr lang="en-AU" sz="2300" dirty="0"/>
              <a:t> </a:t>
            </a:r>
            <a:r>
              <a:rPr lang="en-AU" sz="2300" dirty="0" err="1"/>
              <a:t>dilakukan</a:t>
            </a:r>
            <a:r>
              <a:rPr lang="en-AU" sz="2300" dirty="0"/>
              <a:t> di </a:t>
            </a:r>
            <a:r>
              <a:rPr lang="en-AU" sz="2300" dirty="0" err="1"/>
              <a:t>industri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smtClean="0"/>
              <a:t>Indonesia.  Salah </a:t>
            </a:r>
            <a:r>
              <a:rPr lang="en-AU" sz="2300" dirty="0" err="1" smtClean="0"/>
              <a:t>satu</a:t>
            </a:r>
            <a:r>
              <a:rPr lang="en-AU" sz="2300" dirty="0" smtClean="0"/>
              <a:t> </a:t>
            </a:r>
            <a:r>
              <a:rPr lang="en-AU" sz="2300" dirty="0" err="1" smtClean="0"/>
              <a:t>tujuannya</a:t>
            </a:r>
            <a:r>
              <a:rPr lang="en-AU" sz="2300" dirty="0" smtClean="0"/>
              <a:t> </a:t>
            </a:r>
            <a:r>
              <a:rPr lang="en-AU" sz="2300" dirty="0" err="1" smtClean="0"/>
              <a:t>optimalisasi</a:t>
            </a:r>
            <a:r>
              <a:rPr lang="en-AU" sz="2300" dirty="0" smtClean="0"/>
              <a:t> </a:t>
            </a:r>
            <a:r>
              <a:rPr lang="en-AU" sz="2300" dirty="0" err="1" smtClean="0"/>
              <a:t>penggunaan</a:t>
            </a:r>
            <a:r>
              <a:rPr lang="en-AU" sz="2300" dirty="0" smtClean="0"/>
              <a:t> material </a:t>
            </a:r>
            <a:r>
              <a:rPr lang="en-AU" sz="2300" dirty="0" err="1" smtClean="0"/>
              <a:t>dan</a:t>
            </a:r>
            <a:r>
              <a:rPr lang="en-AU" sz="2300" dirty="0" smtClean="0"/>
              <a:t> </a:t>
            </a:r>
            <a:r>
              <a:rPr lang="en-AU" sz="2300" dirty="0" err="1" smtClean="0"/>
              <a:t>meminimisasi</a:t>
            </a:r>
            <a:r>
              <a:rPr lang="en-AU" sz="2300" dirty="0" smtClean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material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en-AU" sz="2300" dirty="0" err="1" smtClean="0"/>
              <a:t>Adopsi</a:t>
            </a:r>
            <a:r>
              <a:rPr lang="en-AU" sz="2300" dirty="0" smtClean="0"/>
              <a:t> </a:t>
            </a:r>
            <a:r>
              <a:rPr lang="en-AU" sz="2300" dirty="0" err="1"/>
              <a:t>skema</a:t>
            </a:r>
            <a:r>
              <a:rPr lang="en-AU" sz="2300" dirty="0"/>
              <a:t> </a:t>
            </a:r>
            <a:r>
              <a:rPr lang="en-AU" sz="2300" dirty="0" smtClean="0"/>
              <a:t>SIS </a:t>
            </a:r>
            <a:r>
              <a:rPr lang="en-AU" sz="2300" dirty="0" err="1" smtClean="0"/>
              <a:t>dalam</a:t>
            </a:r>
            <a:r>
              <a:rPr lang="en-AU" sz="2300" dirty="0" smtClean="0"/>
              <a:t> </a:t>
            </a:r>
            <a:r>
              <a:rPr lang="en-AU" sz="2300" dirty="0" err="1"/>
              <a:t>rangka</a:t>
            </a:r>
            <a:r>
              <a:rPr lang="en-AU" sz="2300" dirty="0"/>
              <a:t> </a:t>
            </a:r>
            <a:r>
              <a:rPr lang="en-AU" sz="2300" dirty="0" err="1"/>
              <a:t>penerapan</a:t>
            </a:r>
            <a:r>
              <a:rPr lang="en-AU" sz="2300" dirty="0"/>
              <a:t> </a:t>
            </a:r>
            <a:r>
              <a:rPr lang="en-AU" sz="2300" i="1" dirty="0"/>
              <a:t>lean construction </a:t>
            </a:r>
            <a:r>
              <a:rPr lang="en-AU" sz="2300" i="1" dirty="0" err="1" smtClean="0"/>
              <a:t>p</a:t>
            </a:r>
            <a:r>
              <a:rPr lang="en-AU" sz="2300" dirty="0" err="1" smtClean="0"/>
              <a:t>ada</a:t>
            </a:r>
            <a:r>
              <a:rPr lang="en-AU" sz="2300" dirty="0" smtClean="0"/>
              <a:t> </a:t>
            </a:r>
            <a:r>
              <a:rPr lang="en-AU" sz="2300" dirty="0" err="1"/>
              <a:t>proyek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di </a:t>
            </a:r>
            <a:r>
              <a:rPr lang="en-AU" sz="2300" dirty="0" err="1"/>
              <a:t>lingkungan</a:t>
            </a:r>
            <a:r>
              <a:rPr lang="en-AU" sz="2300" dirty="0"/>
              <a:t> </a:t>
            </a:r>
            <a:r>
              <a:rPr lang="en-AU" sz="2300" dirty="0" smtClean="0"/>
              <a:t>UNILA </a:t>
            </a:r>
            <a:r>
              <a:rPr lang="en-AU" sz="2300" dirty="0" err="1" smtClean="0"/>
              <a:t>perlu</a:t>
            </a:r>
            <a:r>
              <a:rPr lang="en-AU" sz="2300" dirty="0" smtClean="0"/>
              <a:t> </a:t>
            </a:r>
            <a:r>
              <a:rPr lang="en-AU" sz="2300" dirty="0" err="1" smtClean="0"/>
              <a:t>dilakukan</a:t>
            </a:r>
            <a:r>
              <a:rPr lang="en-AU" sz="2300" dirty="0" smtClean="0"/>
              <a:t>.  SIS </a:t>
            </a:r>
            <a:r>
              <a:rPr lang="en-AU" sz="2300" dirty="0" err="1"/>
              <a:t>dapat</a:t>
            </a:r>
            <a:r>
              <a:rPr lang="en-AU" sz="2300" dirty="0"/>
              <a:t> </a:t>
            </a:r>
            <a:r>
              <a:rPr lang="en-AU" sz="2300" dirty="0" err="1"/>
              <a:t>mengurangi</a:t>
            </a:r>
            <a:r>
              <a:rPr lang="en-AU" sz="2300" dirty="0"/>
              <a:t> </a:t>
            </a:r>
            <a:r>
              <a:rPr lang="en-AU" sz="2300" dirty="0" err="1"/>
              <a:t>limbah</a:t>
            </a:r>
            <a:r>
              <a:rPr lang="en-AU" sz="2300" dirty="0"/>
              <a:t> </a:t>
            </a:r>
            <a:r>
              <a:rPr lang="en-AU" sz="2300" dirty="0" err="1"/>
              <a:t>konstruksi</a:t>
            </a:r>
            <a:r>
              <a:rPr lang="en-AU" sz="2300" dirty="0"/>
              <a:t> </a:t>
            </a:r>
            <a:r>
              <a:rPr lang="en-AU" sz="2300" dirty="0" err="1"/>
              <a:t>hingga</a:t>
            </a:r>
            <a:r>
              <a:rPr lang="en-AU" sz="2300" dirty="0"/>
              <a:t> 23.60%. </a:t>
            </a:r>
            <a:r>
              <a:rPr lang="en-US" sz="2300" dirty="0" smtClean="0"/>
              <a:t> </a:t>
            </a:r>
            <a:endParaRPr lang="en-US" sz="2300" dirty="0"/>
          </a:p>
          <a:p>
            <a:r>
              <a:rPr lang="en-AU" sz="2300" dirty="0" err="1" smtClean="0"/>
              <a:t>Pengurangan</a:t>
            </a:r>
            <a:r>
              <a:rPr lang="en-AU" sz="2300" dirty="0" smtClean="0"/>
              <a:t> </a:t>
            </a:r>
            <a:r>
              <a:rPr lang="en-AU" sz="2300" dirty="0" err="1"/>
              <a:t>biaya</a:t>
            </a:r>
            <a:r>
              <a:rPr lang="en-AU" sz="2300" dirty="0"/>
              <a:t> </a:t>
            </a:r>
            <a:r>
              <a:rPr lang="en-AU" sz="2300" dirty="0" err="1" smtClean="0"/>
              <a:t>proyek</a:t>
            </a:r>
            <a:r>
              <a:rPr lang="en-AU" sz="2300" dirty="0" smtClean="0"/>
              <a:t>: </a:t>
            </a:r>
          </a:p>
          <a:p>
            <a:pPr lvl="1"/>
            <a:r>
              <a:rPr lang="en-AU" sz="2200" dirty="0" err="1" smtClean="0"/>
              <a:t>penghematan</a:t>
            </a:r>
            <a:r>
              <a:rPr lang="en-AU" sz="2200" dirty="0" smtClean="0"/>
              <a:t> </a:t>
            </a:r>
            <a:r>
              <a:rPr lang="en-AU" sz="2200" dirty="0" err="1"/>
              <a:t>biaya</a:t>
            </a:r>
            <a:r>
              <a:rPr lang="en-AU" sz="2200" dirty="0"/>
              <a:t> </a:t>
            </a:r>
            <a:r>
              <a:rPr lang="en-AU" sz="2200" dirty="0" err="1"/>
              <a:t>karena</a:t>
            </a:r>
            <a:r>
              <a:rPr lang="en-AU" sz="2200" dirty="0"/>
              <a:t> </a:t>
            </a:r>
            <a:r>
              <a:rPr lang="en-AU" sz="2200" dirty="0" err="1"/>
              <a:t>pengurangan</a:t>
            </a:r>
            <a:r>
              <a:rPr lang="en-AU" sz="2200" dirty="0"/>
              <a:t> material yang </a:t>
            </a:r>
            <a:r>
              <a:rPr lang="en-AU" sz="2200" dirty="0" err="1"/>
              <a:t>dibeli</a:t>
            </a:r>
            <a:r>
              <a:rPr lang="en-AU" sz="2200" dirty="0"/>
              <a:t> </a:t>
            </a:r>
            <a:r>
              <a:rPr lang="en-AU" sz="2200" dirty="0" err="1"/>
              <a:t>setelah</a:t>
            </a:r>
            <a:r>
              <a:rPr lang="en-AU" sz="2200" dirty="0"/>
              <a:t> </a:t>
            </a:r>
            <a:r>
              <a:rPr lang="en-AU" sz="2200" dirty="0" err="1"/>
              <a:t>mengadopsi</a:t>
            </a:r>
            <a:r>
              <a:rPr lang="en-AU" sz="2200" dirty="0"/>
              <a:t> </a:t>
            </a:r>
            <a:r>
              <a:rPr lang="en-AU" sz="2200" dirty="0" err="1"/>
              <a:t>strategi</a:t>
            </a:r>
            <a:r>
              <a:rPr lang="en-AU" sz="2200" dirty="0"/>
              <a:t> </a:t>
            </a:r>
            <a:r>
              <a:rPr lang="en-AU" sz="2200" dirty="0" smtClean="0"/>
              <a:t>3R:</a:t>
            </a:r>
            <a:endParaRPr lang="en-US" sz="1600" dirty="0"/>
          </a:p>
          <a:p>
            <a:pPr marL="914400" lvl="2" indent="0">
              <a:buNone/>
            </a:pPr>
            <a:r>
              <a:rPr lang="en-AU" dirty="0" err="1"/>
              <a:t>Cqi</a:t>
            </a:r>
            <a:r>
              <a:rPr lang="en-AU" dirty="0"/>
              <a:t> = </a:t>
            </a:r>
            <a:r>
              <a:rPr lang="en-AU" dirty="0" err="1"/>
              <a:t>ΔQi</a:t>
            </a:r>
            <a:r>
              <a:rPr lang="en-AU" dirty="0"/>
              <a:t> x Pi = (</a:t>
            </a:r>
            <a:r>
              <a:rPr lang="en-AU" dirty="0" err="1"/>
              <a:t>Qi</a:t>
            </a:r>
            <a:r>
              <a:rPr lang="en-AU" baseline="30000" dirty="0" err="1"/>
              <a:t>p</a:t>
            </a:r>
            <a:r>
              <a:rPr lang="en-AU" dirty="0"/>
              <a:t> – </a:t>
            </a:r>
            <a:r>
              <a:rPr lang="en-AU" dirty="0" err="1"/>
              <a:t>Qi</a:t>
            </a:r>
            <a:r>
              <a:rPr lang="en-AU" baseline="30000" dirty="0" err="1"/>
              <a:t>e</a:t>
            </a:r>
            <a:r>
              <a:rPr lang="en-AU" dirty="0"/>
              <a:t>) x Pi   …(1)</a:t>
            </a:r>
            <a:endParaRPr lang="en-US" sz="1200" dirty="0"/>
          </a:p>
          <a:p>
            <a:pPr marL="914400" lvl="2" indent="0">
              <a:buNone/>
            </a:pPr>
            <a:r>
              <a:rPr lang="en-AU" dirty="0" err="1"/>
              <a:t>Cq</a:t>
            </a:r>
            <a:r>
              <a:rPr lang="en-AU" dirty="0"/>
              <a:t> = ∑</a:t>
            </a:r>
            <a:r>
              <a:rPr lang="en-AU" dirty="0" err="1"/>
              <a:t>Cqi</a:t>
            </a:r>
            <a:r>
              <a:rPr lang="en-AU" dirty="0"/>
              <a:t>   … (2</a:t>
            </a:r>
            <a:r>
              <a:rPr lang="en-AU" dirty="0" smtClean="0"/>
              <a:t>)</a:t>
            </a:r>
            <a:endParaRPr lang="en-AU" sz="2200" dirty="0" smtClean="0"/>
          </a:p>
          <a:p>
            <a:pPr lvl="1"/>
            <a:r>
              <a:rPr lang="en-AU" sz="2200" dirty="0" err="1" smtClean="0"/>
              <a:t>penghematan</a:t>
            </a:r>
            <a:r>
              <a:rPr lang="en-AU" sz="2200" dirty="0" smtClean="0"/>
              <a:t> </a:t>
            </a:r>
            <a:r>
              <a:rPr lang="en-AU" sz="2200" dirty="0" err="1"/>
              <a:t>biaya</a:t>
            </a:r>
            <a:r>
              <a:rPr lang="en-AU" sz="2200" dirty="0"/>
              <a:t> </a:t>
            </a:r>
            <a:r>
              <a:rPr lang="en-AU" sz="2200" dirty="0" err="1"/>
              <a:t>dari</a:t>
            </a:r>
            <a:r>
              <a:rPr lang="en-AU" sz="2200" dirty="0"/>
              <a:t> </a:t>
            </a:r>
            <a:r>
              <a:rPr lang="en-AU" sz="2200" dirty="0" err="1"/>
              <a:t>pengurangan</a:t>
            </a:r>
            <a:r>
              <a:rPr lang="en-AU" sz="2200" dirty="0"/>
              <a:t> volume </a:t>
            </a:r>
            <a:r>
              <a:rPr lang="en-AU" sz="2200" dirty="0" err="1"/>
              <a:t>limbah</a:t>
            </a:r>
            <a:r>
              <a:rPr lang="en-AU" sz="2200" dirty="0"/>
              <a:t> </a:t>
            </a:r>
            <a:r>
              <a:rPr lang="en-AU" sz="2200" dirty="0" err="1"/>
              <a:t>dan</a:t>
            </a:r>
            <a:r>
              <a:rPr lang="en-AU" sz="2200" dirty="0"/>
              <a:t> </a:t>
            </a:r>
            <a:r>
              <a:rPr lang="en-AU" sz="2200" dirty="0" err="1"/>
              <a:t>biaya</a:t>
            </a:r>
            <a:r>
              <a:rPr lang="en-AU" sz="2200" dirty="0"/>
              <a:t> </a:t>
            </a:r>
            <a:r>
              <a:rPr lang="en-AU" sz="2200" dirty="0" smtClean="0"/>
              <a:t>TPA</a:t>
            </a:r>
          </a:p>
          <a:p>
            <a:pPr marL="914400" lvl="2" indent="0">
              <a:buNone/>
            </a:pPr>
            <a:r>
              <a:rPr lang="en-AU" dirty="0" err="1"/>
              <a:t>Cwi</a:t>
            </a:r>
            <a:r>
              <a:rPr lang="en-AU" dirty="0"/>
              <a:t> = </a:t>
            </a:r>
            <a:r>
              <a:rPr lang="en-AU" dirty="0" err="1"/>
              <a:t>ΔWi</a:t>
            </a:r>
            <a:r>
              <a:rPr lang="en-AU" dirty="0"/>
              <a:t> x Pi = (</a:t>
            </a:r>
            <a:r>
              <a:rPr lang="en-AU" dirty="0" err="1"/>
              <a:t>Wi</a:t>
            </a:r>
            <a:r>
              <a:rPr lang="en-AU" baseline="30000" dirty="0" err="1"/>
              <a:t>m</a:t>
            </a:r>
            <a:r>
              <a:rPr lang="en-AU" dirty="0"/>
              <a:t> – </a:t>
            </a:r>
            <a:r>
              <a:rPr lang="en-AU" dirty="0" err="1"/>
              <a:t>Wi</a:t>
            </a:r>
            <a:r>
              <a:rPr lang="en-AU" baseline="30000" dirty="0" err="1"/>
              <a:t>e</a:t>
            </a:r>
            <a:r>
              <a:rPr lang="en-AU" dirty="0"/>
              <a:t>) x Pi   …(3)</a:t>
            </a:r>
            <a:endParaRPr lang="en-US" sz="1200" dirty="0"/>
          </a:p>
          <a:p>
            <a:pPr marL="914400" lvl="2" indent="0">
              <a:buNone/>
            </a:pPr>
            <a:r>
              <a:rPr lang="en-AU" dirty="0" err="1"/>
              <a:t>Cw</a:t>
            </a:r>
            <a:r>
              <a:rPr lang="en-AU" dirty="0"/>
              <a:t> = ∑</a:t>
            </a:r>
            <a:r>
              <a:rPr lang="en-AU" dirty="0" err="1"/>
              <a:t>Cwi</a:t>
            </a:r>
            <a:r>
              <a:rPr lang="en-AU" dirty="0"/>
              <a:t>   … (4</a:t>
            </a:r>
            <a:r>
              <a:rPr lang="en-AU" dirty="0" smtClean="0"/>
              <a:t>)</a:t>
            </a:r>
            <a:r>
              <a:rPr lang="en-AU" sz="2000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0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TINJAUAN </a:t>
            </a:r>
            <a:r>
              <a:rPr lang="en-AU" b="1" dirty="0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80" y="1262129"/>
            <a:ext cx="5306096" cy="5177307"/>
          </a:xfrm>
        </p:spPr>
        <p:txBody>
          <a:bodyPr>
            <a:noAutofit/>
          </a:bodyPr>
          <a:lstStyle/>
          <a:p>
            <a:r>
              <a:rPr lang="en-AU" sz="1600" dirty="0" err="1" smtClean="0"/>
              <a:t>Pengurangan</a:t>
            </a:r>
            <a:r>
              <a:rPr lang="en-AU" sz="1600" dirty="0" smtClean="0"/>
              <a:t> </a:t>
            </a:r>
            <a:r>
              <a:rPr lang="en-AU" sz="1600" dirty="0" err="1"/>
              <a:t>biaya</a:t>
            </a:r>
            <a:r>
              <a:rPr lang="en-AU" sz="1600" dirty="0"/>
              <a:t> </a:t>
            </a:r>
            <a:r>
              <a:rPr lang="en-AU" sz="1600" dirty="0" err="1" smtClean="0"/>
              <a:t>proyek</a:t>
            </a:r>
            <a:r>
              <a:rPr lang="en-AU" sz="1600" dirty="0" smtClean="0"/>
              <a:t>: </a:t>
            </a:r>
            <a:endParaRPr lang="en-US" sz="1600" dirty="0"/>
          </a:p>
          <a:p>
            <a:pPr lvl="1"/>
            <a:r>
              <a:rPr lang="en-AU" dirty="0"/>
              <a:t>Total </a:t>
            </a:r>
            <a:r>
              <a:rPr lang="en-AU" dirty="0" err="1"/>
              <a:t>biaya</a:t>
            </a:r>
            <a:r>
              <a:rPr lang="en-AU" dirty="0"/>
              <a:t> yang </a:t>
            </a:r>
            <a:r>
              <a:rPr lang="en-AU" dirty="0" err="1"/>
              <a:t>dihemat</a:t>
            </a:r>
            <a:r>
              <a:rPr lang="en-AU" dirty="0"/>
              <a:t>:</a:t>
            </a:r>
            <a:endParaRPr lang="en-US" dirty="0"/>
          </a:p>
          <a:p>
            <a:pPr marL="914400" lvl="2" indent="0">
              <a:buNone/>
            </a:pPr>
            <a:r>
              <a:rPr lang="en-AU" sz="1600" dirty="0"/>
              <a:t>Ct = </a:t>
            </a:r>
            <a:r>
              <a:rPr lang="en-AU" sz="1600" dirty="0" err="1"/>
              <a:t>Cq</a:t>
            </a:r>
            <a:r>
              <a:rPr lang="en-AU" sz="1600" dirty="0"/>
              <a:t> + </a:t>
            </a:r>
            <a:r>
              <a:rPr lang="en-AU" sz="1600" dirty="0" err="1"/>
              <a:t>Cw</a:t>
            </a:r>
            <a:r>
              <a:rPr lang="en-AU" sz="1600" dirty="0"/>
              <a:t>   … (5)</a:t>
            </a:r>
            <a:endParaRPr lang="en-US" sz="1600" dirty="0"/>
          </a:p>
          <a:p>
            <a:pPr lvl="1"/>
            <a:r>
              <a:rPr lang="en-AU" dirty="0" err="1" smtClean="0"/>
              <a:t>Persentase</a:t>
            </a:r>
            <a:r>
              <a:rPr lang="en-AU" dirty="0" smtClean="0"/>
              <a:t> </a:t>
            </a:r>
            <a:r>
              <a:rPr lang="en-AU" dirty="0"/>
              <a:t>volume material yang </a:t>
            </a:r>
            <a:r>
              <a:rPr lang="en-AU" dirty="0" err="1"/>
              <a:t>dihemat</a:t>
            </a:r>
            <a:r>
              <a:rPr lang="en-AU" dirty="0"/>
              <a:t>:</a:t>
            </a:r>
            <a:endParaRPr lang="en-US" dirty="0"/>
          </a:p>
          <a:p>
            <a:pPr marL="914400" lvl="2" indent="0">
              <a:buNone/>
            </a:pPr>
            <a:r>
              <a:rPr lang="en-AU" sz="1600" dirty="0"/>
              <a:t>Q</a:t>
            </a:r>
            <a:r>
              <a:rPr lang="en-AU" sz="1600" baseline="30000" dirty="0"/>
              <a:t>%</a:t>
            </a:r>
            <a:r>
              <a:rPr lang="en-AU" sz="1600" dirty="0"/>
              <a:t> = ΔQ/</a:t>
            </a:r>
            <a:r>
              <a:rPr lang="en-AU" sz="1600" dirty="0" err="1"/>
              <a:t>Q</a:t>
            </a:r>
            <a:r>
              <a:rPr lang="en-AU" sz="1600" baseline="30000" dirty="0" err="1"/>
              <a:t>e</a:t>
            </a:r>
            <a:r>
              <a:rPr lang="en-AU" sz="1600" baseline="30000" dirty="0"/>
              <a:t>   </a:t>
            </a:r>
            <a:r>
              <a:rPr lang="en-AU" sz="1600" dirty="0"/>
              <a:t>… (6)</a:t>
            </a:r>
            <a:r>
              <a:rPr lang="en-AU" sz="1600" baseline="30000" dirty="0"/>
              <a:t>	</a:t>
            </a:r>
            <a:r>
              <a:rPr lang="en-AU" sz="1600" dirty="0"/>
              <a:t> </a:t>
            </a:r>
            <a:endParaRPr lang="en-US" sz="1600" dirty="0"/>
          </a:p>
          <a:p>
            <a:pPr lvl="1"/>
            <a:r>
              <a:rPr lang="en-AU" dirty="0" err="1"/>
              <a:t>Persentase</a:t>
            </a:r>
            <a:r>
              <a:rPr lang="en-AU" dirty="0"/>
              <a:t> volume </a:t>
            </a:r>
            <a:r>
              <a:rPr lang="en-AU" dirty="0" err="1"/>
              <a:t>limbah</a:t>
            </a:r>
            <a:r>
              <a:rPr lang="en-AU" dirty="0"/>
              <a:t> yang </a:t>
            </a:r>
            <a:r>
              <a:rPr lang="en-AU" dirty="0" err="1"/>
              <a:t>dihemat</a:t>
            </a:r>
            <a:r>
              <a:rPr lang="en-AU" dirty="0"/>
              <a:t>:</a:t>
            </a:r>
            <a:endParaRPr lang="en-US" dirty="0"/>
          </a:p>
          <a:p>
            <a:pPr marL="914400" lvl="2" indent="0">
              <a:buNone/>
            </a:pPr>
            <a:r>
              <a:rPr lang="en-AU" sz="1600" dirty="0"/>
              <a:t>W</a:t>
            </a:r>
            <a:r>
              <a:rPr lang="en-AU" sz="1600" baseline="30000" dirty="0"/>
              <a:t>% </a:t>
            </a:r>
            <a:r>
              <a:rPr lang="en-AU" sz="1600" dirty="0"/>
              <a:t>= ΔW/W</a:t>
            </a:r>
            <a:r>
              <a:rPr lang="en-AU" sz="1600" baseline="30000" dirty="0"/>
              <a:t>e   </a:t>
            </a:r>
            <a:r>
              <a:rPr lang="en-AU" sz="1600" dirty="0"/>
              <a:t>… (7)</a:t>
            </a:r>
            <a:endParaRPr lang="en-US" sz="1600" dirty="0"/>
          </a:p>
          <a:p>
            <a:pPr lvl="1"/>
            <a:r>
              <a:rPr lang="en-AU" dirty="0" err="1"/>
              <a:t>Persentase</a:t>
            </a:r>
            <a:r>
              <a:rPr lang="en-AU" dirty="0"/>
              <a:t> </a:t>
            </a:r>
            <a:r>
              <a:rPr lang="en-AU" dirty="0" err="1"/>
              <a:t>penghargaan</a:t>
            </a:r>
            <a:r>
              <a:rPr lang="en-AU" dirty="0"/>
              <a:t>, R</a:t>
            </a:r>
            <a:r>
              <a:rPr lang="en-AU" baseline="30000" dirty="0"/>
              <a:t>%</a:t>
            </a:r>
            <a:endParaRPr lang="en-US" dirty="0"/>
          </a:p>
          <a:p>
            <a:pPr lvl="0"/>
            <a:endParaRPr lang="en-AU" sz="1600" dirty="0" smtClean="0"/>
          </a:p>
          <a:p>
            <a:pPr lvl="0"/>
            <a:endParaRPr lang="en-AU" sz="1600" dirty="0"/>
          </a:p>
          <a:p>
            <a:pPr lvl="0"/>
            <a:endParaRPr lang="en-AU" sz="1600" dirty="0" smtClean="0"/>
          </a:p>
          <a:p>
            <a:pPr marL="0" lvl="0" indent="0">
              <a:buNone/>
            </a:pPr>
            <a:endParaRPr lang="en-AU" sz="1600" dirty="0" smtClean="0"/>
          </a:p>
          <a:p>
            <a:pPr lvl="1"/>
            <a:r>
              <a:rPr lang="en-AU" dirty="0" err="1" smtClean="0"/>
              <a:t>Nilai</a:t>
            </a:r>
            <a:r>
              <a:rPr lang="en-AU" dirty="0" smtClean="0"/>
              <a:t> </a:t>
            </a:r>
            <a:r>
              <a:rPr lang="en-AU" dirty="0" err="1"/>
              <a:t>penghargaan</a:t>
            </a:r>
            <a:r>
              <a:rPr lang="en-AU" dirty="0"/>
              <a:t>, ΔR</a:t>
            </a:r>
            <a:r>
              <a:rPr lang="en-AU" baseline="30000" dirty="0"/>
              <a:t>%</a:t>
            </a:r>
            <a:r>
              <a:rPr lang="en-AU" dirty="0"/>
              <a:t>:</a:t>
            </a:r>
            <a:endParaRPr lang="en-US" dirty="0"/>
          </a:p>
          <a:p>
            <a:pPr marL="914400" lvl="2" indent="0">
              <a:buNone/>
            </a:pPr>
            <a:r>
              <a:rPr lang="en-AU" sz="1600" dirty="0"/>
              <a:t>ΔR = Ct x (R</a:t>
            </a:r>
            <a:r>
              <a:rPr lang="en-AU" sz="1600" baseline="30000" dirty="0"/>
              <a:t>%</a:t>
            </a:r>
            <a:r>
              <a:rPr lang="en-AU" sz="1600" dirty="0"/>
              <a:t>)   … (8)</a:t>
            </a:r>
            <a:endParaRPr lang="en-US" sz="1600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AU" sz="1600" dirty="0" smtClean="0"/>
              <a:t> 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45" y="4262687"/>
            <a:ext cx="3373783" cy="154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414" y="1286009"/>
            <a:ext cx="6172332" cy="256477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5"/>
          <a:srcRect l="15157" t="21460" r="32271" b="11046"/>
          <a:stretch/>
        </p:blipFill>
        <p:spPr bwMode="auto">
          <a:xfrm>
            <a:off x="6233376" y="3850782"/>
            <a:ext cx="3709114" cy="2588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9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METODE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1262129"/>
            <a:ext cx="6593983" cy="517730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AU" sz="2400" dirty="0" err="1"/>
              <a:t>Metode</a:t>
            </a:r>
            <a:r>
              <a:rPr lang="en-AU" sz="2400" dirty="0"/>
              <a:t> </a:t>
            </a:r>
            <a:r>
              <a:rPr lang="en-AU" sz="2400" dirty="0" err="1" smtClean="0"/>
              <a:t>penelitian</a:t>
            </a:r>
            <a:r>
              <a:rPr lang="en-AU" sz="2400" dirty="0" smtClean="0"/>
              <a:t>: </a:t>
            </a:r>
            <a:r>
              <a:rPr lang="en-AU" sz="2400" dirty="0" err="1" smtClean="0"/>
              <a:t>studi</a:t>
            </a:r>
            <a:r>
              <a:rPr lang="en-AU" sz="2400" dirty="0" smtClean="0"/>
              <a:t> </a:t>
            </a:r>
            <a:r>
              <a:rPr lang="en-AU" sz="2400" dirty="0" err="1" smtClean="0"/>
              <a:t>kasus</a:t>
            </a:r>
            <a:r>
              <a:rPr lang="en-AU" sz="2400" dirty="0" smtClean="0"/>
              <a:t> </a:t>
            </a:r>
            <a:r>
              <a:rPr lang="en-AU" sz="2400" dirty="0" err="1" smtClean="0"/>
              <a:t>dengan</a:t>
            </a:r>
            <a:r>
              <a:rPr lang="en-AU" sz="2400" dirty="0" smtClean="0"/>
              <a:t> </a:t>
            </a:r>
            <a:r>
              <a:rPr lang="en-AU" sz="2400" dirty="0" err="1" smtClean="0"/>
              <a:t>obyek</a:t>
            </a:r>
            <a:r>
              <a:rPr lang="en-AU" sz="2400" dirty="0" smtClean="0"/>
              <a:t> </a:t>
            </a:r>
            <a:r>
              <a:rPr lang="en-AU" sz="2400" dirty="0" err="1" smtClean="0"/>
              <a:t>pengelolaan</a:t>
            </a:r>
            <a:r>
              <a:rPr lang="en-AU" sz="2400" dirty="0" smtClean="0"/>
              <a:t> </a:t>
            </a:r>
            <a:r>
              <a:rPr lang="en-AU" sz="2400" dirty="0" err="1"/>
              <a:t>limbah</a:t>
            </a:r>
            <a:r>
              <a:rPr lang="en-AU" sz="2400" dirty="0"/>
              <a:t> </a:t>
            </a:r>
            <a:r>
              <a:rPr lang="en-AU" sz="2400" dirty="0" err="1"/>
              <a:t>konstruksi</a:t>
            </a:r>
            <a:r>
              <a:rPr lang="en-AU" sz="2400" dirty="0"/>
              <a:t> </a:t>
            </a:r>
            <a:r>
              <a:rPr lang="en-AU" sz="2400" dirty="0" err="1"/>
              <a:t>proyek-proyek</a:t>
            </a:r>
            <a:r>
              <a:rPr lang="en-AU" sz="2400" dirty="0"/>
              <a:t> di </a:t>
            </a:r>
            <a:r>
              <a:rPr lang="en-AU" sz="2400" dirty="0" err="1"/>
              <a:t>lingkungan</a:t>
            </a:r>
            <a:r>
              <a:rPr lang="en-AU" sz="2400" dirty="0"/>
              <a:t> UNILA. </a:t>
            </a:r>
            <a:endParaRPr lang="en-AU" sz="2400" dirty="0" smtClean="0"/>
          </a:p>
          <a:p>
            <a:r>
              <a:rPr lang="en-US" sz="2400" dirty="0" smtClean="0"/>
              <a:t>Data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data </a:t>
            </a:r>
            <a:r>
              <a:rPr lang="en-US" sz="2400" dirty="0" err="1"/>
              <a:t>dokumentasi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(</a:t>
            </a:r>
            <a:r>
              <a:rPr lang="en-US" sz="2400" i="1" dirty="0"/>
              <a:t>content analysis</a:t>
            </a:r>
            <a:r>
              <a:rPr lang="en-US" sz="2400" dirty="0"/>
              <a:t>) </a:t>
            </a:r>
            <a:r>
              <a:rPr lang="en-US" sz="2400" dirty="0" err="1" smtClean="0"/>
              <a:t>arsip</a:t>
            </a:r>
            <a:r>
              <a:rPr lang="en-US" sz="2400" dirty="0" smtClean="0"/>
              <a:t> UPPBJ UNILA.  Data </a:t>
            </a:r>
            <a:r>
              <a:rPr lang="en-US" sz="2400" dirty="0"/>
              <a:t>primer </a:t>
            </a:r>
            <a:r>
              <a:rPr lang="en-US" sz="2400" dirty="0" err="1"/>
              <a:t>adalah</a:t>
            </a:r>
            <a:r>
              <a:rPr lang="en-US" sz="2400" dirty="0"/>
              <a:t> data yang </a:t>
            </a:r>
            <a:r>
              <a:rPr lang="en-US" sz="2400" dirty="0" err="1"/>
              <a:t>dikumpulkan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survei</a:t>
            </a:r>
            <a:r>
              <a:rPr lang="en-US" sz="2400" dirty="0"/>
              <a:t> </a:t>
            </a:r>
            <a:r>
              <a:rPr lang="en-US" sz="2400" dirty="0" err="1"/>
              <a:t>kuisioner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personel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konstruksi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   </a:t>
            </a:r>
          </a:p>
          <a:p>
            <a:r>
              <a:rPr lang="en-AU" sz="2400" dirty="0" err="1" smtClean="0"/>
              <a:t>Kuesioner</a:t>
            </a:r>
            <a:r>
              <a:rPr lang="en-AU" sz="2400" dirty="0" smtClean="0"/>
              <a:t> </a:t>
            </a:r>
            <a:r>
              <a:rPr lang="en-AU" sz="2400" dirty="0" err="1"/>
              <a:t>dirancang</a:t>
            </a:r>
            <a:r>
              <a:rPr lang="en-AU" sz="2400" dirty="0"/>
              <a:t> </a:t>
            </a:r>
            <a:r>
              <a:rPr lang="en-AU" sz="2400" dirty="0" err="1"/>
              <a:t>dalam</a:t>
            </a:r>
            <a:r>
              <a:rPr lang="en-AU" sz="2400" dirty="0"/>
              <a:t> </a:t>
            </a:r>
            <a:r>
              <a:rPr lang="en-AU" sz="2400" dirty="0" err="1"/>
              <a:t>bahasa</a:t>
            </a:r>
            <a:r>
              <a:rPr lang="en-AU" sz="2400" dirty="0"/>
              <a:t> </a:t>
            </a:r>
            <a:r>
              <a:rPr lang="en-AU" sz="2400" dirty="0" err="1"/>
              <a:t>lokal</a:t>
            </a:r>
            <a:r>
              <a:rPr lang="en-AU" sz="2400" dirty="0"/>
              <a:t> (</a:t>
            </a:r>
            <a:r>
              <a:rPr lang="en-AU" sz="2400" dirty="0" err="1"/>
              <a:t>Bahasa</a:t>
            </a:r>
            <a:r>
              <a:rPr lang="en-AU" sz="2400" dirty="0"/>
              <a:t> Indonesia)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sesingkat</a:t>
            </a:r>
            <a:r>
              <a:rPr lang="en-AU" sz="2400" dirty="0"/>
              <a:t> </a:t>
            </a:r>
            <a:r>
              <a:rPr lang="en-AU" sz="2400" dirty="0" err="1"/>
              <a:t>mungkin</a:t>
            </a:r>
            <a:r>
              <a:rPr lang="en-AU" sz="2400" dirty="0"/>
              <a:t> (</a:t>
            </a:r>
            <a:r>
              <a:rPr lang="en-AU" sz="2400" dirty="0" err="1"/>
              <a:t>terdiri</a:t>
            </a:r>
            <a:r>
              <a:rPr lang="en-AU" sz="2400" dirty="0"/>
              <a:t> </a:t>
            </a:r>
            <a:r>
              <a:rPr lang="en-AU" sz="2400" dirty="0" err="1"/>
              <a:t>dari</a:t>
            </a:r>
            <a:r>
              <a:rPr lang="en-AU" sz="2400" dirty="0"/>
              <a:t> 10 </a:t>
            </a:r>
            <a:r>
              <a:rPr lang="en-AU" sz="2400" dirty="0" err="1" smtClean="0"/>
              <a:t>pertanyaan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AU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87" y="1433924"/>
            <a:ext cx="3983350" cy="5005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2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1382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ANALISIS PENGELOLAAN LIMBAH KONSTRUKSI  DENGAN SKEMA STEPWISE INCENTIVE SYSTEM  DALAM RANGKA PENERAPAN LEAN CONSTRUCTION  PADA PROYEK KONSTRUKSI  DI LINGKUNGAN UNIVERSITAS LAMPUNG</vt:lpstr>
      <vt:lpstr>PENDAHULUAN</vt:lpstr>
      <vt:lpstr>PENDAHULUAN</vt:lpstr>
      <vt:lpstr>TINJAUAN PUSTAKA</vt:lpstr>
      <vt:lpstr>TINJAUAN PUSTAKA</vt:lpstr>
      <vt:lpstr>TINJAUAN PUSTAKA</vt:lpstr>
      <vt:lpstr>TINJAUAN PUSTAKA</vt:lpstr>
      <vt:lpstr>TINJAUAN PUSTAKA</vt:lpstr>
      <vt:lpstr>METODE PENELITIAN</vt:lpstr>
      <vt:lpstr>METODE PENELITIAN</vt:lpstr>
      <vt:lpstr>METODE PENELITIAN</vt:lpstr>
      <vt:lpstr>HASIL DAN PEMBAHASAN</vt:lpstr>
      <vt:lpstr>HASIL DAN PEMBAHASAN</vt:lpstr>
      <vt:lpstr>HASIL DAN PEMBAHASAN</vt:lpstr>
      <vt:lpstr>KESIMPULAN DAN SARAN</vt:lpstr>
      <vt:lpstr>KESIMPULAN DAN SARAN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PENGELOLAAN LIMBAH KONSTRUKSI DENGAN SKEMA STEPWISE INCENTIVE SYSTEM  DALAM RANGKA PENERAPAN LEAN CONSTRUCTION  PADA PROYEK KONSTRUKSI  DI LINGKUNGAN UNIVERSITAS LAMPUNG</dc:title>
  <dc:creator>user</dc:creator>
  <cp:lastModifiedBy>user</cp:lastModifiedBy>
  <cp:revision>16</cp:revision>
  <dcterms:created xsi:type="dcterms:W3CDTF">2020-10-13T09:17:30Z</dcterms:created>
  <dcterms:modified xsi:type="dcterms:W3CDTF">2020-10-13T14:30:17Z</dcterms:modified>
</cp:coreProperties>
</file>