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6" r:id="rId2"/>
  </p:sldIdLst>
  <p:sldSz cx="18878550" cy="33559750"/>
  <p:notesSz cx="6858000" cy="9144000"/>
  <p:defaultTextStyle>
    <a:defPPr>
      <a:defRPr lang="id-ID"/>
    </a:defPPr>
    <a:lvl1pPr marL="0" algn="l" defTabSz="2516950" rtl="0" eaLnBrk="1" latinLnBrk="0" hangingPunct="1">
      <a:defRPr sz="4955" kern="1200">
        <a:solidFill>
          <a:schemeClr val="tx1"/>
        </a:solidFill>
        <a:latin typeface="+mn-lt"/>
        <a:ea typeface="+mn-ea"/>
        <a:cs typeface="+mn-cs"/>
      </a:defRPr>
    </a:lvl1pPr>
    <a:lvl2pPr marL="1258475" algn="l" defTabSz="2516950" rtl="0" eaLnBrk="1" latinLnBrk="0" hangingPunct="1">
      <a:defRPr sz="4955" kern="1200">
        <a:solidFill>
          <a:schemeClr val="tx1"/>
        </a:solidFill>
        <a:latin typeface="+mn-lt"/>
        <a:ea typeface="+mn-ea"/>
        <a:cs typeface="+mn-cs"/>
      </a:defRPr>
    </a:lvl2pPr>
    <a:lvl3pPr marL="2516950" algn="l" defTabSz="2516950" rtl="0" eaLnBrk="1" latinLnBrk="0" hangingPunct="1">
      <a:defRPr sz="4955" kern="1200">
        <a:solidFill>
          <a:schemeClr val="tx1"/>
        </a:solidFill>
        <a:latin typeface="+mn-lt"/>
        <a:ea typeface="+mn-ea"/>
        <a:cs typeface="+mn-cs"/>
      </a:defRPr>
    </a:lvl3pPr>
    <a:lvl4pPr marL="3775425" algn="l" defTabSz="2516950" rtl="0" eaLnBrk="1" latinLnBrk="0" hangingPunct="1">
      <a:defRPr sz="4955" kern="1200">
        <a:solidFill>
          <a:schemeClr val="tx1"/>
        </a:solidFill>
        <a:latin typeface="+mn-lt"/>
        <a:ea typeface="+mn-ea"/>
        <a:cs typeface="+mn-cs"/>
      </a:defRPr>
    </a:lvl4pPr>
    <a:lvl5pPr marL="5033901" algn="l" defTabSz="2516950" rtl="0" eaLnBrk="1" latinLnBrk="0" hangingPunct="1">
      <a:defRPr sz="4955" kern="1200">
        <a:solidFill>
          <a:schemeClr val="tx1"/>
        </a:solidFill>
        <a:latin typeface="+mn-lt"/>
        <a:ea typeface="+mn-ea"/>
        <a:cs typeface="+mn-cs"/>
      </a:defRPr>
    </a:lvl5pPr>
    <a:lvl6pPr marL="6292375" algn="l" defTabSz="2516950" rtl="0" eaLnBrk="1" latinLnBrk="0" hangingPunct="1">
      <a:defRPr sz="4955" kern="1200">
        <a:solidFill>
          <a:schemeClr val="tx1"/>
        </a:solidFill>
        <a:latin typeface="+mn-lt"/>
        <a:ea typeface="+mn-ea"/>
        <a:cs typeface="+mn-cs"/>
      </a:defRPr>
    </a:lvl6pPr>
    <a:lvl7pPr marL="7550850" algn="l" defTabSz="2516950" rtl="0" eaLnBrk="1" latinLnBrk="0" hangingPunct="1">
      <a:defRPr sz="4955" kern="1200">
        <a:solidFill>
          <a:schemeClr val="tx1"/>
        </a:solidFill>
        <a:latin typeface="+mn-lt"/>
        <a:ea typeface="+mn-ea"/>
        <a:cs typeface="+mn-cs"/>
      </a:defRPr>
    </a:lvl7pPr>
    <a:lvl8pPr marL="8809325" algn="l" defTabSz="2516950" rtl="0" eaLnBrk="1" latinLnBrk="0" hangingPunct="1">
      <a:defRPr sz="4955" kern="1200">
        <a:solidFill>
          <a:schemeClr val="tx1"/>
        </a:solidFill>
        <a:latin typeface="+mn-lt"/>
        <a:ea typeface="+mn-ea"/>
        <a:cs typeface="+mn-cs"/>
      </a:defRPr>
    </a:lvl8pPr>
    <a:lvl9pPr marL="10067800" algn="l" defTabSz="2516950" rtl="0" eaLnBrk="1" latinLnBrk="0" hangingPunct="1">
      <a:defRPr sz="4955"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FD5"/>
    <a:srgbClr val="AD27C3"/>
    <a:srgbClr val="8E20A0"/>
    <a:srgbClr val="B711BB"/>
    <a:srgbClr val="A80BEF"/>
    <a:srgbClr val="98247F"/>
    <a:srgbClr val="761C63"/>
    <a:srgbClr val="CA30A9"/>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580" autoAdjust="0"/>
  </p:normalViewPr>
  <p:slideViewPr>
    <p:cSldViewPr snapToGrid="0">
      <p:cViewPr>
        <p:scale>
          <a:sx n="66" d="100"/>
          <a:sy n="66" d="100"/>
        </p:scale>
        <p:origin x="-48" y="-72"/>
      </p:cViewPr>
      <p:guideLst>
        <p:guide orient="horz" pos="10570"/>
        <p:guide pos="594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Sheet1!$D$20</c:f>
              <c:strCache>
                <c:ptCount val="1"/>
                <c:pt idx="0">
                  <c:v>boy</c:v>
                </c:pt>
              </c:strCache>
            </c:strRef>
          </c:tx>
          <c:spPr>
            <a:solidFill>
              <a:schemeClr val="accent5">
                <a:lumMod val="75000"/>
              </a:schemeClr>
            </a:solidFill>
          </c:spPr>
          <c:invertIfNegative val="0"/>
          <c:dLbls>
            <c:txPr>
              <a:bodyPr/>
              <a:lstStyle/>
              <a:p>
                <a:pPr>
                  <a:defRPr sz="1600" b="1">
                    <a:solidFill>
                      <a:schemeClr val="bg1"/>
                    </a:solidFill>
                  </a:defRPr>
                </a:pPr>
                <a:endParaRPr lang="en-US"/>
              </a:p>
            </c:txPr>
            <c:dLblPos val="ctr"/>
            <c:showLegendKey val="0"/>
            <c:showVal val="1"/>
            <c:showCatName val="0"/>
            <c:showSerName val="0"/>
            <c:showPercent val="0"/>
            <c:showBubbleSize val="0"/>
            <c:showLeaderLines val="0"/>
          </c:dLbls>
          <c:cat>
            <c:strRef>
              <c:f>Sheet1!$C$21:$C$24</c:f>
              <c:strCache>
                <c:ptCount val="4"/>
                <c:pt idx="0">
                  <c:v>Thin</c:v>
                </c:pt>
                <c:pt idx="1">
                  <c:v>Normal</c:v>
                </c:pt>
                <c:pt idx="2">
                  <c:v>Overweight</c:v>
                </c:pt>
                <c:pt idx="3">
                  <c:v>Obese</c:v>
                </c:pt>
              </c:strCache>
            </c:strRef>
          </c:cat>
          <c:val>
            <c:numRef>
              <c:f>Sheet1!$D$21:$D$24</c:f>
              <c:numCache>
                <c:formatCode>0.0%</c:formatCode>
                <c:ptCount val="4"/>
                <c:pt idx="0">
                  <c:v>0.11428571428571428</c:v>
                </c:pt>
                <c:pt idx="1">
                  <c:v>0.4</c:v>
                </c:pt>
                <c:pt idx="2">
                  <c:v>4.2857142857142858E-2</c:v>
                </c:pt>
                <c:pt idx="3">
                  <c:v>5.7142857142857141E-2</c:v>
                </c:pt>
              </c:numCache>
            </c:numRef>
          </c:val>
        </c:ser>
        <c:ser>
          <c:idx val="1"/>
          <c:order val="1"/>
          <c:tx>
            <c:strRef>
              <c:f>Sheet1!$E$20</c:f>
              <c:strCache>
                <c:ptCount val="1"/>
                <c:pt idx="0">
                  <c:v>girl</c:v>
                </c:pt>
              </c:strCache>
            </c:strRef>
          </c:tx>
          <c:spPr>
            <a:solidFill>
              <a:srgbClr val="C00000"/>
            </a:solidFill>
          </c:spPr>
          <c:invertIfNegative val="0"/>
          <c:dLbls>
            <c:dLbl>
              <c:idx val="1"/>
              <c:spPr/>
              <c:txPr>
                <a:bodyPr/>
                <a:lstStyle/>
                <a:p>
                  <a:pPr>
                    <a:defRPr sz="1600" b="1">
                      <a:solidFill>
                        <a:schemeClr val="bg1"/>
                      </a:solidFill>
                    </a:defRPr>
                  </a:pPr>
                  <a:endParaRPr lang="en-US"/>
                </a:p>
              </c:txPr>
              <c:dLblPos val="ctr"/>
              <c:showLegendKey val="0"/>
              <c:showVal val="1"/>
              <c:showCatName val="0"/>
              <c:showSerName val="0"/>
              <c:showPercent val="0"/>
              <c:showBubbleSize val="0"/>
            </c:dLbl>
            <c:dLbl>
              <c:idx val="2"/>
              <c:spPr/>
              <c:txPr>
                <a:bodyPr/>
                <a:lstStyle/>
                <a:p>
                  <a:pPr>
                    <a:defRPr sz="1600" b="1">
                      <a:solidFill>
                        <a:schemeClr val="bg1"/>
                      </a:solidFill>
                    </a:defRPr>
                  </a:pPr>
                  <a:endParaRPr lang="en-US"/>
                </a:p>
              </c:txPr>
              <c:dLblPos val="ctr"/>
              <c:showLegendKey val="0"/>
              <c:showVal val="1"/>
              <c:showCatName val="0"/>
              <c:showSerName val="0"/>
              <c:showPercent val="0"/>
              <c:showBubbleSize val="0"/>
            </c:dLbl>
            <c:dLbl>
              <c:idx val="3"/>
              <c:spPr/>
              <c:txPr>
                <a:bodyPr/>
                <a:lstStyle/>
                <a:p>
                  <a:pPr>
                    <a:defRPr sz="1600" b="1">
                      <a:solidFill>
                        <a:schemeClr val="bg1"/>
                      </a:solidFill>
                    </a:defRPr>
                  </a:pPr>
                  <a:endParaRPr lang="en-US"/>
                </a:p>
              </c:txPr>
              <c:dLblPos val="ctr"/>
              <c:showLegendKey val="0"/>
              <c:showVal val="1"/>
              <c:showCatName val="0"/>
              <c:showSerName val="0"/>
              <c:showPercent val="0"/>
              <c:showBubbleSize val="0"/>
            </c:dLbl>
            <c:txPr>
              <a:bodyPr/>
              <a:lstStyle/>
              <a:p>
                <a:pPr>
                  <a:defRPr sz="1600" b="1"/>
                </a:pPr>
                <a:endParaRPr lang="en-US"/>
              </a:p>
            </c:txPr>
            <c:dLblPos val="ctr"/>
            <c:showLegendKey val="0"/>
            <c:showVal val="1"/>
            <c:showCatName val="0"/>
            <c:showSerName val="0"/>
            <c:showPercent val="0"/>
            <c:showBubbleSize val="0"/>
            <c:showLeaderLines val="0"/>
          </c:dLbls>
          <c:cat>
            <c:strRef>
              <c:f>Sheet1!$C$21:$C$24</c:f>
              <c:strCache>
                <c:ptCount val="4"/>
                <c:pt idx="0">
                  <c:v>Thin</c:v>
                </c:pt>
                <c:pt idx="1">
                  <c:v>Normal</c:v>
                </c:pt>
                <c:pt idx="2">
                  <c:v>Overweight</c:v>
                </c:pt>
                <c:pt idx="3">
                  <c:v>Obese</c:v>
                </c:pt>
              </c:strCache>
            </c:strRef>
          </c:cat>
          <c:val>
            <c:numRef>
              <c:f>Sheet1!$E$21:$E$24</c:f>
              <c:numCache>
                <c:formatCode>0.0%</c:formatCode>
                <c:ptCount val="4"/>
                <c:pt idx="0">
                  <c:v>1.4285714285714285E-2</c:v>
                </c:pt>
                <c:pt idx="1">
                  <c:v>0.25714285714285712</c:v>
                </c:pt>
                <c:pt idx="2">
                  <c:v>4.2857142857142858E-2</c:v>
                </c:pt>
                <c:pt idx="3">
                  <c:v>7.1428571428571425E-2</c:v>
                </c:pt>
              </c:numCache>
            </c:numRef>
          </c:val>
        </c:ser>
        <c:dLbls>
          <c:dLblPos val="ctr"/>
          <c:showLegendKey val="0"/>
          <c:showVal val="1"/>
          <c:showCatName val="0"/>
          <c:showSerName val="0"/>
          <c:showPercent val="0"/>
          <c:showBubbleSize val="0"/>
        </c:dLbls>
        <c:gapWidth val="19"/>
        <c:axId val="167682816"/>
        <c:axId val="167684352"/>
      </c:barChart>
      <c:catAx>
        <c:axId val="167682816"/>
        <c:scaling>
          <c:orientation val="minMax"/>
        </c:scaling>
        <c:delete val="0"/>
        <c:axPos val="b"/>
        <c:majorTickMark val="out"/>
        <c:minorTickMark val="none"/>
        <c:tickLblPos val="nextTo"/>
        <c:txPr>
          <a:bodyPr/>
          <a:lstStyle/>
          <a:p>
            <a:pPr>
              <a:defRPr sz="1800" b="1"/>
            </a:pPr>
            <a:endParaRPr lang="en-US"/>
          </a:p>
        </c:txPr>
        <c:crossAx val="167684352"/>
        <c:crossesAt val="0"/>
        <c:auto val="1"/>
        <c:lblAlgn val="ctr"/>
        <c:lblOffset val="100"/>
        <c:noMultiLvlLbl val="0"/>
      </c:catAx>
      <c:valAx>
        <c:axId val="167684352"/>
        <c:scaling>
          <c:orientation val="minMax"/>
        </c:scaling>
        <c:delete val="0"/>
        <c:axPos val="l"/>
        <c:majorGridlines>
          <c:spPr>
            <a:ln>
              <a:noFill/>
            </a:ln>
            <a:effectLst>
              <a:glow rad="1066800">
                <a:schemeClr val="accent1">
                  <a:alpha val="40000"/>
                </a:schemeClr>
              </a:glow>
            </a:effectLst>
          </c:spPr>
        </c:majorGridlines>
        <c:numFmt formatCode="0.0%" sourceLinked="1"/>
        <c:majorTickMark val="out"/>
        <c:minorTickMark val="none"/>
        <c:tickLblPos val="nextTo"/>
        <c:txPr>
          <a:bodyPr/>
          <a:lstStyle/>
          <a:p>
            <a:pPr>
              <a:defRPr sz="1800" b="1"/>
            </a:pPr>
            <a:endParaRPr lang="en-US"/>
          </a:p>
        </c:txPr>
        <c:crossAx val="167682816"/>
        <c:crosses val="autoZero"/>
        <c:crossBetween val="between"/>
        <c:majorUnit val="0.1"/>
      </c:valAx>
    </c:plotArea>
    <c:legend>
      <c:legendPos val="r"/>
      <c:layout>
        <c:manualLayout>
          <c:xMode val="edge"/>
          <c:yMode val="edge"/>
          <c:x val="0.87681785391036882"/>
          <c:y val="0.64962178747189991"/>
          <c:w val="0.11081120584799239"/>
          <c:h val="0.19005220410440821"/>
        </c:manualLayout>
      </c:layout>
      <c:overlay val="0"/>
      <c:txPr>
        <a:bodyPr/>
        <a:lstStyle/>
        <a:p>
          <a:pPr>
            <a:defRPr sz="2000"/>
          </a:pPr>
          <a:endParaRPr lang="en-US"/>
        </a:p>
      </c:txPr>
    </c:legend>
    <c:plotVisOnly val="1"/>
    <c:dispBlanksAs val="gap"/>
    <c:showDLblsOverMax val="0"/>
  </c:chart>
  <c:spPr>
    <a:ln>
      <a:solidFill>
        <a:srgbClr val="00B050"/>
      </a:solidFill>
    </a:ln>
    <a:effectLst>
      <a:softEdge rad="0"/>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Rate of activities length</a:t>
            </a:r>
            <a:endParaRPr lang="en-US" dirty="0"/>
          </a:p>
        </c:rich>
      </c:tx>
      <c:layout>
        <c:manualLayout>
          <c:xMode val="edge"/>
          <c:yMode val="edge"/>
          <c:x val="0.61216649503159948"/>
          <c:y val="0"/>
        </c:manualLayout>
      </c:layout>
      <c:overlay val="0"/>
    </c:title>
    <c:autoTitleDeleted val="0"/>
    <c:plotArea>
      <c:layout>
        <c:manualLayout>
          <c:layoutTarget val="inner"/>
          <c:xMode val="edge"/>
          <c:yMode val="edge"/>
          <c:x val="0"/>
          <c:y val="0"/>
          <c:w val="0.70136921739271751"/>
          <c:h val="1"/>
        </c:manualLayout>
      </c:layout>
      <c:ofPieChart>
        <c:ofPieType val="bar"/>
        <c:varyColors val="1"/>
        <c:ser>
          <c:idx val="0"/>
          <c:order val="0"/>
          <c:dPt>
            <c:idx val="0"/>
            <c:bubble3D val="0"/>
            <c:spPr>
              <a:solidFill>
                <a:schemeClr val="accent1"/>
              </a:solidFill>
              <a:ln>
                <a:solidFill>
                  <a:schemeClr val="accent1"/>
                </a:solidFill>
              </a:ln>
              <a:effectLst>
                <a:glow>
                  <a:schemeClr val="accent1">
                    <a:alpha val="41000"/>
                  </a:schemeClr>
                </a:glow>
              </a:effectLst>
            </c:spPr>
          </c:dPt>
          <c:dLbls>
            <c:txPr>
              <a:bodyPr/>
              <a:lstStyle/>
              <a:p>
                <a:pPr>
                  <a:defRPr sz="1400" b="1">
                    <a:solidFill>
                      <a:schemeClr val="bg1"/>
                    </a:solidFill>
                  </a:defRPr>
                </a:pPr>
                <a:endParaRPr lang="en-US"/>
              </a:p>
            </c:txPr>
            <c:dLblPos val="ctr"/>
            <c:showLegendKey val="0"/>
            <c:showVal val="1"/>
            <c:showCatName val="0"/>
            <c:showSerName val="0"/>
            <c:showPercent val="0"/>
            <c:showBubbleSize val="0"/>
            <c:showLeaderLines val="1"/>
          </c:dLbls>
          <c:cat>
            <c:strRef>
              <c:f>Sheet3!$B$17:$B$22</c:f>
              <c:strCache>
                <c:ptCount val="6"/>
                <c:pt idx="0">
                  <c:v>Sleeping</c:v>
                </c:pt>
                <c:pt idx="1">
                  <c:v>Sedentary</c:v>
                </c:pt>
                <c:pt idx="2">
                  <c:v>Playing at school</c:v>
                </c:pt>
                <c:pt idx="3">
                  <c:v>Playing at home</c:v>
                </c:pt>
                <c:pt idx="4">
                  <c:v>Playing outside home</c:v>
                </c:pt>
                <c:pt idx="5">
                  <c:v>Exercise</c:v>
                </c:pt>
              </c:strCache>
            </c:strRef>
          </c:cat>
          <c:val>
            <c:numRef>
              <c:f>Sheet3!$C$17:$C$22</c:f>
              <c:numCache>
                <c:formatCode>0.0%</c:formatCode>
                <c:ptCount val="6"/>
                <c:pt idx="0">
                  <c:v>0.41115972222222225</c:v>
                </c:pt>
                <c:pt idx="1">
                  <c:v>0.44600000000000001</c:v>
                </c:pt>
                <c:pt idx="2">
                  <c:v>2.8222222222222221E-2</c:v>
                </c:pt>
                <c:pt idx="3">
                  <c:v>4.0131944444444442E-2</c:v>
                </c:pt>
                <c:pt idx="4">
                  <c:v>4.6875E-2</c:v>
                </c:pt>
                <c:pt idx="5">
                  <c:v>2.7479166666666666E-2</c:v>
                </c:pt>
              </c:numCache>
            </c:numRef>
          </c:val>
        </c:ser>
        <c:dLbls>
          <c:dLblPos val="ctr"/>
          <c:showLegendKey val="0"/>
          <c:showVal val="1"/>
          <c:showCatName val="0"/>
          <c:showSerName val="0"/>
          <c:showPercent val="0"/>
          <c:showBubbleSize val="0"/>
          <c:showLeaderLines val="1"/>
        </c:dLbls>
        <c:gapWidth val="9"/>
        <c:splitType val="pos"/>
        <c:splitPos val="4"/>
        <c:secondPieSize val="39"/>
        <c:serLines/>
      </c:ofPieChart>
      <c:spPr>
        <a:solidFill>
          <a:schemeClr val="accent6">
            <a:lumMod val="75000"/>
          </a:schemeClr>
        </a:solidFill>
        <a:effectLst>
          <a:softEdge rad="774700"/>
        </a:effectLst>
      </c:spPr>
    </c:plotArea>
    <c:legend>
      <c:legendPos val="r"/>
      <c:layout>
        <c:manualLayout>
          <c:xMode val="edge"/>
          <c:yMode val="edge"/>
          <c:x val="0.67403703470037002"/>
          <c:y val="0.15926739149752195"/>
          <c:w val="0.32400652679121617"/>
          <c:h val="0.840732608502478"/>
        </c:manualLayout>
      </c:layout>
      <c:overlay val="0"/>
      <c:txPr>
        <a:bodyPr/>
        <a:lstStyle/>
        <a:p>
          <a:pPr>
            <a:defRPr sz="1400" b="1"/>
          </a:pPr>
          <a:endParaRPr lang="en-US"/>
        </a:p>
      </c:txPr>
    </c:legend>
    <c:plotVisOnly val="1"/>
    <c:dispBlanksAs val="gap"/>
    <c:showDLblsOverMax val="0"/>
  </c:chart>
  <c:spPr>
    <a:ln>
      <a:solidFill>
        <a:schemeClr val="accent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sz="1800" b="1" i="0" baseline="0" dirty="0" smtClean="0">
                <a:effectLst/>
              </a:rPr>
              <a:t>Daily Activities length</a:t>
            </a:r>
            <a:endParaRPr lang="en-US"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endParaRPr lang="en-US" dirty="0"/>
          </a:p>
        </c:rich>
      </c:tx>
      <c:layout/>
      <c:overlay val="0"/>
    </c:title>
    <c:autoTitleDeleted val="0"/>
    <c:plotArea>
      <c:layout>
        <c:manualLayout>
          <c:layoutTarget val="inner"/>
          <c:xMode val="edge"/>
          <c:yMode val="edge"/>
          <c:x val="9.4959148402511934E-2"/>
          <c:y val="0.13255579166330436"/>
          <c:w val="0.8654819276098048"/>
          <c:h val="0.66978651675318968"/>
        </c:manualLayout>
      </c:layout>
      <c:lineChart>
        <c:grouping val="standard"/>
        <c:varyColors val="0"/>
        <c:ser>
          <c:idx val="0"/>
          <c:order val="0"/>
          <c:tx>
            <c:strRef>
              <c:f>Sheet7!$G$2</c:f>
              <c:strCache>
                <c:ptCount val="1"/>
                <c:pt idx="0">
                  <c:v>Sleeping</c:v>
                </c:pt>
              </c:strCache>
            </c:strRef>
          </c:tx>
          <c:spPr>
            <a:ln w="31750">
              <a:solidFill>
                <a:srgbClr val="002060"/>
              </a:solidFill>
            </a:ln>
          </c:spPr>
          <c:marker>
            <c:spPr>
              <a:solidFill>
                <a:srgbClr val="002060"/>
              </a:solidFill>
            </c:spPr>
          </c:marker>
          <c:cat>
            <c:strRef>
              <c:f>Sheet7!$H$1:$K$1</c:f>
              <c:strCache>
                <c:ptCount val="4"/>
                <c:pt idx="0">
                  <c:v>Thin</c:v>
                </c:pt>
                <c:pt idx="1">
                  <c:v>Normal</c:v>
                </c:pt>
                <c:pt idx="2">
                  <c:v>Overweight</c:v>
                </c:pt>
                <c:pt idx="3">
                  <c:v>Obese</c:v>
                </c:pt>
              </c:strCache>
            </c:strRef>
          </c:cat>
          <c:val>
            <c:numRef>
              <c:f>Sheet7!$H$2:$K$2</c:f>
              <c:numCache>
                <c:formatCode>0%</c:formatCode>
                <c:ptCount val="4"/>
                <c:pt idx="0">
                  <c:v>0.40138888888888891</c:v>
                </c:pt>
                <c:pt idx="1">
                  <c:v>0.40694444444444444</c:v>
                </c:pt>
                <c:pt idx="2">
                  <c:v>0.40277777777777779</c:v>
                </c:pt>
                <c:pt idx="3">
                  <c:v>0.45555555555555555</c:v>
                </c:pt>
              </c:numCache>
            </c:numRef>
          </c:val>
          <c:smooth val="0"/>
        </c:ser>
        <c:ser>
          <c:idx val="1"/>
          <c:order val="1"/>
          <c:tx>
            <c:strRef>
              <c:f>Sheet7!$G$3</c:f>
              <c:strCache>
                <c:ptCount val="1"/>
                <c:pt idx="0">
                  <c:v>Sedentary</c:v>
                </c:pt>
              </c:strCache>
            </c:strRef>
          </c:tx>
          <c:spPr>
            <a:ln w="31750">
              <a:solidFill>
                <a:srgbClr val="FF0000"/>
              </a:solidFill>
            </a:ln>
          </c:spPr>
          <c:marker>
            <c:spPr>
              <a:solidFill>
                <a:srgbClr val="FF0000"/>
              </a:solidFill>
              <a:ln>
                <a:solidFill>
                  <a:schemeClr val="accent1">
                    <a:alpha val="47000"/>
                  </a:schemeClr>
                </a:solidFill>
              </a:ln>
            </c:spPr>
          </c:marker>
          <c:cat>
            <c:strRef>
              <c:f>Sheet7!$H$1:$K$1</c:f>
              <c:strCache>
                <c:ptCount val="4"/>
                <c:pt idx="0">
                  <c:v>Thin</c:v>
                </c:pt>
                <c:pt idx="1">
                  <c:v>Normal</c:v>
                </c:pt>
                <c:pt idx="2">
                  <c:v>Overweight</c:v>
                </c:pt>
                <c:pt idx="3">
                  <c:v>Obese</c:v>
                </c:pt>
              </c:strCache>
            </c:strRef>
          </c:cat>
          <c:val>
            <c:numRef>
              <c:f>Sheet7!$H$3:$K$3</c:f>
              <c:numCache>
                <c:formatCode>0%</c:formatCode>
                <c:ptCount val="4"/>
                <c:pt idx="0">
                  <c:v>0.45694444444444443</c:v>
                </c:pt>
                <c:pt idx="1">
                  <c:v>0.44027777777777777</c:v>
                </c:pt>
                <c:pt idx="2">
                  <c:v>0.4513888888888889</c:v>
                </c:pt>
                <c:pt idx="3">
                  <c:v>0.44930555555555557</c:v>
                </c:pt>
              </c:numCache>
            </c:numRef>
          </c:val>
          <c:smooth val="0"/>
        </c:ser>
        <c:ser>
          <c:idx val="2"/>
          <c:order val="2"/>
          <c:tx>
            <c:strRef>
              <c:f>Sheet7!$G$4</c:f>
              <c:strCache>
                <c:ptCount val="1"/>
                <c:pt idx="0">
                  <c:v>Active</c:v>
                </c:pt>
              </c:strCache>
            </c:strRef>
          </c:tx>
          <c:spPr>
            <a:ln w="31750">
              <a:solidFill>
                <a:srgbClr val="00B050"/>
              </a:solidFill>
            </a:ln>
          </c:spPr>
          <c:marker>
            <c:spPr>
              <a:solidFill>
                <a:srgbClr val="00B050"/>
              </a:solidFill>
            </c:spPr>
          </c:marker>
          <c:cat>
            <c:strRef>
              <c:f>Sheet7!$H$1:$K$1</c:f>
              <c:strCache>
                <c:ptCount val="4"/>
                <c:pt idx="0">
                  <c:v>Thin</c:v>
                </c:pt>
                <c:pt idx="1">
                  <c:v>Normal</c:v>
                </c:pt>
                <c:pt idx="2">
                  <c:v>Overweight</c:v>
                </c:pt>
                <c:pt idx="3">
                  <c:v>Obese</c:v>
                </c:pt>
              </c:strCache>
            </c:strRef>
          </c:cat>
          <c:val>
            <c:numRef>
              <c:f>Sheet7!$H$4:$K$4</c:f>
              <c:numCache>
                <c:formatCode>0%</c:formatCode>
                <c:ptCount val="4"/>
                <c:pt idx="0">
                  <c:v>0.1423611111111111</c:v>
                </c:pt>
                <c:pt idx="1">
                  <c:v>0.15277777777777779</c:v>
                </c:pt>
                <c:pt idx="2">
                  <c:v>0.14583333333333334</c:v>
                </c:pt>
                <c:pt idx="3">
                  <c:v>9.2361111111111116E-2</c:v>
                </c:pt>
              </c:numCache>
            </c:numRef>
          </c:val>
          <c:smooth val="0"/>
        </c:ser>
        <c:dLbls>
          <c:showLegendKey val="0"/>
          <c:showVal val="0"/>
          <c:showCatName val="0"/>
          <c:showSerName val="0"/>
          <c:showPercent val="0"/>
          <c:showBubbleSize val="0"/>
        </c:dLbls>
        <c:marker val="1"/>
        <c:smooth val="0"/>
        <c:axId val="167848576"/>
        <c:axId val="167858944"/>
      </c:lineChart>
      <c:catAx>
        <c:axId val="167848576"/>
        <c:scaling>
          <c:orientation val="minMax"/>
        </c:scaling>
        <c:delete val="0"/>
        <c:axPos val="b"/>
        <c:majorTickMark val="out"/>
        <c:minorTickMark val="none"/>
        <c:tickLblPos val="nextTo"/>
        <c:txPr>
          <a:bodyPr/>
          <a:lstStyle/>
          <a:p>
            <a:pPr>
              <a:defRPr sz="1400" b="1"/>
            </a:pPr>
            <a:endParaRPr lang="en-US"/>
          </a:p>
        </c:txPr>
        <c:crossAx val="167858944"/>
        <c:crosses val="autoZero"/>
        <c:auto val="1"/>
        <c:lblAlgn val="ctr"/>
        <c:lblOffset val="100"/>
        <c:noMultiLvlLbl val="0"/>
      </c:catAx>
      <c:valAx>
        <c:axId val="167858944"/>
        <c:scaling>
          <c:orientation val="minMax"/>
        </c:scaling>
        <c:delete val="0"/>
        <c:axPos val="l"/>
        <c:majorGridlines>
          <c:spPr>
            <a:ln>
              <a:noFill/>
              <a:round/>
            </a:ln>
            <a:effectLst>
              <a:glow rad="1104900">
                <a:schemeClr val="accent1">
                  <a:alpha val="40000"/>
                </a:schemeClr>
              </a:glow>
              <a:softEdge rad="901700"/>
            </a:effectLst>
          </c:spPr>
        </c:majorGridlines>
        <c:numFmt formatCode="0%" sourceLinked="1"/>
        <c:majorTickMark val="out"/>
        <c:minorTickMark val="none"/>
        <c:tickLblPos val="nextTo"/>
        <c:txPr>
          <a:bodyPr/>
          <a:lstStyle/>
          <a:p>
            <a:pPr>
              <a:defRPr b="1"/>
            </a:pPr>
            <a:endParaRPr lang="en-US"/>
          </a:p>
        </c:txPr>
        <c:crossAx val="167848576"/>
        <c:crosses val="autoZero"/>
        <c:crossBetween val="between"/>
      </c:valAx>
      <c:spPr>
        <a:noFill/>
        <a:effectLst>
          <a:glow>
            <a:schemeClr val="accent1"/>
          </a:glow>
          <a:softEdge rad="723900"/>
        </a:effectLst>
      </c:spPr>
    </c:plotArea>
    <c:legend>
      <c:legendPos val="b"/>
      <c:layout>
        <c:manualLayout>
          <c:xMode val="edge"/>
          <c:yMode val="edge"/>
          <c:x val="9.3924290784687559E-2"/>
          <c:y val="0.89530300992549161"/>
          <c:w val="0.7843264759389531"/>
          <c:h val="0.10439106616097767"/>
        </c:manualLayout>
      </c:layout>
      <c:overlay val="0"/>
      <c:txPr>
        <a:bodyPr/>
        <a:lstStyle/>
        <a:p>
          <a:pPr>
            <a:defRPr sz="1400" b="1"/>
          </a:pPr>
          <a:endParaRPr lang="en-US"/>
        </a:p>
      </c:txPr>
    </c:legend>
    <c:plotVisOnly val="1"/>
    <c:dispBlanksAs val="gap"/>
    <c:showDLblsOverMax val="0"/>
  </c:chart>
  <c:spPr>
    <a:ln>
      <a:solidFill>
        <a:schemeClr val="accent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Daily</a:t>
            </a:r>
            <a:r>
              <a:rPr lang="en-US" baseline="0" dirty="0" smtClean="0"/>
              <a:t> m</a:t>
            </a:r>
            <a:r>
              <a:rPr lang="en-US" dirty="0" smtClean="0"/>
              <a:t>acro nutrient intake</a:t>
            </a:r>
            <a:endParaRPr lang="en-US" dirty="0"/>
          </a:p>
        </c:rich>
      </c:tx>
      <c:layout>
        <c:manualLayout>
          <c:xMode val="edge"/>
          <c:yMode val="edge"/>
          <c:x val="0.10162486790241064"/>
          <c:y val="6.897890223245419E-2"/>
        </c:manualLayout>
      </c:layout>
      <c:overlay val="1"/>
    </c:title>
    <c:autoTitleDeleted val="0"/>
    <c:plotArea>
      <c:layout/>
      <c:barChart>
        <c:barDir val="col"/>
        <c:grouping val="clustered"/>
        <c:varyColors val="0"/>
        <c:ser>
          <c:idx val="0"/>
          <c:order val="0"/>
          <c:tx>
            <c:strRef>
              <c:f>Sheet6!$B$4</c:f>
              <c:strCache>
                <c:ptCount val="1"/>
                <c:pt idx="0">
                  <c:v>Carbohydrate (g)</c:v>
                </c:pt>
              </c:strCache>
            </c:strRef>
          </c:tx>
          <c:spPr>
            <a:solidFill>
              <a:schemeClr val="accent1">
                <a:lumMod val="75000"/>
              </a:schemeClr>
            </a:solidFill>
            <a:ln>
              <a:noFill/>
            </a:ln>
          </c:spPr>
          <c:invertIfNegative val="0"/>
          <c:dLbls>
            <c:numFmt formatCode="#,##0" sourceLinked="0"/>
            <c:txPr>
              <a:bodyPr/>
              <a:lstStyle/>
              <a:p>
                <a:pPr>
                  <a:defRPr b="1">
                    <a:solidFill>
                      <a:schemeClr val="bg1"/>
                    </a:solidFill>
                  </a:defRPr>
                </a:pPr>
                <a:endParaRPr lang="en-US"/>
              </a:p>
            </c:txPr>
            <c:dLblPos val="ctr"/>
            <c:showLegendKey val="0"/>
            <c:showVal val="1"/>
            <c:showCatName val="0"/>
            <c:showSerName val="0"/>
            <c:showPercent val="0"/>
            <c:showBubbleSize val="0"/>
            <c:showLeaderLines val="0"/>
          </c:dLbls>
          <c:cat>
            <c:strRef>
              <c:f>Sheet6!$A$5:$A$8</c:f>
              <c:strCache>
                <c:ptCount val="4"/>
                <c:pt idx="0">
                  <c:v>Thin</c:v>
                </c:pt>
                <c:pt idx="1">
                  <c:v>Normal</c:v>
                </c:pt>
                <c:pt idx="2">
                  <c:v>Overweight</c:v>
                </c:pt>
                <c:pt idx="3">
                  <c:v>Obese</c:v>
                </c:pt>
              </c:strCache>
            </c:strRef>
          </c:cat>
          <c:val>
            <c:numRef>
              <c:f>Sheet6!$B$5:$B$8</c:f>
              <c:numCache>
                <c:formatCode>####.00</c:formatCode>
                <c:ptCount val="4"/>
                <c:pt idx="0">
                  <c:v>193.29089999999999</c:v>
                </c:pt>
                <c:pt idx="1">
                  <c:v>232.38871111111106</c:v>
                </c:pt>
                <c:pt idx="2">
                  <c:v>229.12783333333334</c:v>
                </c:pt>
                <c:pt idx="3">
                  <c:v>375.7473333333333</c:v>
                </c:pt>
              </c:numCache>
            </c:numRef>
          </c:val>
        </c:ser>
        <c:ser>
          <c:idx val="1"/>
          <c:order val="1"/>
          <c:tx>
            <c:strRef>
              <c:f>Sheet6!$C$4</c:f>
              <c:strCache>
                <c:ptCount val="1"/>
                <c:pt idx="0">
                  <c:v>Protein (g)</c:v>
                </c:pt>
              </c:strCache>
            </c:strRef>
          </c:tx>
          <c:invertIfNegative val="0"/>
          <c:dLbls>
            <c:numFmt formatCode="#,##0" sourceLinked="0"/>
            <c:spPr>
              <a:solidFill>
                <a:srgbClr val="C00000"/>
              </a:solidFill>
            </c:spPr>
            <c:txPr>
              <a:bodyPr/>
              <a:lstStyle/>
              <a:p>
                <a:pPr>
                  <a:defRPr>
                    <a:solidFill>
                      <a:schemeClr val="bg1"/>
                    </a:solidFill>
                  </a:defRPr>
                </a:pPr>
                <a:endParaRPr lang="en-US"/>
              </a:p>
            </c:txPr>
            <c:dLblPos val="outEnd"/>
            <c:showLegendKey val="0"/>
            <c:showVal val="1"/>
            <c:showCatName val="0"/>
            <c:showSerName val="0"/>
            <c:showPercent val="0"/>
            <c:showBubbleSize val="0"/>
            <c:showLeaderLines val="0"/>
          </c:dLbls>
          <c:cat>
            <c:strRef>
              <c:f>Sheet6!$A$5:$A$8</c:f>
              <c:strCache>
                <c:ptCount val="4"/>
                <c:pt idx="0">
                  <c:v>Thin</c:v>
                </c:pt>
                <c:pt idx="1">
                  <c:v>Normal</c:v>
                </c:pt>
                <c:pt idx="2">
                  <c:v>Overweight</c:v>
                </c:pt>
                <c:pt idx="3">
                  <c:v>Obese</c:v>
                </c:pt>
              </c:strCache>
            </c:strRef>
          </c:cat>
          <c:val>
            <c:numRef>
              <c:f>Sheet6!$C$5:$C$8</c:f>
              <c:numCache>
                <c:formatCode>####.000</c:formatCode>
                <c:ptCount val="4"/>
                <c:pt idx="0">
                  <c:v>31.970000000000006</c:v>
                </c:pt>
                <c:pt idx="1">
                  <c:v>42.386666666666663</c:v>
                </c:pt>
                <c:pt idx="2">
                  <c:v>47.45</c:v>
                </c:pt>
                <c:pt idx="3">
                  <c:v>54.4</c:v>
                </c:pt>
              </c:numCache>
            </c:numRef>
          </c:val>
        </c:ser>
        <c:ser>
          <c:idx val="2"/>
          <c:order val="2"/>
          <c:tx>
            <c:strRef>
              <c:f>Sheet6!$D$4</c:f>
              <c:strCache>
                <c:ptCount val="1"/>
                <c:pt idx="0">
                  <c:v>Fat (g)</c:v>
                </c:pt>
              </c:strCache>
            </c:strRef>
          </c:tx>
          <c:invertIfNegative val="0"/>
          <c:dLbls>
            <c:numFmt formatCode="#,##0" sourceLinked="0"/>
            <c:spPr>
              <a:solidFill>
                <a:schemeClr val="accent6">
                  <a:lumMod val="75000"/>
                </a:schemeClr>
              </a:solidFill>
            </c:spPr>
            <c:txPr>
              <a:bodyPr/>
              <a:lstStyle/>
              <a:p>
                <a:pPr>
                  <a:defRPr>
                    <a:solidFill>
                      <a:schemeClr val="bg1"/>
                    </a:solidFill>
                  </a:defRPr>
                </a:pPr>
                <a:endParaRPr lang="en-US"/>
              </a:p>
            </c:txPr>
            <c:dLblPos val="inBase"/>
            <c:showLegendKey val="0"/>
            <c:showVal val="1"/>
            <c:showCatName val="0"/>
            <c:showSerName val="0"/>
            <c:showPercent val="0"/>
            <c:showBubbleSize val="0"/>
            <c:showLeaderLines val="0"/>
          </c:dLbls>
          <c:cat>
            <c:strRef>
              <c:f>Sheet6!$A$5:$A$8</c:f>
              <c:strCache>
                <c:ptCount val="4"/>
                <c:pt idx="0">
                  <c:v>Thin</c:v>
                </c:pt>
                <c:pt idx="1">
                  <c:v>Normal</c:v>
                </c:pt>
                <c:pt idx="2">
                  <c:v>Overweight</c:v>
                </c:pt>
                <c:pt idx="3">
                  <c:v>Obese</c:v>
                </c:pt>
              </c:strCache>
            </c:strRef>
          </c:cat>
          <c:val>
            <c:numRef>
              <c:f>Sheet6!$D$5:$D$8</c:f>
              <c:numCache>
                <c:formatCode>####.00</c:formatCode>
                <c:ptCount val="4"/>
                <c:pt idx="0">
                  <c:v>38.299999999999997</c:v>
                </c:pt>
                <c:pt idx="1">
                  <c:v>46.64444444444446</c:v>
                </c:pt>
                <c:pt idx="2">
                  <c:v>74.833333333333329</c:v>
                </c:pt>
                <c:pt idx="3">
                  <c:v>67.888888888888886</c:v>
                </c:pt>
              </c:numCache>
            </c:numRef>
          </c:val>
        </c:ser>
        <c:dLbls>
          <c:showLegendKey val="0"/>
          <c:showVal val="1"/>
          <c:showCatName val="0"/>
          <c:showSerName val="0"/>
          <c:showPercent val="0"/>
          <c:showBubbleSize val="0"/>
        </c:dLbls>
        <c:gapWidth val="26"/>
        <c:axId val="169209216"/>
        <c:axId val="167904384"/>
      </c:barChart>
      <c:catAx>
        <c:axId val="169209216"/>
        <c:scaling>
          <c:orientation val="minMax"/>
        </c:scaling>
        <c:delete val="0"/>
        <c:axPos val="b"/>
        <c:majorTickMark val="out"/>
        <c:minorTickMark val="none"/>
        <c:tickLblPos val="nextTo"/>
        <c:txPr>
          <a:bodyPr/>
          <a:lstStyle/>
          <a:p>
            <a:pPr>
              <a:defRPr sz="1400" b="1"/>
            </a:pPr>
            <a:endParaRPr lang="en-US"/>
          </a:p>
        </c:txPr>
        <c:crossAx val="167904384"/>
        <c:crosses val="autoZero"/>
        <c:auto val="1"/>
        <c:lblAlgn val="ctr"/>
        <c:lblOffset val="100"/>
        <c:noMultiLvlLbl val="0"/>
      </c:catAx>
      <c:valAx>
        <c:axId val="167904384"/>
        <c:scaling>
          <c:orientation val="minMax"/>
        </c:scaling>
        <c:delete val="0"/>
        <c:axPos val="l"/>
        <c:majorGridlines>
          <c:spPr>
            <a:ln>
              <a:noFill/>
            </a:ln>
          </c:spPr>
        </c:majorGridlines>
        <c:numFmt formatCode="#,##0" sourceLinked="0"/>
        <c:majorTickMark val="out"/>
        <c:minorTickMark val="none"/>
        <c:tickLblPos val="nextTo"/>
        <c:txPr>
          <a:bodyPr/>
          <a:lstStyle/>
          <a:p>
            <a:pPr>
              <a:defRPr b="1"/>
            </a:pPr>
            <a:endParaRPr lang="en-US"/>
          </a:p>
        </c:txPr>
        <c:crossAx val="169209216"/>
        <c:crosses val="autoZero"/>
        <c:crossBetween val="between"/>
      </c:valAx>
    </c:plotArea>
    <c:legend>
      <c:legendPos val="b"/>
      <c:layout>
        <c:manualLayout>
          <c:xMode val="edge"/>
          <c:yMode val="edge"/>
          <c:x val="4.0640858159000544E-2"/>
          <c:y val="0.84861900978884852"/>
          <c:w val="0.89999985261077897"/>
          <c:h val="0.10539505538951535"/>
        </c:manualLayout>
      </c:layout>
      <c:overlay val="0"/>
      <c:txPr>
        <a:bodyPr/>
        <a:lstStyle/>
        <a:p>
          <a:pPr>
            <a:defRPr sz="1400" b="1"/>
          </a:pPr>
          <a:endParaRPr lang="en-US"/>
        </a:p>
      </c:txPr>
    </c:legend>
    <c:plotVisOnly val="1"/>
    <c:dispBlanksAs val="gap"/>
    <c:showDLblsOverMax val="0"/>
  </c:chart>
  <c:spPr>
    <a:ln>
      <a:solidFill>
        <a:schemeClr val="accent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smtClean="0"/>
              <a:t>Daily Energy </a:t>
            </a:r>
            <a:r>
              <a:rPr lang="en-US" sz="1800" dirty="0"/>
              <a:t>Intake (Kcal)</a:t>
            </a:r>
          </a:p>
        </c:rich>
      </c:tx>
      <c:layout>
        <c:manualLayout>
          <c:xMode val="edge"/>
          <c:yMode val="edge"/>
          <c:x val="0.27155536218075371"/>
          <c:y val="6.3914029758607105E-2"/>
        </c:manualLayout>
      </c:layout>
      <c:overlay val="0"/>
    </c:title>
    <c:autoTitleDeleted val="0"/>
    <c:plotArea>
      <c:layout/>
      <c:barChart>
        <c:barDir val="col"/>
        <c:grouping val="clustered"/>
        <c:varyColors val="1"/>
        <c:ser>
          <c:idx val="0"/>
          <c:order val="0"/>
          <c:tx>
            <c:strRef>
              <c:f>Sheet6!$B$4</c:f>
              <c:strCache>
                <c:ptCount val="1"/>
                <c:pt idx="0">
                  <c:v>Energy (Kcal)</c:v>
                </c:pt>
              </c:strCache>
            </c:strRef>
          </c:tx>
          <c:invertIfNegative val="0"/>
          <c:dPt>
            <c:idx val="0"/>
            <c:invertIfNegative val="0"/>
            <c:bubble3D val="0"/>
            <c:spPr>
              <a:solidFill>
                <a:srgbClr val="002060"/>
              </a:solidFill>
            </c:spPr>
          </c:dPt>
          <c:dPt>
            <c:idx val="1"/>
            <c:invertIfNegative val="0"/>
            <c:bubble3D val="0"/>
            <c:spPr>
              <a:solidFill>
                <a:srgbClr val="00B050"/>
              </a:solidFill>
            </c:spPr>
          </c:dPt>
          <c:dPt>
            <c:idx val="2"/>
            <c:invertIfNegative val="0"/>
            <c:bubble3D val="0"/>
            <c:spPr>
              <a:solidFill>
                <a:schemeClr val="accent2">
                  <a:lumMod val="75000"/>
                </a:schemeClr>
              </a:solidFill>
            </c:spPr>
          </c:dPt>
          <c:dPt>
            <c:idx val="3"/>
            <c:invertIfNegative val="0"/>
            <c:bubble3D val="0"/>
            <c:spPr>
              <a:solidFill>
                <a:srgbClr val="C00000"/>
              </a:solidFill>
            </c:spPr>
          </c:dPt>
          <c:dLbls>
            <c:numFmt formatCode="#,##0" sourceLinked="0"/>
            <c:txPr>
              <a:bodyPr/>
              <a:lstStyle/>
              <a:p>
                <a:pPr>
                  <a:defRPr b="1">
                    <a:solidFill>
                      <a:schemeClr val="bg1"/>
                    </a:solidFill>
                  </a:defRPr>
                </a:pPr>
                <a:endParaRPr lang="en-US"/>
              </a:p>
            </c:txPr>
            <c:dLblPos val="ctr"/>
            <c:showLegendKey val="0"/>
            <c:showVal val="1"/>
            <c:showCatName val="0"/>
            <c:showSerName val="0"/>
            <c:showPercent val="0"/>
            <c:showBubbleSize val="0"/>
            <c:showLeaderLines val="0"/>
          </c:dLbls>
          <c:cat>
            <c:strRef>
              <c:f>Sheet6!$A$5:$A$8</c:f>
              <c:strCache>
                <c:ptCount val="4"/>
                <c:pt idx="0">
                  <c:v>Thin</c:v>
                </c:pt>
                <c:pt idx="1">
                  <c:v>Normal</c:v>
                </c:pt>
                <c:pt idx="2">
                  <c:v>Overweight</c:v>
                </c:pt>
                <c:pt idx="3">
                  <c:v>Obese</c:v>
                </c:pt>
              </c:strCache>
            </c:strRef>
          </c:cat>
          <c:val>
            <c:numRef>
              <c:f>Sheet6!$B$5:$B$8</c:f>
              <c:numCache>
                <c:formatCode>####.00</c:formatCode>
                <c:ptCount val="4"/>
                <c:pt idx="0">
                  <c:v>1412.4</c:v>
                </c:pt>
                <c:pt idx="1">
                  <c:v>1669.7777777777778</c:v>
                </c:pt>
                <c:pt idx="2">
                  <c:v>1912</c:v>
                </c:pt>
                <c:pt idx="3">
                  <c:v>2480.6666666666665</c:v>
                </c:pt>
              </c:numCache>
            </c:numRef>
          </c:val>
        </c:ser>
        <c:dLbls>
          <c:dLblPos val="ctr"/>
          <c:showLegendKey val="0"/>
          <c:showVal val="1"/>
          <c:showCatName val="0"/>
          <c:showSerName val="0"/>
          <c:showPercent val="0"/>
          <c:showBubbleSize val="0"/>
        </c:dLbls>
        <c:gapWidth val="48"/>
        <c:axId val="167960960"/>
        <c:axId val="169218816"/>
      </c:barChart>
      <c:catAx>
        <c:axId val="167960960"/>
        <c:scaling>
          <c:orientation val="minMax"/>
        </c:scaling>
        <c:delete val="0"/>
        <c:axPos val="b"/>
        <c:majorTickMark val="out"/>
        <c:minorTickMark val="none"/>
        <c:tickLblPos val="nextTo"/>
        <c:txPr>
          <a:bodyPr/>
          <a:lstStyle/>
          <a:p>
            <a:pPr>
              <a:defRPr sz="1300" b="1"/>
            </a:pPr>
            <a:endParaRPr lang="en-US"/>
          </a:p>
        </c:txPr>
        <c:crossAx val="169218816"/>
        <c:crosses val="autoZero"/>
        <c:auto val="1"/>
        <c:lblAlgn val="ctr"/>
        <c:lblOffset val="100"/>
        <c:noMultiLvlLbl val="0"/>
      </c:catAx>
      <c:valAx>
        <c:axId val="169218816"/>
        <c:scaling>
          <c:orientation val="minMax"/>
          <c:max val="2500"/>
        </c:scaling>
        <c:delete val="0"/>
        <c:axPos val="l"/>
        <c:numFmt formatCode="General" sourceLinked="0"/>
        <c:majorTickMark val="out"/>
        <c:minorTickMark val="none"/>
        <c:tickLblPos val="nextTo"/>
        <c:txPr>
          <a:bodyPr/>
          <a:lstStyle/>
          <a:p>
            <a:pPr>
              <a:defRPr b="1"/>
            </a:pPr>
            <a:endParaRPr lang="en-US"/>
          </a:p>
        </c:txPr>
        <c:crossAx val="167960960"/>
        <c:crosses val="autoZero"/>
        <c:crossBetween val="between"/>
      </c:valAx>
    </c:plotArea>
    <c:plotVisOnly val="1"/>
    <c:dispBlanksAs val="gap"/>
    <c:showDLblsOverMax val="0"/>
  </c:chart>
  <c:spPr>
    <a:ln>
      <a:solidFill>
        <a:schemeClr val="accent1"/>
      </a:solidFill>
    </a:ln>
  </c:spPr>
  <c:txPr>
    <a:bodyPr/>
    <a:lstStyle/>
    <a:p>
      <a:pPr>
        <a:defRPr sz="1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209" cy="457664"/>
          </a:xfrm>
          <a:prstGeom prst="rect">
            <a:avLst/>
          </a:prstGeom>
        </p:spPr>
        <p:txBody>
          <a:bodyPr vert="horz" lIns="88715" tIns="44357" rIns="88715" bIns="44357" rtlCol="0"/>
          <a:lstStyle>
            <a:lvl1pPr algn="l">
              <a:defRPr sz="1200"/>
            </a:lvl1pPr>
          </a:lstStyle>
          <a:p>
            <a:endParaRPr lang="en-US"/>
          </a:p>
        </p:txBody>
      </p:sp>
      <p:sp>
        <p:nvSpPr>
          <p:cNvPr id="3" name="Date Placeholder 2"/>
          <p:cNvSpPr>
            <a:spLocks noGrp="1"/>
          </p:cNvSpPr>
          <p:nvPr>
            <p:ph type="dt" sz="quarter" idx="1"/>
          </p:nvPr>
        </p:nvSpPr>
        <p:spPr>
          <a:xfrm>
            <a:off x="3884260" y="0"/>
            <a:ext cx="2972209" cy="457664"/>
          </a:xfrm>
          <a:prstGeom prst="rect">
            <a:avLst/>
          </a:prstGeom>
        </p:spPr>
        <p:txBody>
          <a:bodyPr vert="horz" lIns="88715" tIns="44357" rIns="88715" bIns="44357" rtlCol="0"/>
          <a:lstStyle>
            <a:lvl1pPr algn="r">
              <a:defRPr sz="1200"/>
            </a:lvl1pPr>
          </a:lstStyle>
          <a:p>
            <a:fld id="{12FF52D2-6A89-40A3-9E10-FAADD6284D86}" type="datetimeFigureOut">
              <a:rPr lang="en-US" smtClean="0"/>
              <a:t>11/14/2019</a:t>
            </a:fld>
            <a:endParaRPr lang="en-US"/>
          </a:p>
        </p:txBody>
      </p:sp>
      <p:sp>
        <p:nvSpPr>
          <p:cNvPr id="4" name="Footer Placeholder 3"/>
          <p:cNvSpPr>
            <a:spLocks noGrp="1"/>
          </p:cNvSpPr>
          <p:nvPr>
            <p:ph type="ftr" sz="quarter" idx="2"/>
          </p:nvPr>
        </p:nvSpPr>
        <p:spPr>
          <a:xfrm>
            <a:off x="2" y="8684790"/>
            <a:ext cx="2972209" cy="457664"/>
          </a:xfrm>
          <a:prstGeom prst="rect">
            <a:avLst/>
          </a:prstGeom>
        </p:spPr>
        <p:txBody>
          <a:bodyPr vert="horz" lIns="88715" tIns="44357" rIns="88715" bIns="44357" rtlCol="0" anchor="b"/>
          <a:lstStyle>
            <a:lvl1pPr algn="l">
              <a:defRPr sz="1200"/>
            </a:lvl1pPr>
          </a:lstStyle>
          <a:p>
            <a:endParaRPr lang="en-US"/>
          </a:p>
        </p:txBody>
      </p:sp>
      <p:sp>
        <p:nvSpPr>
          <p:cNvPr id="5" name="Slide Number Placeholder 4"/>
          <p:cNvSpPr>
            <a:spLocks noGrp="1"/>
          </p:cNvSpPr>
          <p:nvPr>
            <p:ph type="sldNum" sz="quarter" idx="3"/>
          </p:nvPr>
        </p:nvSpPr>
        <p:spPr>
          <a:xfrm>
            <a:off x="3884260" y="8684790"/>
            <a:ext cx="2972209" cy="457664"/>
          </a:xfrm>
          <a:prstGeom prst="rect">
            <a:avLst/>
          </a:prstGeom>
        </p:spPr>
        <p:txBody>
          <a:bodyPr vert="horz" lIns="88715" tIns="44357" rIns="88715" bIns="44357" rtlCol="0" anchor="b"/>
          <a:lstStyle>
            <a:lvl1pPr algn="r">
              <a:defRPr sz="1200"/>
            </a:lvl1pPr>
          </a:lstStyle>
          <a:p>
            <a:fld id="{3A56BC0C-AE56-4BDA-98C3-29AF58F654DF}" type="slidenum">
              <a:rPr lang="en-US" smtClean="0"/>
              <a:t>‹#›</a:t>
            </a:fld>
            <a:endParaRPr lang="en-US"/>
          </a:p>
        </p:txBody>
      </p:sp>
    </p:spTree>
    <p:extLst>
      <p:ext uri="{BB962C8B-B14F-4D97-AF65-F5344CB8AC3E}">
        <p14:creationId xmlns:p14="http://schemas.microsoft.com/office/powerpoint/2010/main" val="22707839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15891" y="5492304"/>
            <a:ext cx="16046768" cy="11683765"/>
          </a:xfrm>
        </p:spPr>
        <p:txBody>
          <a:bodyPr anchor="b"/>
          <a:lstStyle>
            <a:lvl1pPr algn="ctr">
              <a:defRPr sz="12388"/>
            </a:lvl1pPr>
          </a:lstStyle>
          <a:p>
            <a:r>
              <a:rPr lang="en-US" smtClean="0"/>
              <a:t>Click to edit Master title style</a:t>
            </a:r>
            <a:endParaRPr lang="en-US" dirty="0"/>
          </a:p>
        </p:txBody>
      </p:sp>
      <p:sp>
        <p:nvSpPr>
          <p:cNvPr id="3" name="Subtitle 2"/>
          <p:cNvSpPr>
            <a:spLocks noGrp="1"/>
          </p:cNvSpPr>
          <p:nvPr>
            <p:ph type="subTitle" idx="1"/>
          </p:nvPr>
        </p:nvSpPr>
        <p:spPr>
          <a:xfrm>
            <a:off x="2359819" y="17626640"/>
            <a:ext cx="14158913" cy="8102502"/>
          </a:xfrm>
        </p:spPr>
        <p:txBody>
          <a:bodyPr/>
          <a:lstStyle>
            <a:lvl1pPr marL="0" indent="0" algn="ctr">
              <a:buNone/>
              <a:defRPr sz="4955"/>
            </a:lvl1pPr>
            <a:lvl2pPr marL="943935" indent="0" algn="ctr">
              <a:buNone/>
              <a:defRPr sz="4129"/>
            </a:lvl2pPr>
            <a:lvl3pPr marL="1887870" indent="0" algn="ctr">
              <a:buNone/>
              <a:defRPr sz="3716"/>
            </a:lvl3pPr>
            <a:lvl4pPr marL="2831805" indent="0" algn="ctr">
              <a:buNone/>
              <a:defRPr sz="3303"/>
            </a:lvl4pPr>
            <a:lvl5pPr marL="3775740" indent="0" algn="ctr">
              <a:buNone/>
              <a:defRPr sz="3303"/>
            </a:lvl5pPr>
            <a:lvl6pPr marL="4719676" indent="0" algn="ctr">
              <a:buNone/>
              <a:defRPr sz="3303"/>
            </a:lvl6pPr>
            <a:lvl7pPr marL="5663611" indent="0" algn="ctr">
              <a:buNone/>
              <a:defRPr sz="3303"/>
            </a:lvl7pPr>
            <a:lvl8pPr marL="6607546" indent="0" algn="ctr">
              <a:buNone/>
              <a:defRPr sz="3303"/>
            </a:lvl8pPr>
            <a:lvl9pPr marL="7551481" indent="0" algn="ctr">
              <a:buNone/>
              <a:defRPr sz="330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14/11/2019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100229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14/11/2019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00125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509964" y="1786746"/>
            <a:ext cx="4070687" cy="2844033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7901" y="1786746"/>
            <a:ext cx="11976080" cy="28440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14/11/2019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96698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14/11/2019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60878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8069" y="8366642"/>
            <a:ext cx="16282749" cy="13959921"/>
          </a:xfrm>
        </p:spPr>
        <p:txBody>
          <a:bodyPr anchor="b"/>
          <a:lstStyle>
            <a:lvl1pPr>
              <a:defRPr sz="12388"/>
            </a:lvl1pPr>
          </a:lstStyle>
          <a:p>
            <a:r>
              <a:rPr lang="en-US" smtClean="0"/>
              <a:t>Click to edit Master title style</a:t>
            </a:r>
            <a:endParaRPr lang="en-US" dirty="0"/>
          </a:p>
        </p:txBody>
      </p:sp>
      <p:sp>
        <p:nvSpPr>
          <p:cNvPr id="3" name="Text Placeholder 2"/>
          <p:cNvSpPr>
            <a:spLocks noGrp="1"/>
          </p:cNvSpPr>
          <p:nvPr>
            <p:ph type="body" idx="1"/>
          </p:nvPr>
        </p:nvSpPr>
        <p:spPr>
          <a:xfrm>
            <a:off x="1288069" y="22458629"/>
            <a:ext cx="16282749" cy="7341193"/>
          </a:xfrm>
        </p:spPr>
        <p:txBody>
          <a:bodyPr/>
          <a:lstStyle>
            <a:lvl1pPr marL="0" indent="0">
              <a:buNone/>
              <a:defRPr sz="4955">
                <a:solidFill>
                  <a:schemeClr val="tx1"/>
                </a:solidFill>
              </a:defRPr>
            </a:lvl1pPr>
            <a:lvl2pPr marL="943935" indent="0">
              <a:buNone/>
              <a:defRPr sz="4129">
                <a:solidFill>
                  <a:schemeClr val="tx1">
                    <a:tint val="75000"/>
                  </a:schemeClr>
                </a:solidFill>
              </a:defRPr>
            </a:lvl2pPr>
            <a:lvl3pPr marL="1887870" indent="0">
              <a:buNone/>
              <a:defRPr sz="3716">
                <a:solidFill>
                  <a:schemeClr val="tx1">
                    <a:tint val="75000"/>
                  </a:schemeClr>
                </a:solidFill>
              </a:defRPr>
            </a:lvl3pPr>
            <a:lvl4pPr marL="2831805" indent="0">
              <a:buNone/>
              <a:defRPr sz="3303">
                <a:solidFill>
                  <a:schemeClr val="tx1">
                    <a:tint val="75000"/>
                  </a:schemeClr>
                </a:solidFill>
              </a:defRPr>
            </a:lvl4pPr>
            <a:lvl5pPr marL="3775740" indent="0">
              <a:buNone/>
              <a:defRPr sz="3303">
                <a:solidFill>
                  <a:schemeClr val="tx1">
                    <a:tint val="75000"/>
                  </a:schemeClr>
                </a:solidFill>
              </a:defRPr>
            </a:lvl5pPr>
            <a:lvl6pPr marL="4719676" indent="0">
              <a:buNone/>
              <a:defRPr sz="3303">
                <a:solidFill>
                  <a:schemeClr val="tx1">
                    <a:tint val="75000"/>
                  </a:schemeClr>
                </a:solidFill>
              </a:defRPr>
            </a:lvl6pPr>
            <a:lvl7pPr marL="5663611" indent="0">
              <a:buNone/>
              <a:defRPr sz="3303">
                <a:solidFill>
                  <a:schemeClr val="tx1">
                    <a:tint val="75000"/>
                  </a:schemeClr>
                </a:solidFill>
              </a:defRPr>
            </a:lvl7pPr>
            <a:lvl8pPr marL="6607546" indent="0">
              <a:buNone/>
              <a:defRPr sz="3303">
                <a:solidFill>
                  <a:schemeClr val="tx1">
                    <a:tint val="75000"/>
                  </a:schemeClr>
                </a:solidFill>
              </a:defRPr>
            </a:lvl8pPr>
            <a:lvl9pPr marL="7551481" indent="0">
              <a:buNone/>
              <a:defRPr sz="330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9A4E8-8900-464D-BDE0-8A00337A7975}" type="datetimeFigureOut">
              <a:rPr lang="id-ID" smtClean="0"/>
              <a:t>14/11/2019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04470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7900" y="8933730"/>
            <a:ext cx="8023384" cy="212933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557266" y="8933730"/>
            <a:ext cx="8023384" cy="212933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99A4E8-8900-464D-BDE0-8A00337A7975}" type="datetimeFigureOut">
              <a:rPr lang="id-ID" smtClean="0"/>
              <a:t>14/11/2019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230954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00359" y="1786753"/>
            <a:ext cx="16282749" cy="648666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00361" y="8226802"/>
            <a:ext cx="7986510" cy="4031829"/>
          </a:xfrm>
        </p:spPr>
        <p:txBody>
          <a:bodyPr anchor="b"/>
          <a:lstStyle>
            <a:lvl1pPr marL="0" indent="0">
              <a:buNone/>
              <a:defRPr sz="4955" b="1"/>
            </a:lvl1pPr>
            <a:lvl2pPr marL="943935" indent="0">
              <a:buNone/>
              <a:defRPr sz="4129" b="1"/>
            </a:lvl2pPr>
            <a:lvl3pPr marL="1887870" indent="0">
              <a:buNone/>
              <a:defRPr sz="3716" b="1"/>
            </a:lvl3pPr>
            <a:lvl4pPr marL="2831805" indent="0">
              <a:buNone/>
              <a:defRPr sz="3303" b="1"/>
            </a:lvl4pPr>
            <a:lvl5pPr marL="3775740" indent="0">
              <a:buNone/>
              <a:defRPr sz="3303" b="1"/>
            </a:lvl5pPr>
            <a:lvl6pPr marL="4719676" indent="0">
              <a:buNone/>
              <a:defRPr sz="3303" b="1"/>
            </a:lvl6pPr>
            <a:lvl7pPr marL="5663611" indent="0">
              <a:buNone/>
              <a:defRPr sz="3303" b="1"/>
            </a:lvl7pPr>
            <a:lvl8pPr marL="6607546" indent="0">
              <a:buNone/>
              <a:defRPr sz="3303" b="1"/>
            </a:lvl8pPr>
            <a:lvl9pPr marL="7551481" indent="0">
              <a:buNone/>
              <a:defRPr sz="3303" b="1"/>
            </a:lvl9pPr>
          </a:lstStyle>
          <a:p>
            <a:pPr lvl="0"/>
            <a:r>
              <a:rPr lang="en-US" smtClean="0"/>
              <a:t>Click to edit Master text styles</a:t>
            </a:r>
          </a:p>
        </p:txBody>
      </p:sp>
      <p:sp>
        <p:nvSpPr>
          <p:cNvPr id="4" name="Content Placeholder 3"/>
          <p:cNvSpPr>
            <a:spLocks noGrp="1"/>
          </p:cNvSpPr>
          <p:nvPr>
            <p:ph sz="half" idx="2"/>
          </p:nvPr>
        </p:nvSpPr>
        <p:spPr>
          <a:xfrm>
            <a:off x="1300361" y="12258631"/>
            <a:ext cx="7986510" cy="1803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557267" y="8226802"/>
            <a:ext cx="8025843" cy="4031829"/>
          </a:xfrm>
        </p:spPr>
        <p:txBody>
          <a:bodyPr anchor="b"/>
          <a:lstStyle>
            <a:lvl1pPr marL="0" indent="0">
              <a:buNone/>
              <a:defRPr sz="4955" b="1"/>
            </a:lvl1pPr>
            <a:lvl2pPr marL="943935" indent="0">
              <a:buNone/>
              <a:defRPr sz="4129" b="1"/>
            </a:lvl2pPr>
            <a:lvl3pPr marL="1887870" indent="0">
              <a:buNone/>
              <a:defRPr sz="3716" b="1"/>
            </a:lvl3pPr>
            <a:lvl4pPr marL="2831805" indent="0">
              <a:buNone/>
              <a:defRPr sz="3303" b="1"/>
            </a:lvl4pPr>
            <a:lvl5pPr marL="3775740" indent="0">
              <a:buNone/>
              <a:defRPr sz="3303" b="1"/>
            </a:lvl5pPr>
            <a:lvl6pPr marL="4719676" indent="0">
              <a:buNone/>
              <a:defRPr sz="3303" b="1"/>
            </a:lvl6pPr>
            <a:lvl7pPr marL="5663611" indent="0">
              <a:buNone/>
              <a:defRPr sz="3303" b="1"/>
            </a:lvl7pPr>
            <a:lvl8pPr marL="6607546" indent="0">
              <a:buNone/>
              <a:defRPr sz="3303" b="1"/>
            </a:lvl8pPr>
            <a:lvl9pPr marL="7551481" indent="0">
              <a:buNone/>
              <a:defRPr sz="3303" b="1"/>
            </a:lvl9pPr>
          </a:lstStyle>
          <a:p>
            <a:pPr lvl="0"/>
            <a:r>
              <a:rPr lang="en-US" smtClean="0"/>
              <a:t>Click to edit Master text styles</a:t>
            </a:r>
          </a:p>
        </p:txBody>
      </p:sp>
      <p:sp>
        <p:nvSpPr>
          <p:cNvPr id="6" name="Content Placeholder 5"/>
          <p:cNvSpPr>
            <a:spLocks noGrp="1"/>
          </p:cNvSpPr>
          <p:nvPr>
            <p:ph sz="quarter" idx="4"/>
          </p:nvPr>
        </p:nvSpPr>
        <p:spPr>
          <a:xfrm>
            <a:off x="9557267" y="12258631"/>
            <a:ext cx="8025843" cy="1803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99A4E8-8900-464D-BDE0-8A00337A7975}" type="datetimeFigureOut">
              <a:rPr lang="id-ID" smtClean="0"/>
              <a:t>14/11/2019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115473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99A4E8-8900-464D-BDE0-8A00337A7975}" type="datetimeFigureOut">
              <a:rPr lang="id-ID" smtClean="0"/>
              <a:t>14/11/2019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256487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9A4E8-8900-464D-BDE0-8A00337A7975}" type="datetimeFigureOut">
              <a:rPr lang="id-ID" smtClean="0"/>
              <a:t>14/11/2019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07317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0359" y="2237317"/>
            <a:ext cx="6088824" cy="7830608"/>
          </a:xfrm>
        </p:spPr>
        <p:txBody>
          <a:bodyPr anchor="b"/>
          <a:lstStyle>
            <a:lvl1pPr>
              <a:defRPr sz="6607"/>
            </a:lvl1pPr>
          </a:lstStyle>
          <a:p>
            <a:r>
              <a:rPr lang="en-US" smtClean="0"/>
              <a:t>Click to edit Master title style</a:t>
            </a:r>
            <a:endParaRPr lang="en-US" dirty="0"/>
          </a:p>
        </p:txBody>
      </p:sp>
      <p:sp>
        <p:nvSpPr>
          <p:cNvPr id="3" name="Content Placeholder 2"/>
          <p:cNvSpPr>
            <a:spLocks noGrp="1"/>
          </p:cNvSpPr>
          <p:nvPr>
            <p:ph idx="1"/>
          </p:nvPr>
        </p:nvSpPr>
        <p:spPr>
          <a:xfrm>
            <a:off x="8025843" y="4831990"/>
            <a:ext cx="9557266" cy="23849174"/>
          </a:xfrm>
        </p:spPr>
        <p:txBody>
          <a:bodyPr/>
          <a:lstStyle>
            <a:lvl1pPr>
              <a:defRPr sz="6607"/>
            </a:lvl1pPr>
            <a:lvl2pPr>
              <a:defRPr sz="5781"/>
            </a:lvl2pPr>
            <a:lvl3pPr>
              <a:defRPr sz="4955"/>
            </a:lvl3pPr>
            <a:lvl4pPr>
              <a:defRPr sz="4129"/>
            </a:lvl4pPr>
            <a:lvl5pPr>
              <a:defRPr sz="4129"/>
            </a:lvl5pPr>
            <a:lvl6pPr>
              <a:defRPr sz="4129"/>
            </a:lvl6pPr>
            <a:lvl7pPr>
              <a:defRPr sz="4129"/>
            </a:lvl7pPr>
            <a:lvl8pPr>
              <a:defRPr sz="4129"/>
            </a:lvl8pPr>
            <a:lvl9pPr>
              <a:defRPr sz="412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300359" y="10067925"/>
            <a:ext cx="6088824" cy="18652076"/>
          </a:xfrm>
        </p:spPr>
        <p:txBody>
          <a:bodyPr/>
          <a:lstStyle>
            <a:lvl1pPr marL="0" indent="0">
              <a:buNone/>
              <a:defRPr sz="3303"/>
            </a:lvl1pPr>
            <a:lvl2pPr marL="943935" indent="0">
              <a:buNone/>
              <a:defRPr sz="2890"/>
            </a:lvl2pPr>
            <a:lvl3pPr marL="1887870" indent="0">
              <a:buNone/>
              <a:defRPr sz="2478"/>
            </a:lvl3pPr>
            <a:lvl4pPr marL="2831805" indent="0">
              <a:buNone/>
              <a:defRPr sz="2065"/>
            </a:lvl4pPr>
            <a:lvl5pPr marL="3775740" indent="0">
              <a:buNone/>
              <a:defRPr sz="2065"/>
            </a:lvl5pPr>
            <a:lvl6pPr marL="4719676" indent="0">
              <a:buNone/>
              <a:defRPr sz="2065"/>
            </a:lvl6pPr>
            <a:lvl7pPr marL="5663611" indent="0">
              <a:buNone/>
              <a:defRPr sz="2065"/>
            </a:lvl7pPr>
            <a:lvl8pPr marL="6607546" indent="0">
              <a:buNone/>
              <a:defRPr sz="2065"/>
            </a:lvl8pPr>
            <a:lvl9pPr marL="7551481" indent="0">
              <a:buNone/>
              <a:defRPr sz="206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9A4E8-8900-464D-BDE0-8A00337A7975}" type="datetimeFigureOut">
              <a:rPr lang="id-ID" smtClean="0"/>
              <a:t>14/11/2019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125857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0359" y="2237317"/>
            <a:ext cx="6088824" cy="7830608"/>
          </a:xfrm>
        </p:spPr>
        <p:txBody>
          <a:bodyPr anchor="b"/>
          <a:lstStyle>
            <a:lvl1pPr>
              <a:defRPr sz="660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025843" y="4831990"/>
            <a:ext cx="9557266" cy="23849174"/>
          </a:xfrm>
        </p:spPr>
        <p:txBody>
          <a:bodyPr anchor="t"/>
          <a:lstStyle>
            <a:lvl1pPr marL="0" indent="0">
              <a:buNone/>
              <a:defRPr sz="6607"/>
            </a:lvl1pPr>
            <a:lvl2pPr marL="943935" indent="0">
              <a:buNone/>
              <a:defRPr sz="5781"/>
            </a:lvl2pPr>
            <a:lvl3pPr marL="1887870" indent="0">
              <a:buNone/>
              <a:defRPr sz="4955"/>
            </a:lvl3pPr>
            <a:lvl4pPr marL="2831805" indent="0">
              <a:buNone/>
              <a:defRPr sz="4129"/>
            </a:lvl4pPr>
            <a:lvl5pPr marL="3775740" indent="0">
              <a:buNone/>
              <a:defRPr sz="4129"/>
            </a:lvl5pPr>
            <a:lvl6pPr marL="4719676" indent="0">
              <a:buNone/>
              <a:defRPr sz="4129"/>
            </a:lvl6pPr>
            <a:lvl7pPr marL="5663611" indent="0">
              <a:buNone/>
              <a:defRPr sz="4129"/>
            </a:lvl7pPr>
            <a:lvl8pPr marL="6607546" indent="0">
              <a:buNone/>
              <a:defRPr sz="4129"/>
            </a:lvl8pPr>
            <a:lvl9pPr marL="7551481" indent="0">
              <a:buNone/>
              <a:defRPr sz="4129"/>
            </a:lvl9pPr>
          </a:lstStyle>
          <a:p>
            <a:r>
              <a:rPr lang="en-US" smtClean="0"/>
              <a:t>Click icon to add picture</a:t>
            </a:r>
            <a:endParaRPr lang="en-US" dirty="0"/>
          </a:p>
        </p:txBody>
      </p:sp>
      <p:sp>
        <p:nvSpPr>
          <p:cNvPr id="4" name="Text Placeholder 3"/>
          <p:cNvSpPr>
            <a:spLocks noGrp="1"/>
          </p:cNvSpPr>
          <p:nvPr>
            <p:ph type="body" sz="half" idx="2"/>
          </p:nvPr>
        </p:nvSpPr>
        <p:spPr>
          <a:xfrm>
            <a:off x="1300359" y="10067925"/>
            <a:ext cx="6088824" cy="18652076"/>
          </a:xfrm>
        </p:spPr>
        <p:txBody>
          <a:bodyPr/>
          <a:lstStyle>
            <a:lvl1pPr marL="0" indent="0">
              <a:buNone/>
              <a:defRPr sz="3303"/>
            </a:lvl1pPr>
            <a:lvl2pPr marL="943935" indent="0">
              <a:buNone/>
              <a:defRPr sz="2890"/>
            </a:lvl2pPr>
            <a:lvl3pPr marL="1887870" indent="0">
              <a:buNone/>
              <a:defRPr sz="2478"/>
            </a:lvl3pPr>
            <a:lvl4pPr marL="2831805" indent="0">
              <a:buNone/>
              <a:defRPr sz="2065"/>
            </a:lvl4pPr>
            <a:lvl5pPr marL="3775740" indent="0">
              <a:buNone/>
              <a:defRPr sz="2065"/>
            </a:lvl5pPr>
            <a:lvl6pPr marL="4719676" indent="0">
              <a:buNone/>
              <a:defRPr sz="2065"/>
            </a:lvl6pPr>
            <a:lvl7pPr marL="5663611" indent="0">
              <a:buNone/>
              <a:defRPr sz="2065"/>
            </a:lvl7pPr>
            <a:lvl8pPr marL="6607546" indent="0">
              <a:buNone/>
              <a:defRPr sz="2065"/>
            </a:lvl8pPr>
            <a:lvl9pPr marL="7551481" indent="0">
              <a:buNone/>
              <a:defRPr sz="206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9A4E8-8900-464D-BDE0-8A00337A7975}" type="datetimeFigureOut">
              <a:rPr lang="id-ID" smtClean="0"/>
              <a:t>14/11/2019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97593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7901" y="1786753"/>
            <a:ext cx="16282749" cy="648666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7901" y="8933730"/>
            <a:ext cx="16282749" cy="212933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97900" y="31104924"/>
            <a:ext cx="4247674" cy="1786746"/>
          </a:xfrm>
          <a:prstGeom prst="rect">
            <a:avLst/>
          </a:prstGeom>
        </p:spPr>
        <p:txBody>
          <a:bodyPr vert="horz" lIns="91440" tIns="45720" rIns="91440" bIns="45720" rtlCol="0" anchor="ctr"/>
          <a:lstStyle>
            <a:lvl1pPr algn="l">
              <a:defRPr sz="2478">
                <a:solidFill>
                  <a:schemeClr val="tx1">
                    <a:tint val="75000"/>
                  </a:schemeClr>
                </a:solidFill>
              </a:defRPr>
            </a:lvl1pPr>
          </a:lstStyle>
          <a:p>
            <a:fld id="{8099A4E8-8900-464D-BDE0-8A00337A7975}" type="datetimeFigureOut">
              <a:rPr lang="id-ID" smtClean="0"/>
              <a:t>14/11/2019</a:t>
            </a:fld>
            <a:endParaRPr lang="id-ID"/>
          </a:p>
        </p:txBody>
      </p:sp>
      <p:sp>
        <p:nvSpPr>
          <p:cNvPr id="5" name="Footer Placeholder 4"/>
          <p:cNvSpPr>
            <a:spLocks noGrp="1"/>
          </p:cNvSpPr>
          <p:nvPr>
            <p:ph type="ftr" sz="quarter" idx="3"/>
          </p:nvPr>
        </p:nvSpPr>
        <p:spPr>
          <a:xfrm>
            <a:off x="6253520" y="31104924"/>
            <a:ext cx="6371511" cy="1786746"/>
          </a:xfrm>
          <a:prstGeom prst="rect">
            <a:avLst/>
          </a:prstGeom>
        </p:spPr>
        <p:txBody>
          <a:bodyPr vert="horz" lIns="91440" tIns="45720" rIns="91440" bIns="45720" rtlCol="0" anchor="ctr"/>
          <a:lstStyle>
            <a:lvl1pPr algn="ctr">
              <a:defRPr sz="2478">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3332976" y="31104924"/>
            <a:ext cx="4247674" cy="1786746"/>
          </a:xfrm>
          <a:prstGeom prst="rect">
            <a:avLst/>
          </a:prstGeom>
        </p:spPr>
        <p:txBody>
          <a:bodyPr vert="horz" lIns="91440" tIns="45720" rIns="91440" bIns="45720" rtlCol="0" anchor="ctr"/>
          <a:lstStyle>
            <a:lvl1pPr algn="r">
              <a:defRPr sz="2478">
                <a:solidFill>
                  <a:schemeClr val="tx1">
                    <a:tint val="75000"/>
                  </a:schemeClr>
                </a:solidFill>
              </a:defRPr>
            </a:lvl1pPr>
          </a:lstStyle>
          <a:p>
            <a:fld id="{2B6E6D6C-9A16-4215-B921-9E28799F8FB3}" type="slidenum">
              <a:rPr lang="id-ID" smtClean="0"/>
              <a:t>‹#›</a:t>
            </a:fld>
            <a:endParaRPr lang="id-ID"/>
          </a:p>
        </p:txBody>
      </p:sp>
    </p:spTree>
    <p:extLst>
      <p:ext uri="{BB962C8B-B14F-4D97-AF65-F5344CB8AC3E}">
        <p14:creationId xmlns:p14="http://schemas.microsoft.com/office/powerpoint/2010/main" val="1262971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87870" rtl="0" eaLnBrk="1" latinLnBrk="0" hangingPunct="1">
        <a:lnSpc>
          <a:spcPct val="90000"/>
        </a:lnSpc>
        <a:spcBef>
          <a:spcPct val="0"/>
        </a:spcBef>
        <a:buNone/>
        <a:defRPr sz="9084" kern="1200">
          <a:solidFill>
            <a:schemeClr val="tx1"/>
          </a:solidFill>
          <a:latin typeface="+mj-lt"/>
          <a:ea typeface="+mj-ea"/>
          <a:cs typeface="+mj-cs"/>
        </a:defRPr>
      </a:lvl1pPr>
    </p:titleStyle>
    <p:bodyStyle>
      <a:lvl1pPr marL="471968" indent="-471968" algn="l" defTabSz="1887870" rtl="0" eaLnBrk="1" latinLnBrk="0" hangingPunct="1">
        <a:lnSpc>
          <a:spcPct val="90000"/>
        </a:lnSpc>
        <a:spcBef>
          <a:spcPts val="2065"/>
        </a:spcBef>
        <a:buFont typeface="Arial" panose="020B0604020202020204" pitchFamily="34" charset="0"/>
        <a:buChar char="•"/>
        <a:defRPr sz="5781" kern="1200">
          <a:solidFill>
            <a:schemeClr val="tx1"/>
          </a:solidFill>
          <a:latin typeface="+mn-lt"/>
          <a:ea typeface="+mn-ea"/>
          <a:cs typeface="+mn-cs"/>
        </a:defRPr>
      </a:lvl1pPr>
      <a:lvl2pPr marL="1415903" indent="-471968" algn="l" defTabSz="1887870" rtl="0" eaLnBrk="1" latinLnBrk="0" hangingPunct="1">
        <a:lnSpc>
          <a:spcPct val="90000"/>
        </a:lnSpc>
        <a:spcBef>
          <a:spcPts val="1032"/>
        </a:spcBef>
        <a:buFont typeface="Arial" panose="020B0604020202020204" pitchFamily="34" charset="0"/>
        <a:buChar char="•"/>
        <a:defRPr sz="4955" kern="1200">
          <a:solidFill>
            <a:schemeClr val="tx1"/>
          </a:solidFill>
          <a:latin typeface="+mn-lt"/>
          <a:ea typeface="+mn-ea"/>
          <a:cs typeface="+mn-cs"/>
        </a:defRPr>
      </a:lvl2pPr>
      <a:lvl3pPr marL="2359838" indent="-471968" algn="l" defTabSz="1887870" rtl="0" eaLnBrk="1" latinLnBrk="0" hangingPunct="1">
        <a:lnSpc>
          <a:spcPct val="90000"/>
        </a:lnSpc>
        <a:spcBef>
          <a:spcPts val="1032"/>
        </a:spcBef>
        <a:buFont typeface="Arial" panose="020B0604020202020204" pitchFamily="34" charset="0"/>
        <a:buChar char="•"/>
        <a:defRPr sz="4129" kern="1200">
          <a:solidFill>
            <a:schemeClr val="tx1"/>
          </a:solidFill>
          <a:latin typeface="+mn-lt"/>
          <a:ea typeface="+mn-ea"/>
          <a:cs typeface="+mn-cs"/>
        </a:defRPr>
      </a:lvl3pPr>
      <a:lvl4pPr marL="3303773"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4pPr>
      <a:lvl5pPr marL="4247708"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5pPr>
      <a:lvl6pPr marL="5191643"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6pPr>
      <a:lvl7pPr marL="6135578"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7pPr>
      <a:lvl8pPr marL="7079513"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8pPr>
      <a:lvl9pPr marL="8023449"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9pPr>
    </p:bodyStyle>
    <p:otherStyle>
      <a:defPPr>
        <a:defRPr lang="en-US"/>
      </a:defPPr>
      <a:lvl1pPr marL="0" algn="l" defTabSz="1887870" rtl="0" eaLnBrk="1" latinLnBrk="0" hangingPunct="1">
        <a:defRPr sz="3716" kern="1200">
          <a:solidFill>
            <a:schemeClr val="tx1"/>
          </a:solidFill>
          <a:latin typeface="+mn-lt"/>
          <a:ea typeface="+mn-ea"/>
          <a:cs typeface="+mn-cs"/>
        </a:defRPr>
      </a:lvl1pPr>
      <a:lvl2pPr marL="943935" algn="l" defTabSz="1887870" rtl="0" eaLnBrk="1" latinLnBrk="0" hangingPunct="1">
        <a:defRPr sz="3716" kern="1200">
          <a:solidFill>
            <a:schemeClr val="tx1"/>
          </a:solidFill>
          <a:latin typeface="+mn-lt"/>
          <a:ea typeface="+mn-ea"/>
          <a:cs typeface="+mn-cs"/>
        </a:defRPr>
      </a:lvl2pPr>
      <a:lvl3pPr marL="1887870" algn="l" defTabSz="1887870" rtl="0" eaLnBrk="1" latinLnBrk="0" hangingPunct="1">
        <a:defRPr sz="3716" kern="1200">
          <a:solidFill>
            <a:schemeClr val="tx1"/>
          </a:solidFill>
          <a:latin typeface="+mn-lt"/>
          <a:ea typeface="+mn-ea"/>
          <a:cs typeface="+mn-cs"/>
        </a:defRPr>
      </a:lvl3pPr>
      <a:lvl4pPr marL="2831805" algn="l" defTabSz="1887870" rtl="0" eaLnBrk="1" latinLnBrk="0" hangingPunct="1">
        <a:defRPr sz="3716" kern="1200">
          <a:solidFill>
            <a:schemeClr val="tx1"/>
          </a:solidFill>
          <a:latin typeface="+mn-lt"/>
          <a:ea typeface="+mn-ea"/>
          <a:cs typeface="+mn-cs"/>
        </a:defRPr>
      </a:lvl4pPr>
      <a:lvl5pPr marL="3775740" algn="l" defTabSz="1887870" rtl="0" eaLnBrk="1" latinLnBrk="0" hangingPunct="1">
        <a:defRPr sz="3716" kern="1200">
          <a:solidFill>
            <a:schemeClr val="tx1"/>
          </a:solidFill>
          <a:latin typeface="+mn-lt"/>
          <a:ea typeface="+mn-ea"/>
          <a:cs typeface="+mn-cs"/>
        </a:defRPr>
      </a:lvl5pPr>
      <a:lvl6pPr marL="4719676" algn="l" defTabSz="1887870" rtl="0" eaLnBrk="1" latinLnBrk="0" hangingPunct="1">
        <a:defRPr sz="3716" kern="1200">
          <a:solidFill>
            <a:schemeClr val="tx1"/>
          </a:solidFill>
          <a:latin typeface="+mn-lt"/>
          <a:ea typeface="+mn-ea"/>
          <a:cs typeface="+mn-cs"/>
        </a:defRPr>
      </a:lvl6pPr>
      <a:lvl7pPr marL="5663611" algn="l" defTabSz="1887870" rtl="0" eaLnBrk="1" latinLnBrk="0" hangingPunct="1">
        <a:defRPr sz="3716" kern="1200">
          <a:solidFill>
            <a:schemeClr val="tx1"/>
          </a:solidFill>
          <a:latin typeface="+mn-lt"/>
          <a:ea typeface="+mn-ea"/>
          <a:cs typeface="+mn-cs"/>
        </a:defRPr>
      </a:lvl7pPr>
      <a:lvl8pPr marL="6607546" algn="l" defTabSz="1887870" rtl="0" eaLnBrk="1" latinLnBrk="0" hangingPunct="1">
        <a:defRPr sz="3716" kern="1200">
          <a:solidFill>
            <a:schemeClr val="tx1"/>
          </a:solidFill>
          <a:latin typeface="+mn-lt"/>
          <a:ea typeface="+mn-ea"/>
          <a:cs typeface="+mn-cs"/>
        </a:defRPr>
      </a:lvl8pPr>
      <a:lvl9pPr marL="7551481" algn="l" defTabSz="1887870" rtl="0" eaLnBrk="1" latinLnBrk="0" hangingPunct="1">
        <a:defRPr sz="37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hart" Target="../charts/chart3.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chart" Target="../charts/chart1.xml"/><Relationship Id="rId5" Type="http://schemas.openxmlformats.org/officeDocument/2006/relationships/image" Target="../media/image4.png"/><Relationship Id="rId15" Type="http://schemas.openxmlformats.org/officeDocument/2006/relationships/chart" Target="../charts/chart5.xm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2654" y="6486947"/>
            <a:ext cx="8905468" cy="7463287"/>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41" name="Rectangle 40"/>
          <p:cNvSpPr/>
          <p:nvPr/>
        </p:nvSpPr>
        <p:spPr>
          <a:xfrm>
            <a:off x="9554776" y="29882114"/>
            <a:ext cx="8905468" cy="2763631"/>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37" name="Rectangle 36"/>
          <p:cNvSpPr/>
          <p:nvPr/>
        </p:nvSpPr>
        <p:spPr>
          <a:xfrm>
            <a:off x="428137" y="29834861"/>
            <a:ext cx="8905468" cy="2810885"/>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p>
        </p:txBody>
      </p:sp>
      <p:sp>
        <p:nvSpPr>
          <p:cNvPr id="2" name="Title 1"/>
          <p:cNvSpPr>
            <a:spLocks noGrp="1"/>
          </p:cNvSpPr>
          <p:nvPr>
            <p:ph type="ctrTitle"/>
          </p:nvPr>
        </p:nvSpPr>
        <p:spPr>
          <a:xfrm>
            <a:off x="1325503" y="2815453"/>
            <a:ext cx="16046768" cy="1396624"/>
          </a:xfrm>
        </p:spPr>
        <p:txBody>
          <a:bodyPr>
            <a:noAutofit/>
          </a:bodyPr>
          <a:lstStyle/>
          <a:p>
            <a:r>
              <a:rPr lang="en-US" sz="3549" b="1" dirty="0"/>
              <a:t>PREVALENCE AND INFLUENCING FACTORS ON OBESITY OF ELEMENTARY </a:t>
            </a:r>
            <a:r>
              <a:rPr lang="en-US" sz="3549" b="1" dirty="0" smtClean="0"/>
              <a:t/>
            </a:r>
            <a:br>
              <a:rPr lang="en-US" sz="3549" b="1" dirty="0" smtClean="0"/>
            </a:br>
            <a:r>
              <a:rPr lang="en-US" sz="3549" b="1" dirty="0" smtClean="0"/>
              <a:t>SCHOOL </a:t>
            </a:r>
            <a:r>
              <a:rPr lang="en-US" sz="3549" b="1" dirty="0"/>
              <a:t>CHILDREN </a:t>
            </a:r>
            <a:r>
              <a:rPr lang="en-US" sz="3549" b="1" dirty="0" smtClean="0"/>
              <a:t>IN PERIURBAN AREA</a:t>
            </a:r>
            <a:endParaRPr lang="id-ID" sz="3549" b="1" dirty="0"/>
          </a:p>
        </p:txBody>
      </p:sp>
      <p:sp>
        <p:nvSpPr>
          <p:cNvPr id="3" name="Subtitle 2"/>
          <p:cNvSpPr>
            <a:spLocks noGrp="1"/>
          </p:cNvSpPr>
          <p:nvPr>
            <p:ph type="subTitle" idx="1"/>
          </p:nvPr>
        </p:nvSpPr>
        <p:spPr>
          <a:xfrm>
            <a:off x="802462" y="6851931"/>
            <a:ext cx="8103006" cy="7098303"/>
          </a:xfrm>
        </p:spPr>
        <p:txBody>
          <a:bodyPr>
            <a:normAutofit/>
          </a:bodyPr>
          <a:lstStyle/>
          <a:p>
            <a:pPr algn="just">
              <a:spcBef>
                <a:spcPts val="0"/>
              </a:spcBef>
            </a:pPr>
            <a:r>
              <a:rPr lang="en-US" sz="2370" dirty="0"/>
              <a:t>Obesity is a risk factor for vascular disease. Children who are overweight will generally become obese adults with a high risk of chronic disease. Obesity in elementary school age children in Lampung is second ranks after Jakarta, namely 28.8% and 30.1% respectively, well above the national average of only 18.8%.  </a:t>
            </a:r>
            <a:r>
              <a:rPr lang="en-US" sz="2370" dirty="0" smtClean="0"/>
              <a:t>Previous research</a:t>
            </a:r>
            <a:r>
              <a:rPr lang="en-US" sz="2370" baseline="30000" dirty="0" smtClean="0"/>
              <a:t>1</a:t>
            </a:r>
            <a:r>
              <a:rPr lang="en-US" sz="2370" dirty="0" smtClean="0"/>
              <a:t> conducted in </a:t>
            </a:r>
            <a:r>
              <a:rPr lang="en-US" sz="2370" dirty="0"/>
              <a:t>grade 4 of elementary school in the city of Bandar Lampung </a:t>
            </a:r>
            <a:r>
              <a:rPr lang="en-US" sz="2370" dirty="0" smtClean="0"/>
              <a:t>in 2015 showed </a:t>
            </a:r>
            <a:r>
              <a:rPr lang="en-US" sz="2370" dirty="0"/>
              <a:t>the prevalence of obesity reached 26.3%. These obese children 32% experienced </a:t>
            </a:r>
            <a:r>
              <a:rPr lang="en-US" sz="2370" dirty="0" err="1"/>
              <a:t>hypertriglycemia</a:t>
            </a:r>
            <a:r>
              <a:rPr lang="en-US" sz="2370" dirty="0"/>
              <a:t> and 31.1% had non-HDL levels above normal. It was known that the main cause of obesity was the high energy consumption.  Increasing energy consumption and decreasing energy use for activity are common causes of </a:t>
            </a:r>
            <a:r>
              <a:rPr lang="en-US" sz="2370" dirty="0" smtClean="0"/>
              <a:t>obesity</a:t>
            </a:r>
            <a:r>
              <a:rPr lang="en-US" sz="2370" baseline="30000" dirty="0" smtClean="0"/>
              <a:t>2</a:t>
            </a:r>
            <a:r>
              <a:rPr lang="en-US" sz="2370" dirty="0" smtClean="0"/>
              <a:t>.  Bandar </a:t>
            </a:r>
            <a:r>
              <a:rPr lang="en-US" sz="2370" dirty="0"/>
              <a:t>Lampung </a:t>
            </a:r>
            <a:r>
              <a:rPr lang="en-US" sz="2370" dirty="0" smtClean="0"/>
              <a:t>City is </a:t>
            </a:r>
            <a:r>
              <a:rPr lang="en-US" sz="2370" dirty="0"/>
              <a:t>increasingly filled with fast food outlets and snack foods that are located along the city road. Meanwhile, the open area development activities that can be used for sports activities are increasingly limited. Community mobility also has lower physical activity because transportation is available at all times. Therefore, the high prevalence of obesity in elementary school children </a:t>
            </a:r>
            <a:r>
              <a:rPr lang="en-US" sz="2370" dirty="0" smtClean="0"/>
              <a:t>is easily </a:t>
            </a:r>
            <a:r>
              <a:rPr lang="en-US" sz="2370" dirty="0"/>
              <a:t>occur in this city, and also allow that obesity develops also occurs in the surrounding areas, near Bandar Lampung.</a:t>
            </a:r>
            <a:endParaRPr lang="id-ID" sz="237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5116" y="336704"/>
            <a:ext cx="16227543" cy="1802726"/>
          </a:xfrm>
          <a:prstGeom prst="rect">
            <a:avLst/>
          </a:prstGeom>
        </p:spPr>
      </p:pic>
      <p:sp>
        <p:nvSpPr>
          <p:cNvPr id="6" name="Title 1"/>
          <p:cNvSpPr txBox="1">
            <a:spLocks/>
          </p:cNvSpPr>
          <p:nvPr/>
        </p:nvSpPr>
        <p:spPr>
          <a:xfrm>
            <a:off x="1415891" y="4028385"/>
            <a:ext cx="16046768" cy="851287"/>
          </a:xfrm>
          <a:prstGeom prst="rect">
            <a:avLst/>
          </a:prstGeom>
        </p:spPr>
        <p:txBody>
          <a:bodyPr vert="horz" lIns="90136" tIns="45068" rIns="90136" bIns="45068" rtlCol="0" anchor="b">
            <a:noAutofit/>
          </a:bodyPr>
          <a:lstStyle>
            <a:lvl1pPr algn="ctr" defTabSz="1915119" rtl="0" eaLnBrk="1" latinLnBrk="0" hangingPunct="1">
              <a:lnSpc>
                <a:spcPct val="90000"/>
              </a:lnSpc>
              <a:spcBef>
                <a:spcPct val="0"/>
              </a:spcBef>
              <a:buNone/>
              <a:defRPr sz="12566" kern="1200">
                <a:solidFill>
                  <a:schemeClr val="tx1"/>
                </a:solidFill>
                <a:latin typeface="+mj-lt"/>
                <a:ea typeface="+mj-ea"/>
                <a:cs typeface="+mj-cs"/>
              </a:defRPr>
            </a:lvl1pPr>
          </a:lstStyle>
          <a:p>
            <a:r>
              <a:rPr lang="en-US" sz="2366" b="1" spc="300" dirty="0"/>
              <a:t>Yaktiworo Indriani, </a:t>
            </a:r>
            <a:r>
              <a:rPr lang="en-US" sz="2366" b="1" spc="300" dirty="0" err="1"/>
              <a:t>Samsu</a:t>
            </a:r>
            <a:r>
              <a:rPr lang="en-US" sz="2366" b="1" spc="300" dirty="0"/>
              <a:t> </a:t>
            </a:r>
            <a:r>
              <a:rPr lang="en-US" sz="2366" b="1" spc="300" dirty="0" err="1"/>
              <a:t>Udayana</a:t>
            </a:r>
            <a:r>
              <a:rPr lang="en-US" sz="2366" b="1" spc="300" dirty="0"/>
              <a:t> </a:t>
            </a:r>
            <a:r>
              <a:rPr lang="en-US" sz="2366" b="1" spc="300" dirty="0" err="1"/>
              <a:t>Nurdin</a:t>
            </a:r>
            <a:r>
              <a:rPr lang="en-US" sz="2366" b="1" spc="300" dirty="0"/>
              <a:t>, </a:t>
            </a:r>
            <a:r>
              <a:rPr lang="en-US" sz="2366" b="1" spc="300" dirty="0" err="1"/>
              <a:t>Rabiatul</a:t>
            </a:r>
            <a:r>
              <a:rPr lang="en-US" sz="2366" b="1" spc="300" dirty="0"/>
              <a:t> </a:t>
            </a:r>
            <a:r>
              <a:rPr lang="en-US" sz="2366" b="1" spc="300" dirty="0" err="1"/>
              <a:t>Adawiyah</a:t>
            </a:r>
            <a:endParaRPr lang="en-US" sz="2366" b="1" spc="300" dirty="0"/>
          </a:p>
          <a:p>
            <a:r>
              <a:rPr lang="en-US" sz="2366" b="1" spc="300" dirty="0" err="1"/>
              <a:t>Fakultas</a:t>
            </a:r>
            <a:r>
              <a:rPr lang="en-US" sz="2366" b="1" spc="300" dirty="0"/>
              <a:t> </a:t>
            </a:r>
            <a:r>
              <a:rPr lang="en-US" sz="2366" b="1" spc="300" dirty="0" err="1"/>
              <a:t>Pertanian</a:t>
            </a:r>
            <a:r>
              <a:rPr lang="en-US" sz="2366" b="1" spc="300" dirty="0"/>
              <a:t> </a:t>
            </a:r>
            <a:r>
              <a:rPr lang="en-US" sz="2366" b="1" spc="300" dirty="0" err="1"/>
              <a:t>Universitas</a:t>
            </a:r>
            <a:r>
              <a:rPr lang="en-US" sz="2366" b="1" spc="300" dirty="0"/>
              <a:t> Lampung</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654" y="5819936"/>
            <a:ext cx="5621513" cy="811229"/>
          </a:xfrm>
          <a:prstGeom prst="rect">
            <a:avLst/>
          </a:prstGeom>
        </p:spPr>
      </p:pic>
      <p:sp>
        <p:nvSpPr>
          <p:cNvPr id="10" name="Rectangle 9"/>
          <p:cNvSpPr/>
          <p:nvPr/>
        </p:nvSpPr>
        <p:spPr>
          <a:xfrm>
            <a:off x="9547464" y="6908725"/>
            <a:ext cx="8905468" cy="18802247"/>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11" name="Subtitle 2"/>
          <p:cNvSpPr txBox="1">
            <a:spLocks/>
          </p:cNvSpPr>
          <p:nvPr/>
        </p:nvSpPr>
        <p:spPr>
          <a:xfrm>
            <a:off x="9966580" y="6851933"/>
            <a:ext cx="8103006" cy="1819102"/>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en-US" sz="2366" dirty="0"/>
              <a:t>Based on BMI according to age, data obtained from elementary school children who experienced </a:t>
            </a:r>
            <a:r>
              <a:rPr lang="en-US" sz="2366" dirty="0" smtClean="0"/>
              <a:t>overweight </a:t>
            </a:r>
            <a:r>
              <a:rPr lang="en-US" sz="2366" dirty="0"/>
              <a:t>and </a:t>
            </a:r>
            <a:r>
              <a:rPr lang="en-US" sz="2366" dirty="0" smtClean="0"/>
              <a:t>obese </a:t>
            </a:r>
            <a:r>
              <a:rPr lang="en-US" sz="2366" dirty="0"/>
              <a:t>as many as 6 children (8.6%) and 9 children (12.9%). </a:t>
            </a:r>
            <a:r>
              <a:rPr lang="en-US" sz="2366" dirty="0" smtClean="0"/>
              <a:t>Totally overweight and obese children constitute of 15 children (21.4%) as described bellow.</a:t>
            </a:r>
            <a:endParaRPr lang="id-ID" sz="2366" dirty="0"/>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65350" y="5858463"/>
            <a:ext cx="5621513" cy="811229"/>
          </a:xfrm>
          <a:prstGeom prst="rect">
            <a:avLst/>
          </a:prstGeom>
        </p:spPr>
      </p:pic>
      <p:sp>
        <p:nvSpPr>
          <p:cNvPr id="13" name="Rectangle 12"/>
          <p:cNvSpPr/>
          <p:nvPr/>
        </p:nvSpPr>
        <p:spPr>
          <a:xfrm>
            <a:off x="443419" y="15080431"/>
            <a:ext cx="8905468" cy="2066919"/>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20" y="14360364"/>
            <a:ext cx="5621513" cy="811229"/>
          </a:xfrm>
          <a:prstGeom prst="rect">
            <a:avLst/>
          </a:prstGeom>
        </p:spPr>
      </p:pic>
      <p:sp>
        <p:nvSpPr>
          <p:cNvPr id="16" name="Subtitle 2"/>
          <p:cNvSpPr txBox="1">
            <a:spLocks/>
          </p:cNvSpPr>
          <p:nvPr/>
        </p:nvSpPr>
        <p:spPr>
          <a:xfrm>
            <a:off x="833885" y="15546074"/>
            <a:ext cx="8071583" cy="1363502"/>
          </a:xfrm>
          <a:prstGeom prst="rect">
            <a:avLst/>
          </a:prstGeom>
        </p:spPr>
        <p:txBody>
          <a:bodyPr vert="horz" lIns="90136" tIns="45068" rIns="90136" bIns="45068" rtlCol="0">
            <a:no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en-US" sz="2370" dirty="0"/>
              <a:t>This study aims to obtain the level of obesity and the lifestyle, especially diet and physical activity, in elementary school children in villages near to Bandar Lampung City of Lampung Province of Indonesia.</a:t>
            </a:r>
          </a:p>
        </p:txBody>
      </p:sp>
      <p:sp>
        <p:nvSpPr>
          <p:cNvPr id="18" name="Rectangle 17"/>
          <p:cNvSpPr/>
          <p:nvPr/>
        </p:nvSpPr>
        <p:spPr>
          <a:xfrm>
            <a:off x="438249" y="18277547"/>
            <a:ext cx="8905468" cy="7386129"/>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19" name="Subtitle 2"/>
          <p:cNvSpPr txBox="1">
            <a:spLocks/>
          </p:cNvSpPr>
          <p:nvPr/>
        </p:nvSpPr>
        <p:spPr>
          <a:xfrm>
            <a:off x="802462" y="18652028"/>
            <a:ext cx="8103006" cy="2426469"/>
          </a:xfrm>
          <a:prstGeom prst="rect">
            <a:avLst/>
          </a:prstGeom>
        </p:spPr>
        <p:txBody>
          <a:bodyPr vert="horz" lIns="90136" tIns="45068" rIns="90136" bIns="45068" rtlCol="0">
            <a:no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en-US" sz="2370" dirty="0"/>
              <a:t>This study was conducted by a cross sectional survey method </a:t>
            </a:r>
            <a:r>
              <a:rPr lang="en-US" sz="2370" dirty="0" smtClean="0"/>
              <a:t>in 2 villages </a:t>
            </a:r>
            <a:r>
              <a:rPr lang="en-US" sz="2370" dirty="0"/>
              <a:t>that </a:t>
            </a:r>
            <a:r>
              <a:rPr lang="en-US" sz="2370" dirty="0" smtClean="0"/>
              <a:t>are </a:t>
            </a:r>
            <a:r>
              <a:rPr lang="en-US" sz="2370" dirty="0"/>
              <a:t>less than 20 km from Bandar </a:t>
            </a:r>
            <a:r>
              <a:rPr lang="en-US" sz="2370" dirty="0" smtClean="0"/>
              <a:t>Lampung, </a:t>
            </a:r>
            <a:r>
              <a:rPr lang="en-US" sz="2370" dirty="0"/>
              <a:t>involving 70 elementary students voluntarily who have been permitted by their parents to be the research subject. The research data included anthropometry, diet and nutrient intake and student activities were collected in September to October 2017. </a:t>
            </a:r>
            <a:endParaRPr lang="id-ID" sz="2370" dirty="0"/>
          </a:p>
        </p:txBody>
      </p:sp>
      <p:sp>
        <p:nvSpPr>
          <p:cNvPr id="24" name="Subtitle 2"/>
          <p:cNvSpPr txBox="1">
            <a:spLocks/>
          </p:cNvSpPr>
          <p:nvPr/>
        </p:nvSpPr>
        <p:spPr>
          <a:xfrm>
            <a:off x="802462" y="21313549"/>
            <a:ext cx="8103006" cy="4397423"/>
          </a:xfrm>
          <a:prstGeom prst="rect">
            <a:avLst/>
          </a:prstGeom>
        </p:spPr>
        <p:txBody>
          <a:bodyPr vert="horz" lIns="90136" tIns="45068" rIns="90136" bIns="45068" rtlCol="0">
            <a:noAutofit/>
          </a:bodyPr>
          <a:lstStyle>
            <a:defPPr>
              <a:defRPr lang="id-ID"/>
            </a:defPPr>
            <a:lvl1pPr indent="0" algn="just" defTabSz="1915119">
              <a:lnSpc>
                <a:spcPct val="90000"/>
              </a:lnSpc>
              <a:spcBef>
                <a:spcPts val="2094"/>
              </a:spcBef>
              <a:buFont typeface="Arial" panose="020B0604020202020204" pitchFamily="34" charset="0"/>
              <a:buNone/>
              <a:defRPr sz="2370"/>
            </a:lvl1pPr>
            <a:lvl2pPr marL="957560" indent="0" algn="ctr" defTabSz="1915119">
              <a:lnSpc>
                <a:spcPct val="90000"/>
              </a:lnSpc>
              <a:spcBef>
                <a:spcPts val="1047"/>
              </a:spcBef>
              <a:buFont typeface="Arial" panose="020B0604020202020204" pitchFamily="34" charset="0"/>
              <a:buNone/>
              <a:defRPr sz="4189"/>
            </a:lvl2pPr>
            <a:lvl3pPr marL="1915119" indent="0" algn="ctr" defTabSz="1915119">
              <a:lnSpc>
                <a:spcPct val="90000"/>
              </a:lnSpc>
              <a:spcBef>
                <a:spcPts val="1047"/>
              </a:spcBef>
              <a:buFont typeface="Arial" panose="020B0604020202020204" pitchFamily="34" charset="0"/>
              <a:buNone/>
              <a:defRPr sz="3770"/>
            </a:lvl3pPr>
            <a:lvl4pPr marL="2872679" indent="0" algn="ctr" defTabSz="1915119">
              <a:lnSpc>
                <a:spcPct val="90000"/>
              </a:lnSpc>
              <a:spcBef>
                <a:spcPts val="1047"/>
              </a:spcBef>
              <a:buFont typeface="Arial" panose="020B0604020202020204" pitchFamily="34" charset="0"/>
              <a:buNone/>
              <a:defRPr sz="3351"/>
            </a:lvl4pPr>
            <a:lvl5pPr marL="3830239" indent="0" algn="ctr" defTabSz="1915119">
              <a:lnSpc>
                <a:spcPct val="90000"/>
              </a:lnSpc>
              <a:spcBef>
                <a:spcPts val="1047"/>
              </a:spcBef>
              <a:buFont typeface="Arial" panose="020B0604020202020204" pitchFamily="34" charset="0"/>
              <a:buNone/>
              <a:defRPr sz="3351"/>
            </a:lvl5pPr>
            <a:lvl6pPr marL="4787798" indent="0" algn="ctr" defTabSz="1915119">
              <a:lnSpc>
                <a:spcPct val="90000"/>
              </a:lnSpc>
              <a:spcBef>
                <a:spcPts val="1047"/>
              </a:spcBef>
              <a:buFont typeface="Arial" panose="020B0604020202020204" pitchFamily="34" charset="0"/>
              <a:buNone/>
              <a:defRPr sz="3351"/>
            </a:lvl6pPr>
            <a:lvl7pPr marL="5745358" indent="0" algn="ctr" defTabSz="1915119">
              <a:lnSpc>
                <a:spcPct val="90000"/>
              </a:lnSpc>
              <a:spcBef>
                <a:spcPts val="1047"/>
              </a:spcBef>
              <a:buFont typeface="Arial" panose="020B0604020202020204" pitchFamily="34" charset="0"/>
              <a:buNone/>
              <a:defRPr sz="3351"/>
            </a:lvl7pPr>
            <a:lvl8pPr marL="6702918" indent="0" algn="ctr" defTabSz="1915119">
              <a:lnSpc>
                <a:spcPct val="90000"/>
              </a:lnSpc>
              <a:spcBef>
                <a:spcPts val="1047"/>
              </a:spcBef>
              <a:buFont typeface="Arial" panose="020B0604020202020204" pitchFamily="34" charset="0"/>
              <a:buNone/>
              <a:defRPr sz="3351"/>
            </a:lvl8pPr>
            <a:lvl9pPr marL="7660477" indent="0" algn="ctr" defTabSz="1915119">
              <a:lnSpc>
                <a:spcPct val="90000"/>
              </a:lnSpc>
              <a:spcBef>
                <a:spcPts val="1047"/>
              </a:spcBef>
              <a:buFont typeface="Arial" panose="020B0604020202020204" pitchFamily="34" charset="0"/>
              <a:buNone/>
              <a:defRPr sz="3351"/>
            </a:lvl9pPr>
          </a:lstStyle>
          <a:p>
            <a:r>
              <a:rPr lang="en-US" dirty="0"/>
              <a:t>The </a:t>
            </a:r>
            <a:r>
              <a:rPr lang="en-US" dirty="0" smtClean="0"/>
              <a:t>nutrient intake was </a:t>
            </a:r>
            <a:r>
              <a:rPr lang="en-US" dirty="0"/>
              <a:t>evaluated by  24-hour recall of dietary intake. The level of physical activity was determined based on the answers given in the questionnaire about daily activities carried out from the morning when woke up until the night before going to bed. Activities are grouped as sleeping, sedentary (</a:t>
            </a:r>
            <a:r>
              <a:rPr lang="en-US" dirty="0" smtClean="0"/>
              <a:t>moderate) </a:t>
            </a:r>
            <a:r>
              <a:rPr lang="en-US" dirty="0"/>
              <a:t>like eating, drinking, personal activities, going home to school by vehicle, studying at home and at school, playing in the room, watching TV and helping parents) and active (like playing in the yard and sports</a:t>
            </a:r>
            <a:r>
              <a:rPr lang="en-US" dirty="0" smtClean="0"/>
              <a:t>). </a:t>
            </a:r>
            <a:r>
              <a:rPr lang="en-US" dirty="0"/>
              <a:t>Data was analyzed by different tests, correlations and regression analysis. The nutritional status of students was grouped into thin, normal, overweight and obese based on body mass index (BMI) for age.</a:t>
            </a:r>
            <a:endParaRPr lang="id-ID" dirty="0"/>
          </a:p>
          <a:p>
            <a:endParaRPr lang="id-ID" dirty="0"/>
          </a:p>
        </p:txBody>
      </p:sp>
      <p:sp>
        <p:nvSpPr>
          <p:cNvPr id="27" name="Subtitle 2"/>
          <p:cNvSpPr txBox="1">
            <a:spLocks/>
          </p:cNvSpPr>
          <p:nvPr/>
        </p:nvSpPr>
        <p:spPr>
          <a:xfrm>
            <a:off x="9956008" y="11921574"/>
            <a:ext cx="8103006" cy="4086364"/>
          </a:xfrm>
          <a:prstGeom prst="rect">
            <a:avLst/>
          </a:prstGeom>
        </p:spPr>
        <p:txBody>
          <a:bodyPr vert="horz" lIns="90136" tIns="45068" rIns="90136" bIns="45068" rtlCol="0">
            <a:no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lnSpc>
                <a:spcPct val="100000"/>
              </a:lnSpc>
            </a:pPr>
            <a:r>
              <a:rPr lang="en-US" sz="2370" dirty="0"/>
              <a:t>Students usually eat rice three times a day with the most commonly eaten side dishes are tempeh, tofu and chicken. Other foods that are relatively rare or never eaten are milk and other food groups such as fruits, vegetables, tubers, and nuts. A diet that is seen from the frequency of eating several food groups shows results that are not significantly different in all types of food groups. However, </a:t>
            </a:r>
            <a:r>
              <a:rPr lang="en-US" sz="2370" dirty="0" smtClean="0"/>
              <a:t>of </a:t>
            </a:r>
            <a:r>
              <a:rPr lang="en-US" sz="2370" dirty="0"/>
              <a:t>macro nutrient intake (energy, carbohydrates, fats and proteins) </a:t>
            </a:r>
            <a:r>
              <a:rPr lang="en-US" sz="2370" dirty="0" smtClean="0"/>
              <a:t>showed </a:t>
            </a:r>
            <a:r>
              <a:rPr lang="en-US" sz="2370" dirty="0"/>
              <a:t>that there </a:t>
            </a:r>
            <a:r>
              <a:rPr lang="en-US" sz="2370" dirty="0" smtClean="0"/>
              <a:t>were </a:t>
            </a:r>
            <a:r>
              <a:rPr lang="en-US" sz="2370" dirty="0"/>
              <a:t>significant differences. Likewise with physical activity sleeping and active movement, there are significant differences between students who are thin, normal, </a:t>
            </a:r>
            <a:r>
              <a:rPr lang="en-US" sz="2370" dirty="0" smtClean="0"/>
              <a:t>overweight and obese.</a:t>
            </a:r>
            <a:endParaRPr lang="id-ID" sz="2370" dirty="0"/>
          </a:p>
        </p:txBody>
      </p:sp>
      <p:sp>
        <p:nvSpPr>
          <p:cNvPr id="28" name="Subtitle 2"/>
          <p:cNvSpPr txBox="1">
            <a:spLocks/>
          </p:cNvSpPr>
          <p:nvPr/>
        </p:nvSpPr>
        <p:spPr>
          <a:xfrm>
            <a:off x="9825468" y="17046748"/>
            <a:ext cx="8281137" cy="1605280"/>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lnSpc>
                <a:spcPct val="110000"/>
              </a:lnSpc>
            </a:pPr>
            <a:endParaRPr lang="id-ID" sz="2366" dirty="0"/>
          </a:p>
        </p:txBody>
      </p:sp>
      <p:sp>
        <p:nvSpPr>
          <p:cNvPr id="32" name="Subtitle 2"/>
          <p:cNvSpPr txBox="1">
            <a:spLocks/>
          </p:cNvSpPr>
          <p:nvPr/>
        </p:nvSpPr>
        <p:spPr>
          <a:xfrm>
            <a:off x="9966581" y="22106944"/>
            <a:ext cx="8103006" cy="3534446"/>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spcBef>
                <a:spcPts val="0"/>
              </a:spcBef>
            </a:pPr>
            <a:r>
              <a:rPr lang="en-US" sz="2366" dirty="0"/>
              <a:t>The </a:t>
            </a:r>
            <a:r>
              <a:rPr lang="en-US" sz="2366" dirty="0" smtClean="0"/>
              <a:t>longest </a:t>
            </a:r>
            <a:r>
              <a:rPr lang="en-US" sz="2366"/>
              <a:t>time </a:t>
            </a:r>
            <a:r>
              <a:rPr lang="en-US" sz="2366" smtClean="0"/>
              <a:t>activity was </a:t>
            </a:r>
            <a:r>
              <a:rPr lang="en-US" sz="2366" dirty="0" smtClean="0"/>
              <a:t>sleeping </a:t>
            </a:r>
            <a:r>
              <a:rPr lang="en-US" sz="2366" dirty="0"/>
              <a:t>(light activity), followed by sedentary activities such as studying at school, sitting while watching TV at home and doing personal activities. </a:t>
            </a:r>
            <a:r>
              <a:rPr lang="en-US" sz="2366" dirty="0" smtClean="0"/>
              <a:t>The </a:t>
            </a:r>
            <a:r>
              <a:rPr lang="en-US" sz="2366" dirty="0"/>
              <a:t>level of </a:t>
            </a:r>
            <a:r>
              <a:rPr lang="en-US" sz="2366" dirty="0" smtClean="0"/>
              <a:t>overweight </a:t>
            </a:r>
            <a:r>
              <a:rPr lang="en-US" sz="2366" dirty="0"/>
              <a:t>and </a:t>
            </a:r>
            <a:r>
              <a:rPr lang="en-US" sz="2366" dirty="0" smtClean="0"/>
              <a:t>obese of </a:t>
            </a:r>
            <a:r>
              <a:rPr lang="en-US" sz="2366" dirty="0"/>
              <a:t>elementary school students in this study had equaled </a:t>
            </a:r>
            <a:r>
              <a:rPr lang="en-US" sz="2366" dirty="0" smtClean="0"/>
              <a:t>to those </a:t>
            </a:r>
            <a:r>
              <a:rPr lang="en-US" sz="2366" dirty="0"/>
              <a:t>in Public Elementary Schools in Bandar </a:t>
            </a:r>
            <a:r>
              <a:rPr lang="en-US" sz="2366" dirty="0" smtClean="0"/>
              <a:t>Lampung</a:t>
            </a:r>
            <a:r>
              <a:rPr lang="en-US" sz="2366" baseline="30000" dirty="0" smtClean="0"/>
              <a:t>3</a:t>
            </a:r>
            <a:r>
              <a:rPr lang="en-US" sz="2366" dirty="0" smtClean="0"/>
              <a:t>. The </a:t>
            </a:r>
            <a:r>
              <a:rPr lang="en-US" sz="2366" dirty="0"/>
              <a:t>average macro nutrient intake for </a:t>
            </a:r>
            <a:r>
              <a:rPr lang="en-US" sz="2366" dirty="0" smtClean="0"/>
              <a:t>obese </a:t>
            </a:r>
            <a:r>
              <a:rPr lang="en-US" sz="2366" dirty="0"/>
              <a:t>students </a:t>
            </a:r>
            <a:r>
              <a:rPr lang="en-US" sz="2366" dirty="0" smtClean="0"/>
              <a:t>was </a:t>
            </a:r>
            <a:r>
              <a:rPr lang="en-US" sz="2366" dirty="0"/>
              <a:t>higher than for normal and thin students. This is similar to previous studies where it was known that the main </a:t>
            </a:r>
            <a:r>
              <a:rPr lang="en-US" sz="2366" dirty="0" smtClean="0"/>
              <a:t>factor </a:t>
            </a:r>
            <a:r>
              <a:rPr lang="en-US" sz="2366" dirty="0"/>
              <a:t>of obesity in elementary school children in Bandar Lampung was high energy </a:t>
            </a:r>
            <a:r>
              <a:rPr lang="en-US" sz="2366" dirty="0" smtClean="0"/>
              <a:t>consumption.</a:t>
            </a:r>
            <a:endParaRPr lang="id-ID" sz="2366" dirty="0"/>
          </a:p>
        </p:txBody>
      </p:sp>
      <p:sp>
        <p:nvSpPr>
          <p:cNvPr id="34" name="Rectangle 33"/>
          <p:cNvSpPr/>
          <p:nvPr/>
        </p:nvSpPr>
        <p:spPr>
          <a:xfrm>
            <a:off x="425617" y="26796325"/>
            <a:ext cx="18027315" cy="2053930"/>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pic>
        <p:nvPicPr>
          <p:cNvPr id="33" name="Picture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8137" y="25949284"/>
            <a:ext cx="5621513" cy="811229"/>
          </a:xfrm>
          <a:prstGeom prst="rect">
            <a:avLst/>
          </a:prstGeom>
        </p:spPr>
      </p:pic>
      <p:sp>
        <p:nvSpPr>
          <p:cNvPr id="35" name="Subtitle 2"/>
          <p:cNvSpPr txBox="1">
            <a:spLocks/>
          </p:cNvSpPr>
          <p:nvPr/>
        </p:nvSpPr>
        <p:spPr>
          <a:xfrm>
            <a:off x="802462" y="27173210"/>
            <a:ext cx="17304143" cy="1844034"/>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en-US" sz="2400" dirty="0"/>
              <a:t>P</a:t>
            </a:r>
            <a:r>
              <a:rPr lang="en-US" sz="2400" dirty="0" smtClean="0"/>
              <a:t>revalence </a:t>
            </a:r>
            <a:r>
              <a:rPr lang="en-US" sz="2400" dirty="0"/>
              <a:t>of overweight </a:t>
            </a:r>
            <a:r>
              <a:rPr lang="en-US" sz="2400" dirty="0" smtClean="0"/>
              <a:t>and obese children in near city of Bandar Lampung was </a:t>
            </a:r>
            <a:r>
              <a:rPr lang="en-US" sz="2400" dirty="0"/>
              <a:t>8.6 percent </a:t>
            </a:r>
            <a:r>
              <a:rPr lang="en-US" sz="2400" dirty="0" smtClean="0"/>
              <a:t>and </a:t>
            </a:r>
            <a:r>
              <a:rPr lang="en-US" sz="2400" dirty="0"/>
              <a:t>12.9 percent. The eating frequency among children was not significantly different in all types of food groups. </a:t>
            </a:r>
            <a:r>
              <a:rPr lang="en-US" sz="2400" dirty="0" smtClean="0"/>
              <a:t>The children’s macro </a:t>
            </a:r>
            <a:r>
              <a:rPr lang="en-US" sz="2400" dirty="0"/>
              <a:t>nutrient intake </a:t>
            </a:r>
            <a:r>
              <a:rPr lang="en-US" sz="2400" dirty="0" smtClean="0"/>
              <a:t>is significantly difference among four levels of nutritional status.  Physical activities </a:t>
            </a:r>
            <a:r>
              <a:rPr lang="en-US" sz="2400" dirty="0"/>
              <a:t>of sleeping and active </a:t>
            </a:r>
            <a:r>
              <a:rPr lang="en-US" sz="2400" dirty="0" smtClean="0"/>
              <a:t>movement were significantly difference </a:t>
            </a:r>
            <a:r>
              <a:rPr lang="en-US" sz="2400" dirty="0"/>
              <a:t>between students who are thin, normal, overweight and obese. Obesity in elementary school students was influenced by energy intake and duration of sleep activities.</a:t>
            </a:r>
          </a:p>
        </p:txBody>
      </p:sp>
      <p:pic>
        <p:nvPicPr>
          <p:cNvPr id="36" name="Picture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8138" y="29023632"/>
            <a:ext cx="5621513" cy="811229"/>
          </a:xfrm>
          <a:prstGeom prst="rect">
            <a:avLst/>
          </a:prstGeom>
        </p:spPr>
      </p:pic>
      <p:sp>
        <p:nvSpPr>
          <p:cNvPr id="39" name="Subtitle 2"/>
          <p:cNvSpPr txBox="1">
            <a:spLocks/>
          </p:cNvSpPr>
          <p:nvPr/>
        </p:nvSpPr>
        <p:spPr>
          <a:xfrm>
            <a:off x="802461" y="29954483"/>
            <a:ext cx="8103007" cy="2691263"/>
          </a:xfrm>
          <a:prstGeom prst="rect">
            <a:avLst/>
          </a:prstGeom>
        </p:spPr>
        <p:txBody>
          <a:bodyPr vert="horz" lIns="90136" tIns="45068" rIns="90136" bIns="45068" rtlCol="0">
            <a:normAutofit fontScale="92500"/>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marL="284163" indent="-284163" algn="just">
              <a:lnSpc>
                <a:spcPct val="110000"/>
              </a:lnSpc>
              <a:spcBef>
                <a:spcPts val="0"/>
              </a:spcBef>
              <a:buAutoNum type="arabicParenR"/>
            </a:pPr>
            <a:r>
              <a:rPr lang="id-ID" sz="2000" dirty="0" smtClean="0"/>
              <a:t>Nurdin </a:t>
            </a:r>
            <a:r>
              <a:rPr lang="id-ID" sz="2000" dirty="0"/>
              <a:t>SU, Indriyani Y, Zuraida R. 2015. School-Based Modified Lifestyle for Increasing Phytosterol Intake of Obese School Children in Bandar Lampung.  Research Report.  Bandar Lampung. </a:t>
            </a:r>
            <a:endParaRPr lang="en-US" sz="2000" dirty="0"/>
          </a:p>
          <a:p>
            <a:pPr marL="284163" indent="-284163" algn="just">
              <a:lnSpc>
                <a:spcPct val="110000"/>
              </a:lnSpc>
              <a:spcBef>
                <a:spcPts val="0"/>
              </a:spcBef>
              <a:buAutoNum type="arabicParenR"/>
            </a:pPr>
            <a:r>
              <a:rPr lang="en-US" sz="2000" dirty="0" smtClean="0"/>
              <a:t>Ebbeling </a:t>
            </a:r>
            <a:r>
              <a:rPr lang="en-US" sz="2000" dirty="0"/>
              <a:t>CB, Pawlak DB, Ludwig DS.  2002.  Childhood obesity: public-health crisis, </a:t>
            </a:r>
            <a:r>
              <a:rPr lang="en-US" sz="2000" dirty="0" err="1"/>
              <a:t>commonsen</a:t>
            </a:r>
            <a:r>
              <a:rPr lang="en-US" sz="2000" dirty="0"/>
              <a:t> secure. Lancet. </a:t>
            </a:r>
            <a:r>
              <a:rPr lang="en-US" sz="2000" dirty="0" smtClean="0"/>
              <a:t>360 (</a:t>
            </a:r>
            <a:r>
              <a:rPr lang="en-US" sz="2000" dirty="0"/>
              <a:t>9331</a:t>
            </a:r>
            <a:r>
              <a:rPr lang="en-US" sz="2000" dirty="0" smtClean="0"/>
              <a:t>): 473-82</a:t>
            </a:r>
            <a:r>
              <a:rPr lang="en-US" sz="2000" dirty="0"/>
              <a:t>.</a:t>
            </a:r>
          </a:p>
          <a:p>
            <a:pPr marL="284163" indent="-284163" algn="just">
              <a:lnSpc>
                <a:spcPct val="110000"/>
              </a:lnSpc>
              <a:spcBef>
                <a:spcPts val="0"/>
              </a:spcBef>
              <a:buFont typeface="+mj-lt"/>
              <a:buAutoNum type="arabicParenR"/>
            </a:pPr>
            <a:r>
              <a:rPr lang="en-US" sz="1971" dirty="0"/>
              <a:t>Indriani Y., </a:t>
            </a:r>
            <a:r>
              <a:rPr lang="en-US" sz="1971" dirty="0" err="1"/>
              <a:t>Nurdin</a:t>
            </a:r>
            <a:r>
              <a:rPr lang="en-US" sz="1971" dirty="0"/>
              <a:t> SU, </a:t>
            </a:r>
            <a:r>
              <a:rPr lang="en-US" sz="1971" dirty="0" err="1"/>
              <a:t>Zuraida</a:t>
            </a:r>
            <a:r>
              <a:rPr lang="en-US" sz="1971" dirty="0"/>
              <a:t> R. 2016. Prevalence and </a:t>
            </a:r>
            <a:r>
              <a:rPr lang="en-US" sz="1971" dirty="0" err="1" smtClean="0"/>
              <a:t>Determinan</a:t>
            </a:r>
            <a:r>
              <a:rPr lang="en-US" sz="1971" dirty="0" smtClean="0"/>
              <a:t> of overweight and Obese in </a:t>
            </a:r>
            <a:r>
              <a:rPr lang="en-US" sz="1971" dirty="0"/>
              <a:t>Elementary School Children in Bandar Lampung. Proceedings of the National Tempe Day National Seminar: 270-283. Bandar Lampung, May 28, 2016.</a:t>
            </a:r>
            <a:endParaRPr lang="id-ID" sz="1971" dirty="0"/>
          </a:p>
        </p:txBody>
      </p:sp>
      <p:sp>
        <p:nvSpPr>
          <p:cNvPr id="42" name="Subtitle 2"/>
          <p:cNvSpPr txBox="1">
            <a:spLocks/>
          </p:cNvSpPr>
          <p:nvPr/>
        </p:nvSpPr>
        <p:spPr>
          <a:xfrm>
            <a:off x="9914533" y="29999683"/>
            <a:ext cx="8103006" cy="2117326"/>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en-US" sz="2000" dirty="0"/>
              <a:t>We express our gratitude to the Institute of Research and Community Service (LP2M) University of Lampung for supporting this research through the 2017 Supervisor Lecturer Research Number: 808 / UN26.21 / PP / 2017, July 27 2017</a:t>
            </a:r>
            <a:endParaRPr lang="id-ID" sz="2000" dirty="0"/>
          </a:p>
        </p:txBody>
      </p:sp>
      <p:pic>
        <p:nvPicPr>
          <p:cNvPr id="43" name="Picture 4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32857636"/>
            <a:ext cx="18878551" cy="700876"/>
          </a:xfrm>
          <a:prstGeom prst="rect">
            <a:avLst/>
          </a:prstGeom>
        </p:spPr>
      </p:pic>
      <p:pic>
        <p:nvPicPr>
          <p:cNvPr id="17" name="Pictur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3420" y="17559564"/>
            <a:ext cx="5621513" cy="811229"/>
          </a:xfrm>
          <a:prstGeom prst="rect">
            <a:avLst/>
          </a:prstGeom>
        </p:spPr>
      </p:pic>
      <p:pic>
        <p:nvPicPr>
          <p:cNvPr id="45" name="Picture 44"/>
          <p:cNvPicPr/>
          <p:nvPr/>
        </p:nvPicPr>
        <p:blipFill>
          <a:blip r:embed="rId10"/>
          <a:srcRect/>
          <a:stretch>
            <a:fillRect/>
          </a:stretch>
        </p:blipFill>
        <p:spPr bwMode="auto">
          <a:xfrm>
            <a:off x="1146385" y="3121242"/>
            <a:ext cx="1703525" cy="1758430"/>
          </a:xfrm>
          <a:prstGeom prst="rect">
            <a:avLst/>
          </a:prstGeom>
          <a:noFill/>
          <a:ln w="9525">
            <a:noFill/>
            <a:miter lim="800000"/>
            <a:headEnd/>
            <a:tailEnd/>
          </a:ln>
        </p:spPr>
      </p:pic>
      <p:pic>
        <p:nvPicPr>
          <p:cNvPr id="46" name="Picture 45"/>
          <p:cNvPicPr/>
          <p:nvPr/>
        </p:nvPicPr>
        <p:blipFill>
          <a:blip r:embed="rId10"/>
          <a:srcRect/>
          <a:stretch>
            <a:fillRect/>
          </a:stretch>
        </p:blipFill>
        <p:spPr bwMode="auto">
          <a:xfrm>
            <a:off x="15759134" y="3121242"/>
            <a:ext cx="1703525" cy="1758430"/>
          </a:xfrm>
          <a:prstGeom prst="rect">
            <a:avLst/>
          </a:prstGeom>
          <a:noFill/>
          <a:ln w="9525">
            <a:noFill/>
            <a:miter lim="800000"/>
            <a:headEnd/>
            <a:tailEnd/>
          </a:ln>
        </p:spPr>
      </p:pic>
      <p:graphicFrame>
        <p:nvGraphicFramePr>
          <p:cNvPr id="47" name="Chart 46"/>
          <p:cNvGraphicFramePr>
            <a:graphicFrameLocks/>
          </p:cNvGraphicFramePr>
          <p:nvPr>
            <p:extLst>
              <p:ext uri="{D42A27DB-BD31-4B8C-83A1-F6EECF244321}">
                <p14:modId xmlns:p14="http://schemas.microsoft.com/office/powerpoint/2010/main" val="325614927"/>
              </p:ext>
            </p:extLst>
          </p:nvPr>
        </p:nvGraphicFramePr>
        <p:xfrm>
          <a:off x="10697443" y="8671035"/>
          <a:ext cx="6641279" cy="3216165"/>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50" name="Chart 49"/>
          <p:cNvGraphicFramePr>
            <a:graphicFrameLocks/>
          </p:cNvGraphicFramePr>
          <p:nvPr>
            <p:extLst>
              <p:ext uri="{D42A27DB-BD31-4B8C-83A1-F6EECF244321}">
                <p14:modId xmlns:p14="http://schemas.microsoft.com/office/powerpoint/2010/main" val="3866000332"/>
              </p:ext>
            </p:extLst>
          </p:nvPr>
        </p:nvGraphicFramePr>
        <p:xfrm>
          <a:off x="9825468" y="19069348"/>
          <a:ext cx="4140568" cy="2790904"/>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54" name="Chart 53"/>
          <p:cNvGraphicFramePr>
            <a:graphicFrameLocks/>
          </p:cNvGraphicFramePr>
          <p:nvPr>
            <p:extLst>
              <p:ext uri="{D42A27DB-BD31-4B8C-83A1-F6EECF244321}">
                <p14:modId xmlns:p14="http://schemas.microsoft.com/office/powerpoint/2010/main" val="2181542526"/>
              </p:ext>
            </p:extLst>
          </p:nvPr>
        </p:nvGraphicFramePr>
        <p:xfrm>
          <a:off x="14018083" y="19071977"/>
          <a:ext cx="4210540" cy="2788275"/>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55" name="Chart 54"/>
          <p:cNvGraphicFramePr>
            <a:graphicFrameLocks/>
          </p:cNvGraphicFramePr>
          <p:nvPr>
            <p:extLst>
              <p:ext uri="{D42A27DB-BD31-4B8C-83A1-F6EECF244321}">
                <p14:modId xmlns:p14="http://schemas.microsoft.com/office/powerpoint/2010/main" val="657220699"/>
              </p:ext>
            </p:extLst>
          </p:nvPr>
        </p:nvGraphicFramePr>
        <p:xfrm>
          <a:off x="9825468" y="16113890"/>
          <a:ext cx="4140568" cy="2725903"/>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56" name="Chart 55"/>
          <p:cNvGraphicFramePr>
            <a:graphicFrameLocks/>
          </p:cNvGraphicFramePr>
          <p:nvPr>
            <p:extLst>
              <p:ext uri="{D42A27DB-BD31-4B8C-83A1-F6EECF244321}">
                <p14:modId xmlns:p14="http://schemas.microsoft.com/office/powerpoint/2010/main" val="1159325013"/>
              </p:ext>
            </p:extLst>
          </p:nvPr>
        </p:nvGraphicFramePr>
        <p:xfrm>
          <a:off x="14018084" y="16113891"/>
          <a:ext cx="4198663" cy="2710138"/>
        </p:xfrm>
        <a:graphic>
          <a:graphicData uri="http://schemas.openxmlformats.org/drawingml/2006/chart">
            <c:chart xmlns:c="http://schemas.openxmlformats.org/drawingml/2006/chart" xmlns:r="http://schemas.openxmlformats.org/officeDocument/2006/relationships" r:id="rId15"/>
          </a:graphicData>
        </a:graphic>
      </p:graphicFrame>
      <p:sp>
        <p:nvSpPr>
          <p:cNvPr id="7" name="Rounded Rectangle 6"/>
          <p:cNvSpPr/>
          <p:nvPr/>
        </p:nvSpPr>
        <p:spPr>
          <a:xfrm>
            <a:off x="9565351" y="29039397"/>
            <a:ext cx="8905466" cy="842718"/>
          </a:xfrm>
          <a:prstGeom prst="roundRect">
            <a:avLst/>
          </a:prstGeom>
          <a:solidFill>
            <a:srgbClr val="BD2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ACKNOWLEDGEMENT</a:t>
            </a:r>
            <a:endParaRPr lang="en-US" dirty="0"/>
          </a:p>
        </p:txBody>
      </p:sp>
    </p:spTree>
    <p:extLst>
      <p:ext uri="{BB962C8B-B14F-4D97-AF65-F5344CB8AC3E}">
        <p14:creationId xmlns:p14="http://schemas.microsoft.com/office/powerpoint/2010/main" val="317444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1495</TotalTime>
  <Words>1003</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PREVALENCE AND INFLUENCING FACTORS ON OBESITY OF ELEMENTARY  SCHOOL CHILDREN IN PERIURBAN AREA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Yaktiworo Indriani</cp:lastModifiedBy>
  <cp:revision>45</cp:revision>
  <cp:lastPrinted>2019-06-22T13:50:38Z</cp:lastPrinted>
  <dcterms:created xsi:type="dcterms:W3CDTF">2019-02-12T05:52:57Z</dcterms:created>
  <dcterms:modified xsi:type="dcterms:W3CDTF">2019-11-14T04:30:19Z</dcterms:modified>
</cp:coreProperties>
</file>