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i\Skripsi\Book1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mi\Skripsi\Book1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06563376410527"/>
          <c:y val="3.5015487041605724E-2"/>
          <c:w val="0.80305411400673155"/>
          <c:h val="0.699967165458899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Sheet1!$AD$18</c:f>
              <c:strCache>
                <c:ptCount val="1"/>
                <c:pt idx="0">
                  <c:v>1kHz(mV)</c:v>
                </c:pt>
              </c:strCache>
            </c:strRef>
          </c:tx>
          <c:xVal>
            <c:numRef>
              <c:f>Sheet1!$AC$20:$AC$36</c:f>
              <c:numCache>
                <c:formatCode>General</c:formatCode>
                <c:ptCount val="17"/>
                <c:pt idx="0">
                  <c:v>7.8</c:v>
                </c:pt>
                <c:pt idx="1">
                  <c:v>7.8</c:v>
                </c:pt>
                <c:pt idx="2">
                  <c:v>7.9</c:v>
                </c:pt>
                <c:pt idx="3">
                  <c:v>8.1</c:v>
                </c:pt>
                <c:pt idx="4">
                  <c:v>8.1999999999999993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8.5</c:v>
                </c:pt>
                <c:pt idx="8">
                  <c:v>8.6</c:v>
                </c:pt>
                <c:pt idx="9">
                  <c:v>8.6</c:v>
                </c:pt>
                <c:pt idx="10">
                  <c:v>8.9</c:v>
                </c:pt>
                <c:pt idx="11">
                  <c:v>8.9</c:v>
                </c:pt>
                <c:pt idx="12">
                  <c:v>9.1</c:v>
                </c:pt>
                <c:pt idx="13">
                  <c:v>9.1999999999999993</c:v>
                </c:pt>
                <c:pt idx="14">
                  <c:v>9.6</c:v>
                </c:pt>
                <c:pt idx="15">
                  <c:v>9.6</c:v>
                </c:pt>
                <c:pt idx="16">
                  <c:v>9.6999999999999993</c:v>
                </c:pt>
              </c:numCache>
            </c:numRef>
          </c:xVal>
          <c:yVal>
            <c:numRef>
              <c:f>Sheet1!$AD$20:$AD$36</c:f>
              <c:numCache>
                <c:formatCode>0.00</c:formatCode>
                <c:ptCount val="17"/>
                <c:pt idx="0">
                  <c:v>42.666666666666664</c:v>
                </c:pt>
                <c:pt idx="1">
                  <c:v>43.333333333333336</c:v>
                </c:pt>
                <c:pt idx="2">
                  <c:v>43</c:v>
                </c:pt>
                <c:pt idx="3">
                  <c:v>43</c:v>
                </c:pt>
                <c:pt idx="4">
                  <c:v>45</c:v>
                </c:pt>
                <c:pt idx="5">
                  <c:v>47.333333333333336</c:v>
                </c:pt>
                <c:pt idx="6">
                  <c:v>46</c:v>
                </c:pt>
                <c:pt idx="7">
                  <c:v>44</c:v>
                </c:pt>
                <c:pt idx="8">
                  <c:v>47.333333333333336</c:v>
                </c:pt>
                <c:pt idx="9">
                  <c:v>45.666666666666664</c:v>
                </c:pt>
                <c:pt idx="10">
                  <c:v>46.333333333333336</c:v>
                </c:pt>
                <c:pt idx="11">
                  <c:v>46.333333333333336</c:v>
                </c:pt>
                <c:pt idx="12">
                  <c:v>49</c:v>
                </c:pt>
                <c:pt idx="13">
                  <c:v>49.333333333333336</c:v>
                </c:pt>
                <c:pt idx="14">
                  <c:v>52</c:v>
                </c:pt>
                <c:pt idx="15">
                  <c:v>52</c:v>
                </c:pt>
                <c:pt idx="16">
                  <c:v>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0D-46A6-8586-771B85EE9B82}"/>
            </c:ext>
          </c:extLst>
        </c:ser>
        <c:ser>
          <c:idx val="1"/>
          <c:order val="1"/>
          <c:tx>
            <c:strRef>
              <c:f>Sheet1!$AE$18</c:f>
              <c:strCache>
                <c:ptCount val="1"/>
                <c:pt idx="0">
                  <c:v>10kHz (mV)</c:v>
                </c:pt>
              </c:strCache>
            </c:strRef>
          </c:tx>
          <c:xVal>
            <c:numRef>
              <c:f>Sheet1!$AC$20:$AC$36</c:f>
              <c:numCache>
                <c:formatCode>General</c:formatCode>
                <c:ptCount val="17"/>
                <c:pt idx="0">
                  <c:v>7.8</c:v>
                </c:pt>
                <c:pt idx="1">
                  <c:v>7.8</c:v>
                </c:pt>
                <c:pt idx="2">
                  <c:v>7.9</c:v>
                </c:pt>
                <c:pt idx="3">
                  <c:v>8.1</c:v>
                </c:pt>
                <c:pt idx="4">
                  <c:v>8.1999999999999993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8.5</c:v>
                </c:pt>
                <c:pt idx="8">
                  <c:v>8.6</c:v>
                </c:pt>
                <c:pt idx="9">
                  <c:v>8.6</c:v>
                </c:pt>
                <c:pt idx="10">
                  <c:v>8.9</c:v>
                </c:pt>
                <c:pt idx="11">
                  <c:v>8.9</c:v>
                </c:pt>
                <c:pt idx="12">
                  <c:v>9.1</c:v>
                </c:pt>
                <c:pt idx="13">
                  <c:v>9.1999999999999993</c:v>
                </c:pt>
                <c:pt idx="14">
                  <c:v>9.6</c:v>
                </c:pt>
                <c:pt idx="15">
                  <c:v>9.6</c:v>
                </c:pt>
                <c:pt idx="16">
                  <c:v>9.6999999999999993</c:v>
                </c:pt>
              </c:numCache>
            </c:numRef>
          </c:xVal>
          <c:yVal>
            <c:numRef>
              <c:f>Sheet1!$AE$20:$AE$36</c:f>
              <c:numCache>
                <c:formatCode>0.00</c:formatCode>
                <c:ptCount val="17"/>
                <c:pt idx="0">
                  <c:v>48.666666666666664</c:v>
                </c:pt>
                <c:pt idx="1">
                  <c:v>49</c:v>
                </c:pt>
                <c:pt idx="2">
                  <c:v>49.666666666666664</c:v>
                </c:pt>
                <c:pt idx="3">
                  <c:v>50.333333333333336</c:v>
                </c:pt>
                <c:pt idx="4">
                  <c:v>52.333333333333336</c:v>
                </c:pt>
                <c:pt idx="5">
                  <c:v>55.666666666666664</c:v>
                </c:pt>
                <c:pt idx="6">
                  <c:v>53.333333333333336</c:v>
                </c:pt>
                <c:pt idx="7">
                  <c:v>53.666666666666664</c:v>
                </c:pt>
                <c:pt idx="8">
                  <c:v>54.333333333333336</c:v>
                </c:pt>
                <c:pt idx="9">
                  <c:v>54</c:v>
                </c:pt>
                <c:pt idx="10">
                  <c:v>53.666666666666664</c:v>
                </c:pt>
                <c:pt idx="11">
                  <c:v>54.333333333333336</c:v>
                </c:pt>
                <c:pt idx="12">
                  <c:v>58</c:v>
                </c:pt>
                <c:pt idx="13">
                  <c:v>58.666666666666664</c:v>
                </c:pt>
                <c:pt idx="14">
                  <c:v>60</c:v>
                </c:pt>
                <c:pt idx="15">
                  <c:v>61</c:v>
                </c:pt>
                <c:pt idx="16">
                  <c:v>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20D-46A6-8586-771B85EE9B82}"/>
            </c:ext>
          </c:extLst>
        </c:ser>
        <c:ser>
          <c:idx val="2"/>
          <c:order val="2"/>
          <c:tx>
            <c:strRef>
              <c:f>Sheet1!$AF$18</c:f>
              <c:strCache>
                <c:ptCount val="1"/>
                <c:pt idx="0">
                  <c:v>100kHz (mV)</c:v>
                </c:pt>
              </c:strCache>
            </c:strRef>
          </c:tx>
          <c:xVal>
            <c:numRef>
              <c:f>Sheet1!$AC$20:$AC$36</c:f>
              <c:numCache>
                <c:formatCode>General</c:formatCode>
                <c:ptCount val="17"/>
                <c:pt idx="0">
                  <c:v>7.8</c:v>
                </c:pt>
                <c:pt idx="1">
                  <c:v>7.8</c:v>
                </c:pt>
                <c:pt idx="2">
                  <c:v>7.9</c:v>
                </c:pt>
                <c:pt idx="3">
                  <c:v>8.1</c:v>
                </c:pt>
                <c:pt idx="4">
                  <c:v>8.1999999999999993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8.5</c:v>
                </c:pt>
                <c:pt idx="8">
                  <c:v>8.6</c:v>
                </c:pt>
                <c:pt idx="9">
                  <c:v>8.6</c:v>
                </c:pt>
                <c:pt idx="10">
                  <c:v>8.9</c:v>
                </c:pt>
                <c:pt idx="11">
                  <c:v>8.9</c:v>
                </c:pt>
                <c:pt idx="12">
                  <c:v>9.1</c:v>
                </c:pt>
                <c:pt idx="13">
                  <c:v>9.1999999999999993</c:v>
                </c:pt>
                <c:pt idx="14">
                  <c:v>9.6</c:v>
                </c:pt>
                <c:pt idx="15">
                  <c:v>9.6</c:v>
                </c:pt>
                <c:pt idx="16">
                  <c:v>9.6999999999999993</c:v>
                </c:pt>
              </c:numCache>
            </c:numRef>
          </c:xVal>
          <c:yVal>
            <c:numRef>
              <c:f>Sheet1!$AF$20:$AF$36</c:f>
              <c:numCache>
                <c:formatCode>0.00</c:formatCode>
                <c:ptCount val="17"/>
                <c:pt idx="0">
                  <c:v>74.333333333333329</c:v>
                </c:pt>
                <c:pt idx="1">
                  <c:v>76.666666666666671</c:v>
                </c:pt>
                <c:pt idx="2">
                  <c:v>82</c:v>
                </c:pt>
                <c:pt idx="3">
                  <c:v>84.666666666666671</c:v>
                </c:pt>
                <c:pt idx="4">
                  <c:v>86.666666666666671</c:v>
                </c:pt>
                <c:pt idx="5">
                  <c:v>87</c:v>
                </c:pt>
                <c:pt idx="6">
                  <c:v>87.333333333333329</c:v>
                </c:pt>
                <c:pt idx="7">
                  <c:v>88</c:v>
                </c:pt>
                <c:pt idx="8">
                  <c:v>90</c:v>
                </c:pt>
                <c:pt idx="9">
                  <c:v>92</c:v>
                </c:pt>
                <c:pt idx="10">
                  <c:v>102.33333333333333</c:v>
                </c:pt>
                <c:pt idx="11">
                  <c:v>102.33333333333333</c:v>
                </c:pt>
                <c:pt idx="12">
                  <c:v>113</c:v>
                </c:pt>
                <c:pt idx="13">
                  <c:v>117</c:v>
                </c:pt>
                <c:pt idx="14">
                  <c:v>119.66666666666667</c:v>
                </c:pt>
                <c:pt idx="15">
                  <c:v>123</c:v>
                </c:pt>
                <c:pt idx="16">
                  <c:v>125.66666666666667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20D-46A6-8586-771B85EE9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542288"/>
        <c:axId val="499542680"/>
      </c:scatterChart>
      <c:valAx>
        <c:axId val="499542288"/>
        <c:scaling>
          <c:orientation val="minMax"/>
          <c:max val="9.6999999999999993"/>
          <c:min val="7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Sugar Content (%Brix)</a:t>
                </a:r>
              </a:p>
            </c:rich>
          </c:tx>
          <c:layout>
            <c:manualLayout>
              <c:xMode val="edge"/>
              <c:yMode val="edge"/>
              <c:x val="0.45044923385878"/>
              <c:y val="0.8318644034411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99542680"/>
        <c:crosses val="autoZero"/>
        <c:crossBetween val="midCat"/>
        <c:majorUnit val="0.4"/>
      </c:valAx>
      <c:valAx>
        <c:axId val="499542680"/>
        <c:scaling>
          <c:orientation val="minMax"/>
          <c:max val="130"/>
          <c:min val="35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Voltage (mV)</a:t>
                </a:r>
              </a:p>
            </c:rich>
          </c:tx>
          <c:layout>
            <c:manualLayout>
              <c:xMode val="edge"/>
              <c:yMode val="edge"/>
              <c:x val="1.8710404881700258E-2"/>
              <c:y val="0.1254246041825417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499542288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1412812568104078"/>
          <c:y val="0.91974016761418331"/>
          <c:w val="0.67524900115080999"/>
          <c:h val="5.50695446464744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88011831338419"/>
          <c:y val="7.5085324232081918E-2"/>
          <c:w val="0.80362720720281489"/>
          <c:h val="0.75632581763457041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noFill/>
            </a:ln>
            <a:effectLst/>
          </c:spPr>
          <c:trendline>
            <c:trendlineType val="linear"/>
            <c:dispRSqr val="0"/>
            <c:dispEq val="0"/>
          </c:trendline>
          <c:trendline>
            <c:trendlineType val="linear"/>
            <c:dispRSqr val="1"/>
            <c:dispEq val="1"/>
            <c:trendlineLbl>
              <c:layout>
                <c:manualLayout>
                  <c:x val="3.1127349406401598E-2"/>
                  <c:y val="0.1911262798634812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>
                        <a:latin typeface="Times New Roman" pitchFamily="18" charset="0"/>
                        <a:cs typeface="Times New Roman" pitchFamily="18" charset="0"/>
                      </a:rPr>
                      <a:t>y = 26.139x - 129.02
R² = 0.9634</a:t>
                    </a:r>
                    <a:endParaRPr lang="en-US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numFmt formatCode="General" sourceLinked="0"/>
            </c:trendlineLbl>
          </c:trendline>
          <c:xVal>
            <c:numRef>
              <c:f>Sheet1!$AC$20:$AC$36</c:f>
              <c:numCache>
                <c:formatCode>General</c:formatCode>
                <c:ptCount val="17"/>
                <c:pt idx="0">
                  <c:v>7.8</c:v>
                </c:pt>
                <c:pt idx="1">
                  <c:v>7.8</c:v>
                </c:pt>
                <c:pt idx="2">
                  <c:v>7.9</c:v>
                </c:pt>
                <c:pt idx="3">
                  <c:v>8.1</c:v>
                </c:pt>
                <c:pt idx="4">
                  <c:v>8.1999999999999993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8.5</c:v>
                </c:pt>
                <c:pt idx="8">
                  <c:v>8.6</c:v>
                </c:pt>
                <c:pt idx="9">
                  <c:v>8.6</c:v>
                </c:pt>
                <c:pt idx="10">
                  <c:v>8.9</c:v>
                </c:pt>
                <c:pt idx="11">
                  <c:v>8.9</c:v>
                </c:pt>
                <c:pt idx="12">
                  <c:v>9.1</c:v>
                </c:pt>
                <c:pt idx="13">
                  <c:v>9.1999999999999993</c:v>
                </c:pt>
                <c:pt idx="14">
                  <c:v>9.6</c:v>
                </c:pt>
                <c:pt idx="15">
                  <c:v>9.6</c:v>
                </c:pt>
                <c:pt idx="16">
                  <c:v>9.6999999999999993</c:v>
                </c:pt>
              </c:numCache>
            </c:numRef>
          </c:xVal>
          <c:yVal>
            <c:numRef>
              <c:f>Sheet1!$AF$20:$AF$36</c:f>
              <c:numCache>
                <c:formatCode>0.00</c:formatCode>
                <c:ptCount val="17"/>
                <c:pt idx="0">
                  <c:v>74.333333333333329</c:v>
                </c:pt>
                <c:pt idx="1">
                  <c:v>76.666666666666671</c:v>
                </c:pt>
                <c:pt idx="2">
                  <c:v>82</c:v>
                </c:pt>
                <c:pt idx="3">
                  <c:v>84.666666666666671</c:v>
                </c:pt>
                <c:pt idx="4">
                  <c:v>86.666666666666671</c:v>
                </c:pt>
                <c:pt idx="5">
                  <c:v>87</c:v>
                </c:pt>
                <c:pt idx="6">
                  <c:v>87.333333333333329</c:v>
                </c:pt>
                <c:pt idx="7">
                  <c:v>88</c:v>
                </c:pt>
                <c:pt idx="8">
                  <c:v>90</c:v>
                </c:pt>
                <c:pt idx="9">
                  <c:v>92</c:v>
                </c:pt>
                <c:pt idx="10">
                  <c:v>102.33333333333333</c:v>
                </c:pt>
                <c:pt idx="11">
                  <c:v>102.33333333333333</c:v>
                </c:pt>
                <c:pt idx="12">
                  <c:v>113</c:v>
                </c:pt>
                <c:pt idx="13">
                  <c:v>117</c:v>
                </c:pt>
                <c:pt idx="14">
                  <c:v>119.66666666666667</c:v>
                </c:pt>
                <c:pt idx="15">
                  <c:v>123</c:v>
                </c:pt>
                <c:pt idx="16">
                  <c:v>125.66666666666667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C6-4867-836E-60DC861A38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9543072"/>
        <c:axId val="499543464"/>
      </c:scatterChart>
      <c:valAx>
        <c:axId val="499543072"/>
        <c:scaling>
          <c:orientation val="minMax"/>
          <c:max val="9.6999999999999993"/>
          <c:min val="7.7"/>
        </c:scaling>
        <c:delete val="0"/>
        <c:axPos val="b"/>
        <c:title>
          <c:tx>
            <c:rich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000">
                    <a:latin typeface="Times New Roman" pitchFamily="18" charset="0"/>
                    <a:cs typeface="Times New Roman" pitchFamily="18" charset="0"/>
                  </a:rPr>
                  <a:t>Sugar Content (%Brix)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43464"/>
        <c:crosses val="autoZero"/>
        <c:crossBetween val="midCat"/>
      </c:valAx>
      <c:valAx>
        <c:axId val="499543464"/>
        <c:scaling>
          <c:orientation val="minMax"/>
          <c:min val="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Output Voltage </a:t>
                </a:r>
                <a:r>
                  <a:rPr lang="en-US" baseline="0" dirty="0" smtClean="0">
                    <a:latin typeface="Times New Roman" pitchFamily="18" charset="0"/>
                    <a:cs typeface="Times New Roman" pitchFamily="18" charset="0"/>
                  </a:rPr>
                  <a:t>(mV</a:t>
                </a:r>
                <a:r>
                  <a:rPr lang="en-US" baseline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5430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8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3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9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5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2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6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3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2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9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CB80C-4C4C-4E57-A331-F8B628CC69CF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3DD2-6987-4A56-B023-28F33FDB49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8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0734" y="691763"/>
            <a:ext cx="9144000" cy="103710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KARAKTERISASI KAPASITOR SEMI-SILINDER </a:t>
            </a:r>
            <a:br>
              <a:rPr lang="en-US" sz="3200" b="1" dirty="0" smtClean="0"/>
            </a:br>
            <a:r>
              <a:rPr lang="en-US" sz="3200" b="1" dirty="0" smtClean="0"/>
              <a:t>SEBAGAI SENSOR TINGKAT MANIS BUAH JERUK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221" y="2353683"/>
            <a:ext cx="9144000" cy="1655762"/>
          </a:xfrm>
        </p:spPr>
        <p:txBody>
          <a:bodyPr/>
          <a:lstStyle/>
          <a:p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Surtono</a:t>
            </a:r>
            <a:r>
              <a:rPr lang="en-US" dirty="0" smtClean="0"/>
              <a:t>, </a:t>
            </a:r>
            <a:r>
              <a:rPr lang="en-US" dirty="0" err="1" smtClean="0"/>
              <a:t>Azmi</a:t>
            </a:r>
            <a:r>
              <a:rPr lang="en-US" dirty="0" smtClean="0"/>
              <a:t> </a:t>
            </a:r>
            <a:r>
              <a:rPr lang="en-US" dirty="0" err="1" smtClean="0"/>
              <a:t>Prilly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Amir </a:t>
            </a:r>
            <a:r>
              <a:rPr lang="en-US" dirty="0" err="1" smtClean="0"/>
              <a:t>Supriyanto</a:t>
            </a:r>
            <a:endParaRPr lang="en-US" dirty="0" smtClean="0"/>
          </a:p>
          <a:p>
            <a:r>
              <a:rPr lang="en-US" dirty="0" err="1" smtClean="0"/>
              <a:t>Jurusan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FMIPA UNILA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768"/>
            <a:ext cx="12192000" cy="20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680" y="3805500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 descr="IMG_20190716_1441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2" b="31465"/>
          <a:stretch>
            <a:fillRect/>
          </a:stretch>
        </p:blipFill>
        <p:spPr bwMode="auto">
          <a:xfrm>
            <a:off x="3374108" y="658762"/>
            <a:ext cx="5443783" cy="523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20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9511" y="2692315"/>
            <a:ext cx="15207206" cy="56390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MG_20190619_1238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7382"/>
          <a:stretch>
            <a:fillRect/>
          </a:stretch>
        </p:blipFill>
        <p:spPr bwMode="auto">
          <a:xfrm>
            <a:off x="3995157" y="253864"/>
            <a:ext cx="4027966" cy="59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84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Osilator</a:t>
            </a:r>
            <a:r>
              <a:rPr lang="en-US" dirty="0"/>
              <a:t> XR</a:t>
            </a:r>
            <a:r>
              <a:rPr lang="id-ID" dirty="0"/>
              <a:t>-</a:t>
            </a:r>
            <a:r>
              <a:rPr lang="en-US" dirty="0"/>
              <a:t>2206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606" y="1160206"/>
            <a:ext cx="5933394" cy="525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4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739" y="2256221"/>
            <a:ext cx="6112899" cy="305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223">
            <a:off x="5737890" y="164173"/>
            <a:ext cx="3071045" cy="1727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Latar</a:t>
            </a:r>
            <a:r>
              <a:rPr lang="en-US" sz="3200" dirty="0" smtClean="0"/>
              <a:t> </a:t>
            </a:r>
            <a:r>
              <a:rPr lang="en-US" sz="3200" dirty="0" err="1" smtClean="0"/>
              <a:t>Belakang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4355">
            <a:off x="8125457" y="412341"/>
            <a:ext cx="3410086" cy="247834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71" y="1498623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Jeruk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salah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buah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favorit</a:t>
            </a:r>
            <a:r>
              <a:rPr lang="en-US" dirty="0" smtClean="0">
                <a:sym typeface="Wingdings" panose="05000000000000000000" pitchFamily="2" charset="2"/>
              </a:rPr>
              <a:t> di Indonesia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Selalu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tersedia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lapak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pedagang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buah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err="1" smtClean="0"/>
              <a:t>Tumbuh</a:t>
            </a:r>
            <a:r>
              <a:rPr lang="en-US" dirty="0" smtClean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tropis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sub-</a:t>
            </a:r>
            <a:r>
              <a:rPr lang="en-US" dirty="0" err="1" smtClean="0"/>
              <a:t>tropis</a:t>
            </a:r>
            <a:endParaRPr lang="en-US" dirty="0" smtClean="0"/>
          </a:p>
          <a:p>
            <a:r>
              <a:rPr lang="en-US" dirty="0" err="1" smtClean="0"/>
              <a:t>Mengandung</a:t>
            </a:r>
            <a:r>
              <a:rPr lang="en-US" dirty="0" smtClean="0"/>
              <a:t> : </a:t>
            </a:r>
            <a:r>
              <a:rPr lang="en-US" dirty="0"/>
              <a:t>70 - 92% </a:t>
            </a:r>
            <a:r>
              <a:rPr lang="en-US" dirty="0" smtClean="0"/>
              <a:t>air (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), </a:t>
            </a:r>
            <a:r>
              <a:rPr lang="en-US" dirty="0" err="1" smtClean="0"/>
              <a:t>gula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sitrat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organik</a:t>
            </a:r>
            <a:r>
              <a:rPr lang="en-US" dirty="0" smtClean="0"/>
              <a:t>, </a:t>
            </a:r>
            <a:r>
              <a:rPr lang="en-US" dirty="0" err="1" smtClean="0"/>
              <a:t>asam</a:t>
            </a:r>
            <a:r>
              <a:rPr lang="en-US" dirty="0" smtClean="0"/>
              <a:t> amino, vitamin, </a:t>
            </a:r>
            <a:r>
              <a:rPr lang="en-US" dirty="0" err="1" smtClean="0"/>
              <a:t>dll</a:t>
            </a:r>
            <a:endParaRPr lang="en-US" dirty="0" smtClean="0"/>
          </a:p>
          <a:p>
            <a:r>
              <a:rPr lang="en-US" dirty="0" err="1" smtClean="0"/>
              <a:t>Kandungan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sitrat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mentah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 </a:t>
            </a:r>
            <a:r>
              <a:rPr lang="en-US" dirty="0" err="1" smtClean="0"/>
              <a:t>hingga</a:t>
            </a:r>
            <a:r>
              <a:rPr lang="en-US" dirty="0" smtClean="0"/>
              <a:t> 67%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endParaRPr lang="en-US" dirty="0" smtClean="0"/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matang</a:t>
            </a:r>
            <a:r>
              <a:rPr lang="en-US" dirty="0" smtClean="0"/>
              <a:t> </a:t>
            </a:r>
            <a:r>
              <a:rPr lang="en-US" dirty="0" err="1" smtClean="0"/>
              <a:t>tentu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manisnya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jeruk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acuan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manis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kematangan</a:t>
            </a:r>
            <a:r>
              <a:rPr lang="en-US" dirty="0" smtClean="0"/>
              <a:t> </a:t>
            </a:r>
            <a:r>
              <a:rPr lang="en-US" dirty="0" err="1" smtClean="0"/>
              <a:t>jeruk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endParaRPr lang="en-US" dirty="0" smtClean="0"/>
          </a:p>
          <a:p>
            <a:r>
              <a:rPr lang="en-US" dirty="0" err="1" smtClean="0"/>
              <a:t>Bahkan</a:t>
            </a:r>
            <a:r>
              <a:rPr lang="en-US" dirty="0" smtClean="0"/>
              <a:t> para </a:t>
            </a:r>
            <a:r>
              <a:rPr lang="en-US" dirty="0" err="1" smtClean="0"/>
              <a:t>pedagang</a:t>
            </a:r>
            <a:r>
              <a:rPr lang="en-US" dirty="0" smtClean="0"/>
              <a:t> </a:t>
            </a:r>
            <a:r>
              <a:rPr lang="en-US" dirty="0" err="1" smtClean="0"/>
              <a:t>acap</a:t>
            </a:r>
            <a:r>
              <a:rPr lang="en-US" dirty="0" smtClean="0"/>
              <a:t> kali </a:t>
            </a:r>
            <a:r>
              <a:rPr lang="en-US" dirty="0" err="1" smtClean="0"/>
              <a:t>menyediakan</a:t>
            </a:r>
            <a:r>
              <a:rPr lang="en-US" dirty="0" smtClean="0"/>
              <a:t> tester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acap</a:t>
            </a:r>
            <a:r>
              <a:rPr lang="en-US" dirty="0" smtClean="0"/>
              <a:t> kali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mendapati</a:t>
            </a:r>
            <a:r>
              <a:rPr lang="en-US" dirty="0" smtClean="0"/>
              <a:t>  </a:t>
            </a:r>
            <a:r>
              <a:rPr lang="en-US" dirty="0" err="1" smtClean="0"/>
              <a:t>jeruk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dibeli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manis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dimakan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sensor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“</a:t>
            </a:r>
            <a:r>
              <a:rPr lang="en-US" dirty="0" err="1" smtClean="0"/>
              <a:t>menilai</a:t>
            </a:r>
            <a:r>
              <a:rPr lang="en-US" dirty="0" smtClean="0"/>
              <a:t>”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manis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jeruk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pic>
        <p:nvPicPr>
          <p:cNvPr id="4" name="Content Placeholder 3" descr="D:\E-nose TA\Skripsi Ami\figure 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79" y="3058311"/>
            <a:ext cx="8536885" cy="228835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83607" y="3384519"/>
            <a:ext cx="22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Rancangan</a:t>
            </a:r>
            <a:r>
              <a:rPr lang="en-US" dirty="0" smtClean="0"/>
              <a:t> Hardware :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2654" y="2234315"/>
            <a:ext cx="127228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929624"/>
              </p:ext>
            </p:extLst>
          </p:nvPr>
        </p:nvGraphicFramePr>
        <p:xfrm>
          <a:off x="1852654" y="2234316"/>
          <a:ext cx="8268277" cy="556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Visio" r:id="rId4" imgW="5753118" imgH="380895" progId="Visio.Drawing.15">
                  <p:embed/>
                </p:oleObj>
              </mc:Choice>
              <mc:Fallback>
                <p:oleObj name="Visio" r:id="rId4" imgW="5753118" imgH="38089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54" y="2234316"/>
                        <a:ext cx="8268277" cy="556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0871" y="1617320"/>
            <a:ext cx="3381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Diagram Blok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Tampak</a:t>
            </a:r>
            <a:r>
              <a:rPr lang="en-US" sz="3600" dirty="0" smtClean="0"/>
              <a:t> </a:t>
            </a:r>
            <a:r>
              <a:rPr lang="en-US" sz="3600" dirty="0" err="1" smtClean="0"/>
              <a:t>samping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atas</a:t>
            </a:r>
            <a:r>
              <a:rPr lang="en-US" sz="3600" dirty="0" smtClean="0"/>
              <a:t> sensor semi </a:t>
            </a:r>
            <a:r>
              <a:rPr lang="en-US" sz="3600" dirty="0" err="1" smtClean="0"/>
              <a:t>silinder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r="48907" b="8344"/>
          <a:stretch/>
        </p:blipFill>
        <p:spPr>
          <a:xfrm>
            <a:off x="1975197" y="2511814"/>
            <a:ext cx="1610844" cy="19730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372349" y="2088253"/>
            <a:ext cx="4517210" cy="3199364"/>
            <a:chOff x="0" y="0"/>
            <a:chExt cx="3145536" cy="2399386"/>
          </a:xfrm>
        </p:grpSpPr>
        <p:sp>
          <p:nvSpPr>
            <p:cNvPr id="7" name="Rectangle 6"/>
            <p:cNvSpPr/>
            <p:nvPr/>
          </p:nvSpPr>
          <p:spPr>
            <a:xfrm>
              <a:off x="778764" y="2216963"/>
              <a:ext cx="67499" cy="18242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(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  <a:cs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29058" y="2216963"/>
              <a:ext cx="89999" cy="18242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a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96116" y="2216963"/>
              <a:ext cx="67499" cy="18242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)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188464" y="2216963"/>
              <a:ext cx="67499" cy="18242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( 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38758" y="2216963"/>
              <a:ext cx="101350" cy="18242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 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14961" y="2216963"/>
              <a:ext cx="67499" cy="182423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) </a:t>
              </a:r>
              <a:endParaRPr lang="en-US" sz="1200">
                <a:effectLst/>
                <a:latin typeface="Times New Roman" panose="02020603050405020304" pitchFamily="18" charset="0"/>
                <a:ea typeface="MS Mincho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199644"/>
              <a:ext cx="1530096" cy="1889760"/>
            </a:xfrm>
            <a:prstGeom prst="rect">
              <a:avLst/>
            </a:prstGeom>
          </p:spPr>
        </p:pic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56004" y="0"/>
              <a:ext cx="1589532" cy="2095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7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pic>
        <p:nvPicPr>
          <p:cNvPr id="4" name="Content Placeholder 3" descr="D:\E-nose TA\Skripsi Ami\figure 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81" y="1690688"/>
            <a:ext cx="8536885" cy="2288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68842" y="3857312"/>
            <a:ext cx="8225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plat </a:t>
            </a:r>
            <a:r>
              <a:rPr lang="en-US" dirty="0" err="1" smtClean="0"/>
              <a:t>tembaga</a:t>
            </a:r>
            <a:r>
              <a:rPr lang="en-US" dirty="0" smtClean="0"/>
              <a:t>, </a:t>
            </a:r>
            <a:r>
              <a:rPr lang="en-US" dirty="0" err="1" smtClean="0"/>
              <a:t>tebal</a:t>
            </a:r>
            <a:r>
              <a:rPr lang="en-US" dirty="0" smtClean="0"/>
              <a:t> 3 mm, </a:t>
            </a:r>
            <a:r>
              <a:rPr lang="en-US" dirty="0" err="1" smtClean="0"/>
              <a:t>panjang</a:t>
            </a:r>
            <a:r>
              <a:rPr lang="en-US" dirty="0" smtClean="0"/>
              <a:t> 13 cm, </a:t>
            </a:r>
            <a:r>
              <a:rPr lang="en-US" dirty="0" err="1" smtClean="0"/>
              <a:t>lebar</a:t>
            </a:r>
            <a:r>
              <a:rPr lang="en-US" dirty="0" smtClean="0"/>
              <a:t> 4 cm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Disusun</a:t>
            </a:r>
            <a:r>
              <a:rPr lang="en-US" dirty="0" smtClean="0"/>
              <a:t> semi </a:t>
            </a:r>
            <a:r>
              <a:rPr lang="en-US" dirty="0" err="1" smtClean="0"/>
              <a:t>silinder</a:t>
            </a:r>
            <a:r>
              <a:rPr lang="en-US" dirty="0" smtClean="0"/>
              <a:t> :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plat </a:t>
            </a:r>
            <a:r>
              <a:rPr lang="en-US" dirty="0" err="1" smtClean="0"/>
              <a:t>ditekuk</a:t>
            </a:r>
            <a:r>
              <a:rPr lang="en-US" dirty="0" smtClean="0"/>
              <a:t> ½ </a:t>
            </a:r>
            <a:r>
              <a:rPr lang="en-US" dirty="0" err="1" smtClean="0"/>
              <a:t>lingkaran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digabungkan</a:t>
            </a:r>
            <a:r>
              <a:rPr lang="en-US" dirty="0" smtClean="0"/>
              <a:t> </a:t>
            </a:r>
            <a:r>
              <a:rPr lang="en-US" dirty="0" smtClean="0"/>
              <a:t>, </a:t>
            </a:r>
            <a:endParaRPr lang="en-US" dirty="0" smtClean="0"/>
          </a:p>
          <a:p>
            <a:r>
              <a:rPr lang="en-US" dirty="0" smtClean="0"/>
              <a:t>     diameter 8,5 cm </a:t>
            </a:r>
            <a:r>
              <a:rPr lang="en-US" dirty="0" smtClean="0"/>
              <a:t>, d = 5 mm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8842" y="5070523"/>
            <a:ext cx="3971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Osilator</a:t>
            </a:r>
            <a:r>
              <a:rPr lang="en-US" dirty="0" smtClean="0"/>
              <a:t>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Pembangkit</a:t>
            </a:r>
            <a:r>
              <a:rPr lang="en-US" dirty="0" smtClean="0"/>
              <a:t> AC sinus, </a:t>
            </a:r>
            <a:r>
              <a:rPr lang="en-US" dirty="0" err="1" smtClean="0"/>
              <a:t>modul</a:t>
            </a:r>
            <a:r>
              <a:rPr lang="en-US" dirty="0" smtClean="0"/>
              <a:t> XR-2206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Frekuensi</a:t>
            </a:r>
            <a:r>
              <a:rPr lang="en-US" dirty="0" smtClean="0"/>
              <a:t> : 1 kHz, 10 kHz, 100 kHz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92446" y="5934805"/>
            <a:ext cx="985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 Rectifier 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Penyearah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penuh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4 </a:t>
            </a:r>
            <a:r>
              <a:rPr lang="en-US" dirty="0" err="1" smtClean="0"/>
              <a:t>dioda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09683" y="5057641"/>
            <a:ext cx="4874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Multimeter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sensor (DC)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disearahkan</a:t>
            </a:r>
            <a:r>
              <a:rPr lang="en-US" dirty="0"/>
              <a:t> </a:t>
            </a:r>
            <a:r>
              <a:rPr lang="en-US" dirty="0" err="1" smtClean="0"/>
              <a:t>gelombangnya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14781" y="1690688"/>
            <a:ext cx="229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Rancangan</a:t>
            </a:r>
            <a:r>
              <a:rPr lang="en-US" dirty="0" smtClean="0"/>
              <a:t> Hardware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Pengambilan</a:t>
            </a:r>
            <a:r>
              <a:rPr lang="en-US" dirty="0" smtClean="0"/>
              <a:t>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685565"/>
              </p:ext>
            </p:extLst>
          </p:nvPr>
        </p:nvGraphicFramePr>
        <p:xfrm>
          <a:off x="1264575" y="2063879"/>
          <a:ext cx="4510405" cy="2272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452">
                  <a:extLst>
                    <a:ext uri="{9D8B030D-6E8A-4147-A177-3AD203B41FA5}">
                      <a16:colId xmlns:a16="http://schemas.microsoft.com/office/drawing/2014/main" val="496644813"/>
                    </a:ext>
                  </a:extLst>
                </a:gridCol>
                <a:gridCol w="802269">
                  <a:extLst>
                    <a:ext uri="{9D8B030D-6E8A-4147-A177-3AD203B41FA5}">
                      <a16:colId xmlns:a16="http://schemas.microsoft.com/office/drawing/2014/main" val="161652457"/>
                    </a:ext>
                  </a:extLst>
                </a:gridCol>
                <a:gridCol w="908452">
                  <a:extLst>
                    <a:ext uri="{9D8B030D-6E8A-4147-A177-3AD203B41FA5}">
                      <a16:colId xmlns:a16="http://schemas.microsoft.com/office/drawing/2014/main" val="965523705"/>
                    </a:ext>
                  </a:extLst>
                </a:gridCol>
                <a:gridCol w="945616">
                  <a:extLst>
                    <a:ext uri="{9D8B030D-6E8A-4147-A177-3AD203B41FA5}">
                      <a16:colId xmlns:a16="http://schemas.microsoft.com/office/drawing/2014/main" val="2833812286"/>
                    </a:ext>
                  </a:extLst>
                </a:gridCol>
                <a:gridCol w="945616">
                  <a:extLst>
                    <a:ext uri="{9D8B030D-6E8A-4147-A177-3AD203B41FA5}">
                      <a16:colId xmlns:a16="http://schemas.microsoft.com/office/drawing/2014/main" val="87416859"/>
                    </a:ext>
                  </a:extLst>
                </a:gridCol>
              </a:tblGrid>
              <a:tr h="1709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Buah ke-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Kadar Gula (%Brix)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Tegangan Keluaran (Vo)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29849"/>
                  </a:ext>
                </a:extLst>
              </a:tr>
              <a:tr h="3225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1kHz(mV)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10kHz (mV)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100kHz (mV)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5630451"/>
                  </a:ext>
                </a:extLst>
              </a:tr>
              <a:tr h="17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5757942"/>
                  </a:ext>
                </a:extLst>
              </a:tr>
              <a:tr h="17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9689682"/>
                  </a:ext>
                </a:extLst>
              </a:tr>
              <a:tr h="17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8876310"/>
                  </a:ext>
                </a:extLst>
              </a:tr>
              <a:tr h="17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694688"/>
                  </a:ext>
                </a:extLst>
              </a:tr>
              <a:tr h="170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9021457"/>
                  </a:ext>
                </a:extLst>
              </a:tr>
              <a:tr h="706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…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015438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64575" y="5049079"/>
            <a:ext cx="930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jeruk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manisnya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Brixmeter</a:t>
            </a:r>
            <a:r>
              <a:rPr lang="en-US" dirty="0" smtClean="0"/>
              <a:t> / </a:t>
            </a:r>
            <a:r>
              <a:rPr lang="en-US" dirty="0" err="1" smtClean="0"/>
              <a:t>Refraktrometer</a:t>
            </a:r>
            <a:r>
              <a:rPr lang="en-US" dirty="0" smtClean="0"/>
              <a:t> </a:t>
            </a:r>
            <a:r>
              <a:rPr lang="en-US" dirty="0" err="1" smtClean="0"/>
              <a:t>Merk</a:t>
            </a:r>
            <a:r>
              <a:rPr lang="en-US" dirty="0" smtClean="0"/>
              <a:t> </a:t>
            </a:r>
            <a:r>
              <a:rPr lang="en-US" dirty="0" err="1" smtClean="0"/>
              <a:t>Atago</a:t>
            </a:r>
            <a:r>
              <a:rPr lang="en-US" dirty="0" smtClean="0"/>
              <a:t> 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ebelum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data </a:t>
            </a:r>
            <a:r>
              <a:rPr lang="en-US" dirty="0" err="1" smtClean="0"/>
              <a:t>tengangan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sensor </a:t>
            </a:r>
            <a:endParaRPr lang="en-US" dirty="0"/>
          </a:p>
        </p:txBody>
      </p:sp>
      <p:pic>
        <p:nvPicPr>
          <p:cNvPr id="2049" name="Picture 1" descr="IMG_20190619_1158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4698" r="6349" b="8501"/>
          <a:stretch>
            <a:fillRect/>
          </a:stretch>
        </p:blipFill>
        <p:spPr bwMode="auto">
          <a:xfrm>
            <a:off x="8665213" y="1197796"/>
            <a:ext cx="1925570" cy="36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73577"/>
              </p:ext>
            </p:extLst>
          </p:nvPr>
        </p:nvGraphicFramePr>
        <p:xfrm>
          <a:off x="1264256" y="2162755"/>
          <a:ext cx="7751859" cy="314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46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sensor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frek</a:t>
            </a:r>
            <a:r>
              <a:rPr lang="en-US" dirty="0" smtClean="0"/>
              <a:t> = 100 kHz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229516"/>
              </p:ext>
            </p:extLst>
          </p:nvPr>
        </p:nvGraphicFramePr>
        <p:xfrm>
          <a:off x="1677725" y="2210462"/>
          <a:ext cx="7664394" cy="317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5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sensor </a:t>
            </a:r>
            <a:r>
              <a:rPr lang="en-US" dirty="0" err="1" smtClean="0"/>
              <a:t>kapasitif</a:t>
            </a:r>
            <a:r>
              <a:rPr lang="en-US" dirty="0" smtClean="0"/>
              <a:t> semi </a:t>
            </a:r>
            <a:r>
              <a:rPr lang="en-US" dirty="0" err="1" smtClean="0"/>
              <a:t>silinder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frek</a:t>
            </a:r>
            <a:r>
              <a:rPr lang="en-US" dirty="0" smtClean="0"/>
              <a:t> 100kHz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disbanding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frekuensi</a:t>
            </a:r>
            <a:r>
              <a:rPr lang="en-US" dirty="0" smtClean="0"/>
              <a:t> 1 kHz </a:t>
            </a:r>
            <a:r>
              <a:rPr lang="en-US" dirty="0" err="1" smtClean="0"/>
              <a:t>dan</a:t>
            </a:r>
            <a:r>
              <a:rPr lang="en-US" dirty="0" smtClean="0"/>
              <a:t> 10 kHz.</a:t>
            </a:r>
          </a:p>
          <a:p>
            <a:pPr lvl="0"/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/>
              <a:t>keluaran</a:t>
            </a:r>
            <a:r>
              <a:rPr lang="en-US" dirty="0"/>
              <a:t> </a:t>
            </a:r>
            <a:r>
              <a:rPr lang="en-US" dirty="0" smtClean="0"/>
              <a:t>sensor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korelasi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manis</a:t>
            </a:r>
            <a:r>
              <a:rPr lang="en-US" dirty="0" smtClean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 smtClean="0"/>
              <a:t>jeruk</a:t>
            </a:r>
            <a:endParaRPr lang="en-US" dirty="0" smtClean="0"/>
          </a:p>
          <a:p>
            <a:pPr lvl="0"/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sensor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orde</a:t>
            </a:r>
            <a:r>
              <a:rPr lang="en-US" dirty="0" smtClean="0"/>
              <a:t> mV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pengkondisi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(</a:t>
            </a:r>
            <a:r>
              <a:rPr lang="en-US" dirty="0" err="1" smtClean="0"/>
              <a:t>penguat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smtClean="0"/>
              <a:t> ADC</a:t>
            </a:r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391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MS Mincho</vt:lpstr>
      <vt:lpstr>Times New Roman</vt:lpstr>
      <vt:lpstr>Wingdings</vt:lpstr>
      <vt:lpstr>Office Theme</vt:lpstr>
      <vt:lpstr>Visio</vt:lpstr>
      <vt:lpstr>KARAKTERISASI KAPASITOR SEMI-SILINDER  SEBAGAI SENSOR TINGKAT MANIS BUAH JERUK</vt:lpstr>
      <vt:lpstr>Latar Belakang Masalah</vt:lpstr>
      <vt:lpstr>Metode Penelitian</vt:lpstr>
      <vt:lpstr>Tampak samping dan atas sensor semi silinder</vt:lpstr>
      <vt:lpstr>Metode Penelitian</vt:lpstr>
      <vt:lpstr>Pengambilan data</vt:lpstr>
      <vt:lpstr>Hasil Penelitian</vt:lpstr>
      <vt:lpstr>Karakteristik sensor pada frek = 100 kHz</vt:lpstr>
      <vt:lpstr>Kesimpulan</vt:lpstr>
      <vt:lpstr>PowerPoint Presentation</vt:lpstr>
      <vt:lpstr>PowerPoint Presentation</vt:lpstr>
      <vt:lpstr>PowerPoint Presentation</vt:lpstr>
      <vt:lpstr>Rangkaian Osilator XR-2206 </vt:lpstr>
      <vt:lpstr>Penyearah gelombang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KARAKTERISASI KAPASITOR SEMI-SILINDER  SEBAGAI SENSOR TINGKAT MANIS BUAH JERUK</dc:title>
  <dc:creator>User</dc:creator>
  <cp:lastModifiedBy>User</cp:lastModifiedBy>
  <cp:revision>25</cp:revision>
  <dcterms:created xsi:type="dcterms:W3CDTF">2019-09-26T18:23:03Z</dcterms:created>
  <dcterms:modified xsi:type="dcterms:W3CDTF">2019-09-27T04:25:26Z</dcterms:modified>
</cp:coreProperties>
</file>