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19" y="4646958"/>
            <a:ext cx="8449056" cy="412976"/>
          </a:xfrm>
        </p:spPr>
        <p:txBody>
          <a:bodyPr>
            <a:noAutofit/>
          </a:bodyPr>
          <a:lstStyle/>
          <a:p>
            <a:r>
              <a:rPr lang="en-US" sz="1400" dirty="0" err="1">
                <a:solidFill>
                  <a:srgbClr val="0070C0"/>
                </a:solidFill>
              </a:rPr>
              <a:t>Arif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Surtono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>
                <a:solidFill>
                  <a:srgbClr val="0070C0"/>
                </a:solidFill>
              </a:rPr>
              <a:t>Prima </a:t>
            </a:r>
            <a:r>
              <a:rPr lang="en-US" sz="1400" dirty="0" err="1" smtClean="0">
                <a:solidFill>
                  <a:srgbClr val="0070C0"/>
                </a:solidFill>
              </a:rPr>
              <a:t>Aprilliana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>
                <a:solidFill>
                  <a:srgbClr val="0070C0"/>
                </a:solidFill>
              </a:rPr>
              <a:t>Amir </a:t>
            </a:r>
            <a:r>
              <a:rPr lang="en-US" sz="1400" dirty="0" err="1" smtClean="0">
                <a:solidFill>
                  <a:srgbClr val="0070C0"/>
                </a:solidFill>
              </a:rPr>
              <a:t>Supriyanto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Gurum</a:t>
            </a:r>
            <a:r>
              <a:rPr lang="en-US" sz="1400" dirty="0">
                <a:solidFill>
                  <a:srgbClr val="0070C0"/>
                </a:solidFill>
              </a:rPr>
              <a:t> Ahmad </a:t>
            </a:r>
            <a:r>
              <a:rPr lang="en-US" sz="1400" dirty="0" err="1" smtClean="0">
                <a:solidFill>
                  <a:srgbClr val="0070C0"/>
                </a:solidFill>
              </a:rPr>
              <a:t>Pauzi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Junaidi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Sriwahyu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Suciyati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and </a:t>
            </a:r>
            <a:r>
              <a:rPr lang="en-US" sz="1400" dirty="0" err="1" smtClean="0">
                <a:solidFill>
                  <a:srgbClr val="0070C0"/>
                </a:solidFill>
              </a:rPr>
              <a:t>Warsito</a:t>
            </a:r>
            <a:endParaRPr lang="en-US" sz="1400" dirty="0">
              <a:solidFill>
                <a:srgbClr val="0070C0"/>
              </a:solidFill>
            </a:endParaRPr>
          </a:p>
          <a:p>
            <a:pPr lvl="0"/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354" y="1991561"/>
            <a:ext cx="7883821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of Cassava Starch Content </a:t>
            </a:r>
            <a:endParaRPr lang="en-ID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I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Strain Gauge Sensor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65" y="571500"/>
            <a:ext cx="1133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The 2nd International Conference on Applied Sciences Mathematics and Informatics August 9-11, 2018 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Horison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Hotel Bandar Lampung, Indonesia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5175" y="5656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D" dirty="0">
                <a:solidFill>
                  <a:srgbClr val="0070C0"/>
                </a:solidFill>
              </a:rPr>
              <a:t>Department of Physics, Faculty of Mathematic and Natural Sciences, University of Lampung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8" y="988002"/>
            <a:ext cx="2023262" cy="1213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14116" r="28981" b="16482"/>
          <a:stretch/>
        </p:blipFill>
        <p:spPr>
          <a:xfrm>
            <a:off x="5893904" y="3080593"/>
            <a:ext cx="1192696" cy="11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614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70000"/>
            <a:ext cx="9749896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87" y="534731"/>
            <a:ext cx="5426270" cy="5699125"/>
          </a:xfrm>
        </p:spPr>
      </p:pic>
      <p:sp>
        <p:nvSpPr>
          <p:cNvPr id="5" name="TextBox 4"/>
          <p:cNvSpPr txBox="1"/>
          <p:nvPr/>
        </p:nvSpPr>
        <p:spPr>
          <a:xfrm>
            <a:off x="1152525" y="4210050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Physic construction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53475" y="1647825"/>
            <a:ext cx="1636987" cy="3472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ID" sz="1400" b="1" dirty="0" smtClean="0"/>
              <a:t>Jack</a:t>
            </a:r>
            <a:endParaRPr lang="en-US" sz="1400" b="1" dirty="0"/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ID" sz="1400" b="1" dirty="0" smtClean="0"/>
              <a:t>Water bucket</a:t>
            </a:r>
            <a:endParaRPr lang="en-US" sz="1400" b="1" dirty="0"/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ID" sz="1400" b="1" dirty="0" smtClean="0"/>
              <a:t>Basket</a:t>
            </a:r>
            <a:endParaRPr lang="en-US" sz="1400" b="1" dirty="0"/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1400" b="1" i="1" dirty="0" smtClean="0"/>
              <a:t>Strain-gauge</a:t>
            </a:r>
            <a:endParaRPr lang="en-US" sz="1400" b="1" dirty="0"/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HX711</a:t>
            </a:r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Arduino </a:t>
            </a:r>
            <a:r>
              <a:rPr lang="en-US" sz="1400" b="1" dirty="0" smtClean="0"/>
              <a:t>&amp; LCD</a:t>
            </a:r>
            <a:endParaRPr lang="en-US" sz="1400" b="1" dirty="0"/>
          </a:p>
          <a:p>
            <a:pPr marL="228600" lvl="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1400" b="1" i="1" dirty="0" smtClean="0"/>
              <a:t>Laptop</a:t>
            </a:r>
            <a:endParaRPr lang="en-US" sz="1400" b="1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069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Results</a:t>
            </a:r>
            <a:endParaRPr lang="en-US" dirty="0"/>
          </a:p>
        </p:txBody>
      </p:sp>
      <p:pic>
        <p:nvPicPr>
          <p:cNvPr id="1026" name="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270000"/>
            <a:ext cx="6584751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5857875"/>
            <a:ext cx="5827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b="1" dirty="0" smtClean="0">
                <a:solidFill>
                  <a:srgbClr val="002060"/>
                </a:solidFill>
              </a:rPr>
              <a:t>Instrument for cassava starch content measurement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Untitled-3.jpg">
            <a:extLst>
              <a:ext uri="{FF2B5EF4-FFF2-40B4-BE49-F238E27FC236}">
                <a16:creationId xmlns:a16="http://schemas.microsoft.com/office/drawing/2014/main" id="{60948CAC-9E8C-4E5C-8914-63F4CA8AB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85" y="2714625"/>
            <a:ext cx="4329840" cy="261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B228A-1053-4C63-852F-8E7698D9F1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3265" r="3846" b="14090"/>
          <a:stretch/>
        </p:blipFill>
        <p:spPr bwMode="auto">
          <a:xfrm>
            <a:off x="7556426" y="216461"/>
            <a:ext cx="3969757" cy="210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562" y="1766838"/>
            <a:ext cx="13885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D" dirty="0" smtClean="0"/>
              <a:t>Electronics </a:t>
            </a:r>
          </a:p>
          <a:p>
            <a:r>
              <a:rPr lang="en-ID" dirty="0" smtClean="0"/>
              <a:t>box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2745" y="3041690"/>
            <a:ext cx="864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D" dirty="0" smtClean="0"/>
              <a:t>Basket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668" y="4021734"/>
            <a:ext cx="14187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D" sz="1600" dirty="0" smtClean="0"/>
              <a:t>Water Bucket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0651" y="4925578"/>
            <a:ext cx="819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D" dirty="0" smtClean="0"/>
              <a:t>Jack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66142"/>
              </p:ext>
            </p:extLst>
          </p:nvPr>
        </p:nvGraphicFramePr>
        <p:xfrm>
          <a:off x="3492394" y="1367632"/>
          <a:ext cx="3365606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550">
                  <a:extLst>
                    <a:ext uri="{9D8B030D-6E8A-4147-A177-3AD203B41FA5}">
                      <a16:colId xmlns:a16="http://schemas.microsoft.com/office/drawing/2014/main" val="733541377"/>
                    </a:ext>
                  </a:extLst>
                </a:gridCol>
                <a:gridCol w="821840">
                  <a:extLst>
                    <a:ext uri="{9D8B030D-6E8A-4147-A177-3AD203B41FA5}">
                      <a16:colId xmlns:a16="http://schemas.microsoft.com/office/drawing/2014/main" val="588640937"/>
                    </a:ext>
                  </a:extLst>
                </a:gridCol>
                <a:gridCol w="797766">
                  <a:extLst>
                    <a:ext uri="{9D8B030D-6E8A-4147-A177-3AD203B41FA5}">
                      <a16:colId xmlns:a16="http://schemas.microsoft.com/office/drawing/2014/main" val="227195808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739195352"/>
                    </a:ext>
                  </a:extLst>
                </a:gridCol>
              </a:tblGrid>
              <a:tr h="2042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Mass (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kg)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Error (kg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Error (%)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2409679176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Instrument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85012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2857636018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0.050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0.050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2407374688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0.100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0.100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316114391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0.200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0.200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99485848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0.500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0.493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4035575750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0.600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0.598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0.333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705808636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0.700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0.694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0.006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0.857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058038906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0.800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0.788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1.500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143291296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0.900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0.890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1.111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610006428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0.985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1.500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1520028953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1.050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1.036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1.333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888981540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1.200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1.185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1.250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446266540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1.500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1.483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0.017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1.133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2983935308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1.700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1.679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0.021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1.235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900973762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1.750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1.727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0.023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1.314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1060686243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1.976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0.024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1.200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3456804785"/>
                  </a:ext>
                </a:extLst>
              </a:tr>
              <a:tr h="20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2.200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2.169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0.031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1.409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 anchor="ctr"/>
                </a:tc>
                <a:extLst>
                  <a:ext uri="{0D108BD9-81ED-4DB2-BD59-A6C34878D82A}">
                    <a16:rowId xmlns:a16="http://schemas.microsoft.com/office/drawing/2014/main" val="239855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96085"/>
              </p:ext>
            </p:extLst>
          </p:nvPr>
        </p:nvGraphicFramePr>
        <p:xfrm>
          <a:off x="3033871" y="1689210"/>
          <a:ext cx="495109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78">
                  <a:extLst>
                    <a:ext uri="{9D8B030D-6E8A-4147-A177-3AD203B41FA5}">
                      <a16:colId xmlns:a16="http://schemas.microsoft.com/office/drawing/2014/main" val="633097765"/>
                    </a:ext>
                  </a:extLst>
                </a:gridCol>
                <a:gridCol w="1151063">
                  <a:extLst>
                    <a:ext uri="{9D8B030D-6E8A-4147-A177-3AD203B41FA5}">
                      <a16:colId xmlns:a16="http://schemas.microsoft.com/office/drawing/2014/main" val="1755709107"/>
                    </a:ext>
                  </a:extLst>
                </a:gridCol>
                <a:gridCol w="1057488">
                  <a:extLst>
                    <a:ext uri="{9D8B030D-6E8A-4147-A177-3AD203B41FA5}">
                      <a16:colId xmlns:a16="http://schemas.microsoft.com/office/drawing/2014/main" val="2747232809"/>
                    </a:ext>
                  </a:extLst>
                </a:gridCol>
                <a:gridCol w="1373592">
                  <a:extLst>
                    <a:ext uri="{9D8B030D-6E8A-4147-A177-3AD203B41FA5}">
                      <a16:colId xmlns:a16="http://schemas.microsoft.com/office/drawing/2014/main" val="297422472"/>
                    </a:ext>
                  </a:extLst>
                </a:gridCol>
                <a:gridCol w="1010674">
                  <a:extLst>
                    <a:ext uri="{9D8B030D-6E8A-4147-A177-3AD203B41FA5}">
                      <a16:colId xmlns:a16="http://schemas.microsoft.com/office/drawing/2014/main" val="15813006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  <a:latin typeface="+mn-lt"/>
                          <a:ea typeface="+mn-ea"/>
                        </a:rPr>
                        <a:t>Cassava</a:t>
                      </a:r>
                      <a:r>
                        <a:rPr lang="en-ID" sz="1400" baseline="0" dirty="0" smtClean="0">
                          <a:effectLst/>
                          <a:latin typeface="+mn-lt"/>
                          <a:ea typeface="+mn-ea"/>
                        </a:rPr>
                        <a:t>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</a:t>
                      </a:r>
                      <a:r>
                        <a:rPr lang="en-US" sz="1400" baseline="0" dirty="0" smtClean="0">
                          <a:effectLst/>
                        </a:rPr>
                        <a:t> instrument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</a:t>
                      </a:r>
                      <a:r>
                        <a:rPr lang="en-US" sz="1400" baseline="0" dirty="0" smtClean="0">
                          <a:effectLst/>
                        </a:rPr>
                        <a:t> ref.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Error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498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16.3920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16.6122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1.3255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8367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16.1480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16.3560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1.2717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4919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14.8800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15.0875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1.3753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230986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02905"/>
              </p:ext>
            </p:extLst>
          </p:nvPr>
        </p:nvGraphicFramePr>
        <p:xfrm>
          <a:off x="3200400" y="4253577"/>
          <a:ext cx="4951096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04">
                  <a:extLst>
                    <a:ext uri="{9D8B030D-6E8A-4147-A177-3AD203B41FA5}">
                      <a16:colId xmlns:a16="http://schemas.microsoft.com/office/drawing/2014/main" val="927704593"/>
                    </a:ext>
                  </a:extLst>
                </a:gridCol>
                <a:gridCol w="1015923">
                  <a:extLst>
                    <a:ext uri="{9D8B030D-6E8A-4147-A177-3AD203B41FA5}">
                      <a16:colId xmlns:a16="http://schemas.microsoft.com/office/drawing/2014/main" val="2908238536"/>
                    </a:ext>
                  </a:extLst>
                </a:gridCol>
                <a:gridCol w="1081624">
                  <a:extLst>
                    <a:ext uri="{9D8B030D-6E8A-4147-A177-3AD203B41FA5}">
                      <a16:colId xmlns:a16="http://schemas.microsoft.com/office/drawing/2014/main" val="2831535441"/>
                    </a:ext>
                  </a:extLst>
                </a:gridCol>
                <a:gridCol w="1371072">
                  <a:extLst>
                    <a:ext uri="{9D8B030D-6E8A-4147-A177-3AD203B41FA5}">
                      <a16:colId xmlns:a16="http://schemas.microsoft.com/office/drawing/2014/main" val="4254294539"/>
                    </a:ext>
                  </a:extLst>
                </a:gridCol>
                <a:gridCol w="1058773">
                  <a:extLst>
                    <a:ext uri="{9D8B030D-6E8A-4147-A177-3AD203B41FA5}">
                      <a16:colId xmlns:a16="http://schemas.microsoft.com/office/drawing/2014/main" val="39030012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smtClean="0">
                          <a:effectLst/>
                          <a:latin typeface="+mn-lt"/>
                          <a:ea typeface="+mn-ea"/>
                        </a:rPr>
                        <a:t>Cassava</a:t>
                      </a:r>
                      <a:r>
                        <a:rPr lang="en-ID" sz="1400" baseline="0" dirty="0" smtClean="0">
                          <a:effectLst/>
                          <a:latin typeface="+mn-lt"/>
                          <a:ea typeface="+mn-ea"/>
                        </a:rPr>
                        <a:t>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</a:t>
                      </a:r>
                      <a:r>
                        <a:rPr lang="en-US" sz="1400" baseline="0" dirty="0" smtClean="0">
                          <a:effectLst/>
                        </a:rPr>
                        <a:t> instrument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</a:t>
                      </a:r>
                      <a:r>
                        <a:rPr lang="en-US" sz="1400" baseline="0" dirty="0" smtClean="0">
                          <a:effectLst/>
                        </a:rPr>
                        <a:t> ref.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Error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663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17.0310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17.2762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1.4194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477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6.5040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6.6035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1.5072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3015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20.1610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20.4530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1.4277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45084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330325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1,0 Kg samples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445" y="3923893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2,2 Kg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Strain-gauge sensor </a:t>
            </a:r>
            <a:r>
              <a:rPr lang="en-US" dirty="0"/>
              <a:t>can be applied to </a:t>
            </a:r>
            <a:r>
              <a:rPr lang="en-US" dirty="0" smtClean="0"/>
              <a:t>cassava </a:t>
            </a:r>
            <a:r>
              <a:rPr lang="en-US" dirty="0"/>
              <a:t>starch </a:t>
            </a:r>
            <a:r>
              <a:rPr lang="en-US" dirty="0" smtClean="0"/>
              <a:t>content measurement instrument </a:t>
            </a:r>
            <a:r>
              <a:rPr lang="en-US" dirty="0"/>
              <a:t>using </a:t>
            </a:r>
            <a:r>
              <a:rPr lang="en-US" dirty="0" smtClean="0"/>
              <a:t>Arduino as processor. </a:t>
            </a:r>
          </a:p>
          <a:p>
            <a:r>
              <a:rPr lang="en-US" dirty="0" smtClean="0"/>
              <a:t>The </a:t>
            </a:r>
            <a:r>
              <a:rPr lang="en-US" dirty="0"/>
              <a:t>percentage of error produced by </a:t>
            </a:r>
            <a:r>
              <a:rPr lang="en-US" dirty="0" smtClean="0"/>
              <a:t>the instrument is </a:t>
            </a:r>
            <a:r>
              <a:rPr lang="en-US" dirty="0"/>
              <a:t>less than 2</a:t>
            </a:r>
            <a:r>
              <a:rPr lang="en-US" dirty="0" smtClean="0"/>
              <a:t>%.</a:t>
            </a:r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We express our gratitude to the </a:t>
            </a:r>
            <a:r>
              <a:rPr lang="en-GB" sz="2000" dirty="0" err="1"/>
              <a:t>Unila</a:t>
            </a:r>
            <a:r>
              <a:rPr lang="en-GB" sz="2000" dirty="0"/>
              <a:t> </a:t>
            </a:r>
            <a:r>
              <a:rPr lang="en-GB" sz="2000" dirty="0" smtClean="0"/>
              <a:t>Research </a:t>
            </a:r>
            <a:r>
              <a:rPr lang="en-GB" sz="2000" dirty="0"/>
              <a:t>and </a:t>
            </a:r>
            <a:r>
              <a:rPr lang="en-GB" sz="2000" dirty="0" smtClean="0"/>
              <a:t>Community </a:t>
            </a:r>
            <a:r>
              <a:rPr lang="en-GB" sz="2000" dirty="0"/>
              <a:t>S</a:t>
            </a:r>
            <a:r>
              <a:rPr lang="en-GB" sz="2000" dirty="0" smtClean="0"/>
              <a:t>ervice </a:t>
            </a:r>
            <a:r>
              <a:rPr lang="en-GB" sz="2000" dirty="0"/>
              <a:t>I</a:t>
            </a:r>
            <a:r>
              <a:rPr lang="en-GB" sz="2000" dirty="0" smtClean="0"/>
              <a:t>nstitution (LPPM </a:t>
            </a:r>
            <a:r>
              <a:rPr lang="en-GB" sz="2000" dirty="0" err="1" smtClean="0"/>
              <a:t>Unila</a:t>
            </a:r>
            <a:r>
              <a:rPr lang="en-GB" sz="2000" dirty="0" smtClean="0"/>
              <a:t>) that </a:t>
            </a:r>
            <a:r>
              <a:rPr lang="en-GB" sz="2000" dirty="0"/>
              <a:t>has funded this research in the </a:t>
            </a:r>
            <a:r>
              <a:rPr lang="en-GB" sz="2000" dirty="0" err="1" smtClean="0"/>
              <a:t>Penelitian</a:t>
            </a:r>
            <a:r>
              <a:rPr lang="en-GB" sz="2000" dirty="0" smtClean="0"/>
              <a:t> </a:t>
            </a:r>
            <a:r>
              <a:rPr lang="en-GB" sz="2000" dirty="0" err="1" smtClean="0"/>
              <a:t>Unggulan</a:t>
            </a:r>
            <a:r>
              <a:rPr lang="en-GB" sz="2000" dirty="0" smtClean="0"/>
              <a:t> 2018 </a:t>
            </a:r>
            <a:r>
              <a:rPr lang="en-GB" sz="2000" dirty="0"/>
              <a:t>with the contract number 1453 / UN26.21 / PN /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14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D" sz="3600" dirty="0" smtClean="0">
              <a:latin typeface="Arial Rounded MT Bold" panose="020F0704030504030204" pitchFamily="34" charset="0"/>
            </a:endParaRPr>
          </a:p>
          <a:p>
            <a:pPr algn="ctr"/>
            <a:endParaRPr lang="en-ID" sz="3600" dirty="0">
              <a:latin typeface="Arial Rounded MT Bold" panose="020F0704030504030204" pitchFamily="34" charset="0"/>
            </a:endParaRPr>
          </a:p>
          <a:p>
            <a:pPr algn="ctr"/>
            <a:r>
              <a:rPr lang="en-ID" sz="3600" dirty="0" smtClean="0">
                <a:latin typeface="Arial Rounded MT Bold" panose="020F0704030504030204" pitchFamily="34" charset="0"/>
              </a:rPr>
              <a:t>Thanks You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75" y="0"/>
            <a:ext cx="8596668" cy="1320800"/>
          </a:xfrm>
        </p:spPr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INTRODUCTION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4033" y="1608139"/>
            <a:ext cx="10315131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Cassava </a:t>
            </a:r>
            <a:r>
              <a:rPr lang="en-GB" b="1" dirty="0">
                <a:solidFill>
                  <a:srgbClr val="FFFF00"/>
                </a:solidFill>
              </a:rPr>
              <a:t>is </a:t>
            </a:r>
            <a:r>
              <a:rPr lang="en-GB" b="1" dirty="0" smtClean="0">
                <a:solidFill>
                  <a:srgbClr val="FFFF00"/>
                </a:solidFill>
              </a:rPr>
              <a:t>food substitute for rice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Has </a:t>
            </a:r>
            <a:r>
              <a:rPr lang="en-GB" b="1" dirty="0">
                <a:solidFill>
                  <a:srgbClr val="FFFF00"/>
                </a:solidFill>
              </a:rPr>
              <a:t>an important role in supporting </a:t>
            </a:r>
            <a:r>
              <a:rPr lang="en-GB" b="1" dirty="0" smtClean="0">
                <a:solidFill>
                  <a:srgbClr val="FFFF00"/>
                </a:solidFill>
              </a:rPr>
              <a:t>national food security</a:t>
            </a:r>
          </a:p>
          <a:p>
            <a:pPr>
              <a:lnSpc>
                <a:spcPct val="150000"/>
              </a:lnSpc>
            </a:pPr>
            <a:r>
              <a:rPr lang="en-ID" b="1" dirty="0">
                <a:solidFill>
                  <a:srgbClr val="FFFF00"/>
                </a:solidFill>
              </a:rPr>
              <a:t>Most of the cassava for food material, industry and animal feed (</a:t>
            </a:r>
            <a:r>
              <a:rPr lang="en-ID" b="1" dirty="0" err="1">
                <a:solidFill>
                  <a:srgbClr val="FFFF00"/>
                </a:solidFill>
              </a:rPr>
              <a:t>Widianta</a:t>
            </a:r>
            <a:r>
              <a:rPr lang="en-ID" b="1" dirty="0">
                <a:solidFill>
                  <a:srgbClr val="FFFF00"/>
                </a:solidFill>
              </a:rPr>
              <a:t> &amp; </a:t>
            </a:r>
            <a:r>
              <a:rPr lang="en-ID" b="1" dirty="0" err="1">
                <a:solidFill>
                  <a:srgbClr val="FFFF00"/>
                </a:solidFill>
              </a:rPr>
              <a:t>Dewi</a:t>
            </a:r>
            <a:r>
              <a:rPr lang="en-ID" b="1" dirty="0">
                <a:solidFill>
                  <a:srgbClr val="FFFF00"/>
                </a:solidFill>
              </a:rPr>
              <a:t>, 2008)</a:t>
            </a:r>
          </a:p>
          <a:p>
            <a:pPr>
              <a:lnSpc>
                <a:spcPct val="150000"/>
              </a:lnSpc>
            </a:pPr>
            <a:r>
              <a:rPr lang="en-ID" dirty="0" smtClean="0">
                <a:solidFill>
                  <a:srgbClr val="FFFF00"/>
                </a:solidFill>
              </a:rPr>
              <a:t>Lampung : No. 1 Cassava production in Indonesia (2015), </a:t>
            </a:r>
            <a:r>
              <a:rPr lang="en-US" b="1" dirty="0">
                <a:solidFill>
                  <a:srgbClr val="FFFF00"/>
                </a:solidFill>
              </a:rPr>
              <a:t>7 387 </a:t>
            </a:r>
            <a:r>
              <a:rPr lang="en-US" b="1" dirty="0" smtClean="0">
                <a:solidFill>
                  <a:srgbClr val="FFFF00"/>
                </a:solidFill>
              </a:rPr>
              <a:t>084 ton (BPS-Statistics Indonesia)</a:t>
            </a:r>
          </a:p>
          <a:p>
            <a:pPr>
              <a:lnSpc>
                <a:spcPct val="150000"/>
              </a:lnSpc>
            </a:pPr>
            <a:r>
              <a:rPr lang="en-ID" b="1" dirty="0" smtClean="0">
                <a:solidFill>
                  <a:srgbClr val="FFFF00"/>
                </a:solidFill>
              </a:rPr>
              <a:t>Cultivation cassava plants has impact for Lampung agroindustry and community economy.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623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Cassava tuber quality measured by starch and hydrogen cyanide (HCN</a:t>
            </a:r>
            <a:r>
              <a:rPr lang="en-ID" b="1" dirty="0" smtClean="0">
                <a:solidFill>
                  <a:srgbClr val="002060"/>
                </a:solidFill>
              </a:rPr>
              <a:t>) content (</a:t>
            </a:r>
            <a:r>
              <a:rPr lang="en-ID" b="1" dirty="0" err="1" smtClean="0">
                <a:solidFill>
                  <a:srgbClr val="002060"/>
                </a:solidFill>
              </a:rPr>
              <a:t>Cuvaca</a:t>
            </a:r>
            <a:r>
              <a:rPr lang="en-ID" b="1" dirty="0">
                <a:solidFill>
                  <a:srgbClr val="002060"/>
                </a:solidFill>
              </a:rPr>
              <a:t>,</a:t>
            </a:r>
            <a:r>
              <a:rPr lang="en-ID" b="1" dirty="0" smtClean="0">
                <a:solidFill>
                  <a:srgbClr val="002060"/>
                </a:solidFill>
              </a:rPr>
              <a:t> et al, 2015)</a:t>
            </a:r>
          </a:p>
          <a:p>
            <a:r>
              <a:rPr lang="en-ID" b="1" dirty="0" smtClean="0">
                <a:solidFill>
                  <a:srgbClr val="002060"/>
                </a:solidFill>
              </a:rPr>
              <a:t> Starch content is the most important parameter in assessment of cassava tube quality at the field. </a:t>
            </a:r>
          </a:p>
          <a:p>
            <a:r>
              <a:rPr lang="en-ID" b="1" dirty="0" smtClean="0">
                <a:solidFill>
                  <a:srgbClr val="002060"/>
                </a:solidFill>
              </a:rPr>
              <a:t>Classical method for starch analysis : iodine-iodide (quality), gravity and redox titration (</a:t>
            </a:r>
            <a:r>
              <a:rPr lang="en-ID" b="1" dirty="0" err="1" smtClean="0">
                <a:solidFill>
                  <a:srgbClr val="002060"/>
                </a:solidFill>
              </a:rPr>
              <a:t>Tortajada</a:t>
            </a:r>
            <a:r>
              <a:rPr lang="en-ID" b="1" dirty="0" smtClean="0">
                <a:solidFill>
                  <a:srgbClr val="002060"/>
                </a:solidFill>
              </a:rPr>
              <a:t>, 2018)</a:t>
            </a:r>
          </a:p>
          <a:p>
            <a:r>
              <a:rPr lang="en-ID" b="1" dirty="0" smtClean="0">
                <a:solidFill>
                  <a:srgbClr val="002060"/>
                </a:solidFill>
              </a:rPr>
              <a:t>Gravity method or Underwater Weight Method is the easiest method for implementation at the field</a:t>
            </a:r>
          </a:p>
          <a:p>
            <a:r>
              <a:rPr lang="en-ID" b="1" dirty="0" smtClean="0">
                <a:solidFill>
                  <a:srgbClr val="002060"/>
                </a:solidFill>
              </a:rPr>
              <a:t>Until now, there is no instrument for starch content measurement electronically for use at the field</a:t>
            </a:r>
          </a:p>
          <a:p>
            <a:r>
              <a:rPr lang="en-ID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So…our research purpose is to design the instrument for </a:t>
            </a:r>
            <a:r>
              <a:rPr lang="en-ID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Measuring </a:t>
            </a:r>
            <a:r>
              <a:rPr lang="en-ID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Cassava </a:t>
            </a:r>
            <a:r>
              <a:rPr lang="en-ID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Starch Content </a:t>
            </a:r>
            <a:r>
              <a:rPr lang="en-ID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ID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Strain Gauge </a:t>
            </a:r>
            <a:r>
              <a:rPr lang="en-ID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</a:t>
            </a:r>
            <a:endParaRPr lang="en-US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D" dirty="0" smtClean="0"/>
                  <a:t>Starch content (SC) (</a:t>
                </a:r>
                <a:r>
                  <a:rPr lang="en-ID" dirty="0" err="1" smtClean="0"/>
                  <a:t>Sungzikaw</a:t>
                </a:r>
                <a:r>
                  <a:rPr lang="en-ID" dirty="0" smtClean="0"/>
                  <a:t>, 2008)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(%)=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−1,00906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0,004845</m:t>
                        </m:r>
                      </m:den>
                    </m:f>
                  </m:oMath>
                </a14:m>
                <a:endParaRPr lang="en-ID" sz="2800" dirty="0" smtClean="0"/>
              </a:p>
              <a:p>
                <a:pPr marL="0" indent="0">
                  <a:buNone/>
                </a:pPr>
                <a:r>
                  <a:rPr lang="en-ID" dirty="0"/>
                  <a:t>	</a:t>
                </a:r>
                <a:endParaRPr lang="en-ID" dirty="0" smtClean="0"/>
              </a:p>
              <a:p>
                <a:pPr marL="0" indent="0">
                  <a:buNone/>
                </a:pPr>
                <a:r>
                  <a:rPr lang="en-ID" dirty="0"/>
                  <a:t>	</a:t>
                </a:r>
                <a:r>
                  <a:rPr lang="en-ID" dirty="0" smtClean="0"/>
                  <a:t>Specific Gravity (SG)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𝑀𝑤</m:t>
                        </m:r>
                      </m:den>
                    </m:f>
                  </m:oMath>
                </a14:m>
                <a:endParaRPr lang="en-ID" sz="2800" dirty="0" smtClean="0"/>
              </a:p>
              <a:p>
                <a:endParaRPr lang="en-ID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47900" y="51243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Cassava Mass in the air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Cassava Mass in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(g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F52BA8-A2F5-41B5-90E9-6C24EE18BD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09" y="2080966"/>
            <a:ext cx="7146016" cy="2281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3699" y="2251075"/>
            <a:ext cx="12858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Input Unit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675" y="2771775"/>
            <a:ext cx="96532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D" sz="1100" dirty="0" smtClean="0"/>
              <a:t>Strain gauge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200649" y="2324667"/>
            <a:ext cx="1333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D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Processsor</a:t>
            </a:r>
            <a:r>
              <a:rPr lang="en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Unit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799" y="2329787"/>
            <a:ext cx="12858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Unit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498" y="2783812"/>
            <a:ext cx="1543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400" dirty="0" smtClean="0"/>
              <a:t>LCD &amp; Laptop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7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184" y="4427540"/>
            <a:ext cx="8596668" cy="167798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HX711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to Digital Converter (ADC).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HX711 input pin is E + as power supply, E- as ground, A- and A + as sensor data input.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HX711 output pin is the GND pin as ground to Arduino, DT as digital output, SCK as digital input, and VCC as input voltage.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2E314-649A-4BDC-A592-6F8A53543E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930399"/>
            <a:ext cx="5233611" cy="21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02E76B-B382-4259-836C-B507C2896B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78" y="1122363"/>
            <a:ext cx="7385247" cy="3925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592" y="5376347"/>
            <a:ext cx="319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Sensor – ADC – Arduino wiring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A3D86F-5B05-4E7D-8AB5-24C36E5F3A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4" y="1930400"/>
            <a:ext cx="6523887" cy="345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2850" y="5934075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Arduino -  LCD wiring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Methods</a:t>
            </a:r>
            <a:endParaRPr lang="en-US" dirty="0"/>
          </a:p>
        </p:txBody>
      </p:sp>
      <p:pic>
        <p:nvPicPr>
          <p:cNvPr id="512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50825"/>
            <a:ext cx="860715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553</Words>
  <Application>Microsoft Office PowerPoint</Application>
  <PresentationFormat>Widescreen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Cambria Math</vt:lpstr>
      <vt:lpstr>Times New Roman</vt:lpstr>
      <vt:lpstr>Trebuchet MS</vt:lpstr>
      <vt:lpstr>Wingdings 3</vt:lpstr>
      <vt:lpstr>Facet</vt:lpstr>
      <vt:lpstr>PowerPoint Presentation</vt:lpstr>
      <vt:lpstr>INTRODUCTION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Conclusions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2018-08-07T22:53:06Z</dcterms:created>
  <dcterms:modified xsi:type="dcterms:W3CDTF">2018-11-15T22:16:17Z</dcterms:modified>
</cp:coreProperties>
</file>